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8" r:id="rId1"/>
  </p:sldMasterIdLst>
  <p:notesMasterIdLst>
    <p:notesMasterId r:id="rId86"/>
  </p:notesMasterIdLst>
  <p:handoutMasterIdLst>
    <p:handoutMasterId r:id="rId87"/>
  </p:handoutMasterIdLst>
  <p:sldIdLst>
    <p:sldId id="694" r:id="rId2"/>
    <p:sldId id="769" r:id="rId3"/>
    <p:sldId id="780" r:id="rId4"/>
    <p:sldId id="695" r:id="rId5"/>
    <p:sldId id="696" r:id="rId6"/>
    <p:sldId id="697" r:id="rId7"/>
    <p:sldId id="698" r:id="rId8"/>
    <p:sldId id="699" r:id="rId9"/>
    <p:sldId id="700" r:id="rId10"/>
    <p:sldId id="701" r:id="rId11"/>
    <p:sldId id="702" r:id="rId12"/>
    <p:sldId id="703" r:id="rId13"/>
    <p:sldId id="704" r:id="rId14"/>
    <p:sldId id="705" r:id="rId15"/>
    <p:sldId id="706" r:id="rId16"/>
    <p:sldId id="707" r:id="rId17"/>
    <p:sldId id="708" r:id="rId18"/>
    <p:sldId id="709" r:id="rId19"/>
    <p:sldId id="788" r:id="rId20"/>
    <p:sldId id="710" r:id="rId21"/>
    <p:sldId id="778" r:id="rId22"/>
    <p:sldId id="712" r:id="rId23"/>
    <p:sldId id="713" r:id="rId24"/>
    <p:sldId id="714" r:id="rId25"/>
    <p:sldId id="715" r:id="rId26"/>
    <p:sldId id="716" r:id="rId27"/>
    <p:sldId id="717" r:id="rId28"/>
    <p:sldId id="719" r:id="rId29"/>
    <p:sldId id="720" r:id="rId30"/>
    <p:sldId id="721" r:id="rId31"/>
    <p:sldId id="722" r:id="rId32"/>
    <p:sldId id="723" r:id="rId33"/>
    <p:sldId id="724" r:id="rId34"/>
    <p:sldId id="725" r:id="rId35"/>
    <p:sldId id="726" r:id="rId36"/>
    <p:sldId id="727" r:id="rId37"/>
    <p:sldId id="728" r:id="rId38"/>
    <p:sldId id="729" r:id="rId39"/>
    <p:sldId id="730" r:id="rId40"/>
    <p:sldId id="731" r:id="rId41"/>
    <p:sldId id="732" r:id="rId42"/>
    <p:sldId id="733" r:id="rId43"/>
    <p:sldId id="734" r:id="rId44"/>
    <p:sldId id="735" r:id="rId45"/>
    <p:sldId id="736" r:id="rId46"/>
    <p:sldId id="737" r:id="rId47"/>
    <p:sldId id="738" r:id="rId48"/>
    <p:sldId id="739" r:id="rId49"/>
    <p:sldId id="786" r:id="rId50"/>
    <p:sldId id="789" r:id="rId51"/>
    <p:sldId id="741" r:id="rId52"/>
    <p:sldId id="742" r:id="rId53"/>
    <p:sldId id="743" r:id="rId54"/>
    <p:sldId id="744" r:id="rId55"/>
    <p:sldId id="787" r:id="rId56"/>
    <p:sldId id="745" r:id="rId57"/>
    <p:sldId id="746" r:id="rId58"/>
    <p:sldId id="747" r:id="rId59"/>
    <p:sldId id="771" r:id="rId60"/>
    <p:sldId id="750" r:id="rId61"/>
    <p:sldId id="749" r:id="rId62"/>
    <p:sldId id="751" r:id="rId63"/>
    <p:sldId id="752" r:id="rId64"/>
    <p:sldId id="753" r:id="rId65"/>
    <p:sldId id="776" r:id="rId66"/>
    <p:sldId id="755" r:id="rId67"/>
    <p:sldId id="756" r:id="rId68"/>
    <p:sldId id="757" r:id="rId69"/>
    <p:sldId id="758" r:id="rId70"/>
    <p:sldId id="759" r:id="rId71"/>
    <p:sldId id="760" r:id="rId72"/>
    <p:sldId id="761" r:id="rId73"/>
    <p:sldId id="762" r:id="rId74"/>
    <p:sldId id="763" r:id="rId75"/>
    <p:sldId id="764" r:id="rId76"/>
    <p:sldId id="765" r:id="rId77"/>
    <p:sldId id="766" r:id="rId78"/>
    <p:sldId id="767" r:id="rId79"/>
    <p:sldId id="768" r:id="rId80"/>
    <p:sldId id="781" r:id="rId81"/>
    <p:sldId id="790" r:id="rId82"/>
    <p:sldId id="791" r:id="rId83"/>
    <p:sldId id="792" r:id="rId84"/>
    <p:sldId id="793" r:id="rId85"/>
  </p:sldIdLst>
  <p:sldSz cx="12192000" cy="6858000"/>
  <p:notesSz cx="9866313" cy="14295438"/>
  <p:embeddedFontLst>
    <p:embeddedFont>
      <p:font typeface="Roboto" panose="02000000000000000000" pitchFamily="2" charset="0"/>
      <p:regular r:id="rId88"/>
    </p:embeddedFont>
    <p:embeddedFont>
      <p:font typeface="Roboto Condensed" panose="02000000000000000000" pitchFamily="2" charset="0"/>
      <p:regular r:id="rId89"/>
    </p:embeddedFont>
    <p:embeddedFont>
      <p:font typeface="Times" panose="02020603050405020304" pitchFamily="18" charset="0"/>
      <p:regular r:id="rId90"/>
      <p:bold r:id="rId91"/>
      <p:italic r:id="rId92"/>
      <p:boldItalic r:id="rId93"/>
    </p:embeddedFont>
    <p:embeddedFont>
      <p:font typeface="Lucida Sans Unicode" panose="020B0602030504020204" pitchFamily="34" charset="0"/>
      <p:regular r:id="rId94"/>
    </p:embeddedFont>
    <p:embeddedFont>
      <p:font typeface="Calibri" panose="020F0502020204030204" pitchFamily="34" charset="0"/>
      <p:regular r:id="rId95"/>
      <p:bold r:id="rId96"/>
      <p:italic r:id="rId97"/>
      <p:boldItalic r:id="rId98"/>
    </p:embeddedFont>
    <p:embeddedFont>
      <p:font typeface="맑은 고딕" panose="020B0503020000020004" pitchFamily="34" charset="-127"/>
      <p:regular r:id="rId99"/>
      <p:bold r:id="rId100"/>
    </p:embeddedFont>
    <p:embeddedFont>
      <p:font typeface="DejaVu Sans" panose="020B0604020202020204" charset="0"/>
      <p:regular r:id="rId101"/>
      <p:bold r:id="rId102"/>
      <p:italic r:id="rId103"/>
      <p:boldItalic r:id="rId104"/>
    </p:embeddedFont>
    <p:embeddedFont>
      <p:font typeface="Roboto Mono" panose="020B0604020202020204" charset="0"/>
      <p:regular r:id="rId105"/>
      <p:bold r:id="rId106"/>
      <p:italic r:id="rId107"/>
      <p:boldItalic r:id="rId108"/>
    </p:embeddedFont>
    <p:embeddedFont>
      <p:font typeface="メイリオ" panose="020B0604030504040204" pitchFamily="50" charset="-128"/>
      <p:regular r:id="rId109"/>
      <p:bold r:id="rId110"/>
      <p:italic r:id="rId111"/>
      <p:boldItalic r:id="rId112"/>
    </p:embeddedFont>
    <p:embeddedFont>
      <p:font typeface="돋움" panose="020B0600000101010101" pitchFamily="34" charset="-127"/>
      <p:regular r:id="rId1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p15:clr>
            <a:srgbClr val="A4A3A4"/>
          </p15:clr>
        </p15:guide>
      </p15:sldGuideLst>
    </p:ext>
    <p:ext uri="{2D200454-40CA-4A62-9FC3-DE9A4176ACB9}">
      <p15:notes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工内隆" initials="工内隆" lastIdx="21" clrIdx="0">
    <p:extLst/>
  </p:cmAuthor>
  <p:cmAuthor id="2" name="Mieko Sato" initials="MS" lastIdx="18" clrIdx="1">
    <p:extLst/>
  </p:cmAuthor>
  <p:cmAuthor id="3" name="tani" initials="tani" lastIdx="53" clrIdx="2"/>
  <p:cmAuthor id="4" name="tani" initials="AIC" lastIdx="48"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6B45"/>
    <a:srgbClr val="E358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55" autoAdjust="0"/>
    <p:restoredTop sz="62833" autoAdjust="0"/>
  </p:normalViewPr>
  <p:slideViewPr>
    <p:cSldViewPr snapToGrid="0">
      <p:cViewPr varScale="1">
        <p:scale>
          <a:sx n="44" d="100"/>
          <a:sy n="44" d="100"/>
        </p:scale>
        <p:origin x="-1662" y="-108"/>
      </p:cViewPr>
      <p:guideLst>
        <p:guide orient="horz" pos="2160"/>
        <p:guide pos="3840"/>
      </p:guideLst>
    </p:cSldViewPr>
  </p:slideViewPr>
  <p:outlineViewPr>
    <p:cViewPr>
      <p:scale>
        <a:sx n="33" d="100"/>
        <a:sy n="33" d="100"/>
      </p:scale>
      <p:origin x="0" y="-2220"/>
    </p:cViewPr>
  </p:outlineViewPr>
  <p:notesTextViewPr>
    <p:cViewPr>
      <p:scale>
        <a:sx n="125" d="100"/>
        <a:sy n="125" d="100"/>
      </p:scale>
      <p:origin x="0" y="5898"/>
    </p:cViewPr>
  </p:notesTextViewPr>
  <p:sorterViewPr>
    <p:cViewPr>
      <p:scale>
        <a:sx n="100" d="100"/>
        <a:sy n="100" d="100"/>
      </p:scale>
      <p:origin x="0" y="24320"/>
    </p:cViewPr>
  </p:sorterViewPr>
  <p:notesViewPr>
    <p:cSldViewPr snapToGrid="0">
      <p:cViewPr varScale="1">
        <p:scale>
          <a:sx n="81" d="100"/>
          <a:sy n="81" d="100"/>
        </p:scale>
        <p:origin x="786"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2.fntdata"/><Relationship Id="rId112" Type="http://schemas.openxmlformats.org/officeDocument/2006/relationships/font" Target="fonts/font25.fntdata"/><Relationship Id="rId16" Type="http://schemas.openxmlformats.org/officeDocument/2006/relationships/slide" Target="slides/slide15.xml"/><Relationship Id="rId107" Type="http://schemas.openxmlformats.org/officeDocument/2006/relationships/font" Target="fonts/font20.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handoutMaster" Target="handoutMasters/handoutMaster1.xml"/><Relationship Id="rId102" Type="http://schemas.openxmlformats.org/officeDocument/2006/relationships/font" Target="fonts/font15.fntdata"/><Relationship Id="rId110" Type="http://schemas.openxmlformats.org/officeDocument/2006/relationships/font" Target="fonts/font23.fntdata"/><Relationship Id="rId115"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font" Target="fonts/font3.fntdata"/><Relationship Id="rId95"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font" Target="fonts/font13.fntdata"/><Relationship Id="rId105" Type="http://schemas.openxmlformats.org/officeDocument/2006/relationships/font" Target="fonts/font18.fntdata"/><Relationship Id="rId113" Type="http://schemas.openxmlformats.org/officeDocument/2006/relationships/font" Target="fonts/font26.fntdata"/><Relationship Id="rId11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font" Target="fonts/font6.fntdata"/><Relationship Id="rId98"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16.fntdata"/><Relationship Id="rId108" Type="http://schemas.openxmlformats.org/officeDocument/2006/relationships/font" Target="fonts/font21.fntdata"/><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1.fntdata"/><Relationship Id="rId91" Type="http://schemas.openxmlformats.org/officeDocument/2006/relationships/font" Target="fonts/font4.fntdata"/><Relationship Id="rId96" Type="http://schemas.openxmlformats.org/officeDocument/2006/relationships/font" Target="fonts/font9.fntdata"/><Relationship Id="rId111"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9.fntdata"/><Relationship Id="rId114" Type="http://schemas.openxmlformats.org/officeDocument/2006/relationships/commentAuthors" Target="commentAuthors.xml"/><Relationship Id="rId119"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94" Type="http://schemas.openxmlformats.org/officeDocument/2006/relationships/font" Target="fonts/font7.fntdata"/><Relationship Id="rId99" Type="http://schemas.openxmlformats.org/officeDocument/2006/relationships/font" Target="fonts/font12.fntdata"/><Relationship Id="rId10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22.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0.fntdata"/><Relationship Id="rId104"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2"/>
            <a:ext cx="4275402" cy="717254"/>
          </a:xfrm>
          <a:prstGeom prst="rect">
            <a:avLst/>
          </a:prstGeom>
        </p:spPr>
        <p:txBody>
          <a:bodyPr vert="horz" lIns="131468" tIns="65734" rIns="131468" bIns="65734" rtlCol="0"/>
          <a:lstStyle>
            <a:lvl1pPr algn="l">
              <a:defRPr sz="1700"/>
            </a:lvl1pPr>
          </a:lstStyle>
          <a:p>
            <a:endParaRPr lang="en-US"/>
          </a:p>
        </p:txBody>
      </p:sp>
      <p:sp>
        <p:nvSpPr>
          <p:cNvPr id="3" name="Date Placeholder 2"/>
          <p:cNvSpPr>
            <a:spLocks noGrp="1"/>
          </p:cNvSpPr>
          <p:nvPr>
            <p:ph type="dt" sz="quarter" idx="1"/>
          </p:nvPr>
        </p:nvSpPr>
        <p:spPr>
          <a:xfrm>
            <a:off x="5588630" y="2"/>
            <a:ext cx="4275402" cy="717254"/>
          </a:xfrm>
          <a:prstGeom prst="rect">
            <a:avLst/>
          </a:prstGeom>
        </p:spPr>
        <p:txBody>
          <a:bodyPr vert="horz" lIns="131468" tIns="65734" rIns="131468" bIns="65734" rtlCol="0"/>
          <a:lstStyle>
            <a:lvl1pPr algn="r">
              <a:defRPr sz="1700"/>
            </a:lvl1pPr>
          </a:lstStyle>
          <a:p>
            <a:fld id="{DC43A975-C83B-F446-B163-5306E95FC19C}" type="datetimeFigureOut">
              <a:rPr lang="en-US" smtClean="0"/>
              <a:t>11/15/2017</a:t>
            </a:fld>
            <a:endParaRPr lang="en-US"/>
          </a:p>
        </p:txBody>
      </p:sp>
      <p:sp>
        <p:nvSpPr>
          <p:cNvPr id="4" name="Footer Placeholder 3"/>
          <p:cNvSpPr>
            <a:spLocks noGrp="1"/>
          </p:cNvSpPr>
          <p:nvPr>
            <p:ph type="ftr" sz="quarter" idx="2"/>
          </p:nvPr>
        </p:nvSpPr>
        <p:spPr>
          <a:xfrm>
            <a:off x="2" y="13578187"/>
            <a:ext cx="4275402" cy="717254"/>
          </a:xfrm>
          <a:prstGeom prst="rect">
            <a:avLst/>
          </a:prstGeom>
        </p:spPr>
        <p:txBody>
          <a:bodyPr vert="horz" lIns="131468" tIns="65734" rIns="131468" bIns="65734" rtlCol="0" anchor="b"/>
          <a:lstStyle>
            <a:lvl1pPr algn="l">
              <a:defRPr sz="1700"/>
            </a:lvl1pPr>
          </a:lstStyle>
          <a:p>
            <a:endParaRPr lang="en-US"/>
          </a:p>
        </p:txBody>
      </p:sp>
      <p:sp>
        <p:nvSpPr>
          <p:cNvPr id="5" name="Slide Number Placeholder 4"/>
          <p:cNvSpPr>
            <a:spLocks noGrp="1"/>
          </p:cNvSpPr>
          <p:nvPr>
            <p:ph type="sldNum" sz="quarter" idx="3"/>
          </p:nvPr>
        </p:nvSpPr>
        <p:spPr>
          <a:xfrm>
            <a:off x="5588630" y="13578187"/>
            <a:ext cx="4275402" cy="717254"/>
          </a:xfrm>
          <a:prstGeom prst="rect">
            <a:avLst/>
          </a:prstGeom>
        </p:spPr>
        <p:txBody>
          <a:bodyPr vert="horz" lIns="131468" tIns="65734" rIns="131468" bIns="65734" rtlCol="0" anchor="b"/>
          <a:lstStyle>
            <a:lvl1pPr algn="r">
              <a:defRPr sz="1700"/>
            </a:lvl1pPr>
          </a:lstStyle>
          <a:p>
            <a:fld id="{BC928F58-E898-3E42-B6FE-572C808C1FE7}" type="slidenum">
              <a:rPr lang="en-US" smtClean="0"/>
              <a:t>‹#›</a:t>
            </a:fld>
            <a:endParaRPr lang="en-US"/>
          </a:p>
        </p:txBody>
      </p:sp>
    </p:spTree>
    <p:extLst>
      <p:ext uri="{BB962C8B-B14F-4D97-AF65-F5344CB8AC3E}">
        <p14:creationId xmlns:p14="http://schemas.microsoft.com/office/powerpoint/2010/main" val="2078241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2"/>
            <a:ext cx="4275402" cy="717254"/>
          </a:xfrm>
          <a:prstGeom prst="rect">
            <a:avLst/>
          </a:prstGeom>
        </p:spPr>
        <p:txBody>
          <a:bodyPr vert="horz" lIns="131468" tIns="65734" rIns="131468" bIns="65734" rtlCol="0"/>
          <a:lstStyle>
            <a:lvl1pPr algn="l">
              <a:defRPr sz="1700"/>
            </a:lvl1pPr>
          </a:lstStyle>
          <a:p>
            <a:endParaRPr lang="en-US"/>
          </a:p>
        </p:txBody>
      </p:sp>
      <p:sp>
        <p:nvSpPr>
          <p:cNvPr id="3" name="Date Placeholder 2"/>
          <p:cNvSpPr>
            <a:spLocks noGrp="1"/>
          </p:cNvSpPr>
          <p:nvPr>
            <p:ph type="dt" idx="1"/>
          </p:nvPr>
        </p:nvSpPr>
        <p:spPr>
          <a:xfrm>
            <a:off x="5588630" y="2"/>
            <a:ext cx="4275402" cy="717254"/>
          </a:xfrm>
          <a:prstGeom prst="rect">
            <a:avLst/>
          </a:prstGeom>
        </p:spPr>
        <p:txBody>
          <a:bodyPr vert="horz" lIns="131468" tIns="65734" rIns="131468" bIns="65734" rtlCol="0"/>
          <a:lstStyle>
            <a:lvl1pPr algn="r">
              <a:defRPr sz="1700"/>
            </a:lvl1pPr>
          </a:lstStyle>
          <a:p>
            <a:fld id="{6115C3A1-2123-46DB-B930-A516853D6C25}" type="datetimeFigureOut">
              <a:rPr lang="en-US"/>
              <a:t>11/15/2017</a:t>
            </a:fld>
            <a:endParaRPr lang="en-US"/>
          </a:p>
        </p:txBody>
      </p:sp>
      <p:sp>
        <p:nvSpPr>
          <p:cNvPr id="4" name="Slide Image Placeholder 3"/>
          <p:cNvSpPr>
            <a:spLocks noGrp="1" noRot="1" noChangeAspect="1"/>
          </p:cNvSpPr>
          <p:nvPr>
            <p:ph type="sldImg" idx="2"/>
          </p:nvPr>
        </p:nvSpPr>
        <p:spPr>
          <a:xfrm>
            <a:off x="642938" y="1784350"/>
            <a:ext cx="8580437" cy="4827588"/>
          </a:xfrm>
          <a:prstGeom prst="rect">
            <a:avLst/>
          </a:prstGeom>
          <a:noFill/>
          <a:ln w="12700">
            <a:solidFill>
              <a:prstClr val="black"/>
            </a:solidFill>
          </a:ln>
        </p:spPr>
        <p:txBody>
          <a:bodyPr vert="horz" lIns="131468" tIns="65734" rIns="131468" bIns="65734" rtlCol="0" anchor="ctr"/>
          <a:lstStyle/>
          <a:p>
            <a:endParaRPr lang="en-US"/>
          </a:p>
        </p:txBody>
      </p:sp>
      <p:sp>
        <p:nvSpPr>
          <p:cNvPr id="5" name="Notes Placeholder 4"/>
          <p:cNvSpPr>
            <a:spLocks noGrp="1"/>
          </p:cNvSpPr>
          <p:nvPr>
            <p:ph type="body" sz="quarter" idx="3"/>
          </p:nvPr>
        </p:nvSpPr>
        <p:spPr>
          <a:xfrm>
            <a:off x="986632" y="6879684"/>
            <a:ext cx="7893050" cy="5628829"/>
          </a:xfrm>
          <a:prstGeom prst="rect">
            <a:avLst/>
          </a:prstGeom>
        </p:spPr>
        <p:txBody>
          <a:bodyPr vert="horz" lIns="131468" tIns="65734" rIns="131468" bIns="6573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13578187"/>
            <a:ext cx="4275402" cy="717254"/>
          </a:xfrm>
          <a:prstGeom prst="rect">
            <a:avLst/>
          </a:prstGeom>
        </p:spPr>
        <p:txBody>
          <a:bodyPr vert="horz" lIns="131468" tIns="65734" rIns="131468" bIns="65734" rtlCol="0" anchor="b"/>
          <a:lstStyle>
            <a:lvl1pPr algn="l">
              <a:defRPr sz="1700"/>
            </a:lvl1pPr>
          </a:lstStyle>
          <a:p>
            <a:endParaRPr lang="en-US"/>
          </a:p>
        </p:txBody>
      </p:sp>
      <p:sp>
        <p:nvSpPr>
          <p:cNvPr id="7" name="Slide Number Placeholder 6"/>
          <p:cNvSpPr>
            <a:spLocks noGrp="1"/>
          </p:cNvSpPr>
          <p:nvPr>
            <p:ph type="sldNum" sz="quarter" idx="5"/>
          </p:nvPr>
        </p:nvSpPr>
        <p:spPr>
          <a:xfrm>
            <a:off x="5588630" y="13578187"/>
            <a:ext cx="4275402" cy="717254"/>
          </a:xfrm>
          <a:prstGeom prst="rect">
            <a:avLst/>
          </a:prstGeom>
        </p:spPr>
        <p:txBody>
          <a:bodyPr vert="horz" lIns="131468" tIns="65734" rIns="131468" bIns="65734" rtlCol="0" anchor="b"/>
          <a:lstStyle>
            <a:lvl1pPr algn="r">
              <a:defRPr sz="1700"/>
            </a:lvl1pPr>
          </a:lstStyle>
          <a:p>
            <a:fld id="{6B482BE6-6443-43D0-B2C4-9E7E7E3CDEDD}" type="slidenum">
              <a:rPr lang="en-US"/>
              <a:t>‹#›</a:t>
            </a:fld>
            <a:endParaRPr lang="en-US"/>
          </a:p>
        </p:txBody>
      </p:sp>
    </p:spTree>
    <p:extLst>
      <p:ext uri="{BB962C8B-B14F-4D97-AF65-F5344CB8AC3E}">
        <p14:creationId xmlns:p14="http://schemas.microsoft.com/office/powerpoint/2010/main" val="27948891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en.wikipedia.org/wiki/Ghostscript"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314692">
              <a:defRPr/>
            </a:pPr>
            <a:r>
              <a:rPr lang="en-US" strike="noStrike" dirty="0">
                <a:latin typeface="ＭＳ ゴシック" panose="020B0609070205080204" pitchFamily="49" charset="-128"/>
                <a:ea typeface="ＭＳ ゴシック" panose="020B0609070205080204" pitchFamily="49" charset="-128"/>
              </a:rPr>
              <a:t>OpenChain </a:t>
            </a:r>
            <a:r>
              <a:rPr lang="en-US" strike="noStrike" dirty="0" err="1">
                <a:latin typeface="ＭＳ ゴシック" panose="020B0609070205080204" pitchFamily="49" charset="-128"/>
                <a:ea typeface="ＭＳ ゴシック" panose="020B0609070205080204" pitchFamily="49" charset="-128"/>
              </a:rPr>
              <a:t>カリキュラムのスライドへようこそ。本スライドは、組織内チームに向けたFOSSコンプライアンスについてトレーニングを実施する際</a:t>
            </a:r>
            <a:r>
              <a:rPr lang="ja-JP" altLang="en-US" strike="noStrike" dirty="0">
                <a:latin typeface="ＭＳ ゴシック" panose="020B0609070205080204" pitchFamily="49" charset="-128"/>
                <a:ea typeface="ＭＳ ゴシック" panose="020B0609070205080204" pitchFamily="49" charset="-128"/>
              </a:rPr>
              <a:t>に、トレーニングの補助として使い、</a:t>
            </a:r>
            <a:r>
              <a:rPr lang="en-US" strike="noStrike" baseline="0" dirty="0" err="1">
                <a:latin typeface="ＭＳ ゴシック" panose="020B0609070205080204" pitchFamily="49" charset="-128"/>
                <a:ea typeface="ＭＳ ゴシック" panose="020B0609070205080204" pitchFamily="49" charset="-128"/>
              </a:rPr>
              <a:t>OpenChainの仕様</a:t>
            </a:r>
            <a:r>
              <a:rPr lang="ja-JP" altLang="en-US" strike="noStrike" baseline="0" dirty="0" err="1">
                <a:latin typeface="ＭＳ ゴシック" panose="020B0609070205080204" pitchFamily="49" charset="-128"/>
                <a:ea typeface="ＭＳ ゴシック" panose="020B0609070205080204" pitchFamily="49" charset="-128"/>
              </a:rPr>
              <a:t>への</a:t>
            </a:r>
            <a:r>
              <a:rPr lang="ja-JP" altLang="en-US" strike="noStrike" baseline="0" dirty="0">
                <a:latin typeface="ＭＳ ゴシック" panose="020B0609070205080204" pitchFamily="49" charset="-128"/>
                <a:ea typeface="ＭＳ ゴシック" panose="020B0609070205080204" pitchFamily="49" charset="-128"/>
              </a:rPr>
              <a:t>適合を達成するために用いる</a:t>
            </a:r>
            <a:r>
              <a:rPr lang="en-US" strike="noStrike" baseline="0" dirty="0" err="1">
                <a:latin typeface="ＭＳ ゴシック" panose="020B0609070205080204" pitchFamily="49" charset="-128"/>
                <a:ea typeface="ＭＳ ゴシック" panose="020B0609070205080204" pitchFamily="49" charset="-128"/>
              </a:rPr>
              <a:t>ことができます</a:t>
            </a:r>
            <a:r>
              <a:rPr lang="en-US" strike="noStrike" baseline="0" dirty="0">
                <a:latin typeface="ＭＳ ゴシック" panose="020B0609070205080204" pitchFamily="49" charset="-128"/>
                <a:ea typeface="ＭＳ ゴシック" panose="020B0609070205080204" pitchFamily="49" charset="-128"/>
              </a:rPr>
              <a:t>。 </a:t>
            </a:r>
            <a:endParaRPr lang="x-none" strike="noStrike" dirty="0">
              <a:latin typeface="ＭＳ ゴシック" panose="020B0609070205080204" pitchFamily="49" charset="-128"/>
              <a:ea typeface="ＭＳ ゴシック" panose="020B0609070205080204" pitchFamily="49" charset="-128"/>
            </a:endParaRPr>
          </a:p>
          <a:p>
            <a:endParaRPr lang="en-US" strike="noStrike" dirty="0">
              <a:latin typeface="ＭＳ ゴシック" panose="020B0609070205080204" pitchFamily="49" charset="-128"/>
              <a:ea typeface="ＭＳ ゴシック" panose="020B0609070205080204" pitchFamily="49" charset="-128"/>
            </a:endParaRPr>
          </a:p>
          <a:p>
            <a:r>
              <a:rPr lang="en-US" strike="noStrike" dirty="0" err="1">
                <a:latin typeface="ＭＳ ゴシック" panose="020B0609070205080204" pitchFamily="49" charset="-128"/>
                <a:ea typeface="ＭＳ ゴシック" panose="020B0609070205080204" pitchFamily="49" charset="-128"/>
              </a:rPr>
              <a:t>このスライド</a:t>
            </a:r>
            <a:r>
              <a:rPr lang="ja-JP" altLang="en-US" strike="noStrike" dirty="0">
                <a:latin typeface="ＭＳ ゴシック" panose="020B0609070205080204" pitchFamily="49" charset="-128"/>
                <a:ea typeface="ＭＳ ゴシック" panose="020B0609070205080204" pitchFamily="49" charset="-128"/>
              </a:rPr>
              <a:t>は、</a:t>
            </a:r>
            <a:r>
              <a:rPr lang="en-US" strike="noStrike" dirty="0" err="1">
                <a:latin typeface="ＭＳ ゴシック" panose="020B0609070205080204" pitchFamily="49" charset="-128"/>
                <a:ea typeface="ＭＳ ゴシック" panose="020B0609070205080204" pitchFamily="49" charset="-128"/>
              </a:rPr>
              <a:t>半日のトレーニング</a:t>
            </a:r>
            <a:r>
              <a:rPr lang="en-US" strike="noStrike" dirty="0">
                <a:latin typeface="ＭＳ ゴシック" panose="020B0609070205080204" pitchFamily="49" charset="-128"/>
                <a:ea typeface="ＭＳ ゴシック" panose="020B0609070205080204" pitchFamily="49" charset="-128"/>
              </a:rPr>
              <a:t> </a:t>
            </a:r>
            <a:r>
              <a:rPr lang="en-US" strike="noStrike" dirty="0" err="1">
                <a:latin typeface="ＭＳ ゴシック" panose="020B0609070205080204" pitchFamily="49" charset="-128"/>
                <a:ea typeface="ＭＳ ゴシック" panose="020B0609070205080204" pitchFamily="49" charset="-128"/>
              </a:rPr>
              <a:t>セッションとして提供することができます</a:t>
            </a:r>
            <a:r>
              <a:rPr lang="en-US" strike="noStrike" dirty="0">
                <a:latin typeface="ＭＳ ゴシック" panose="020B0609070205080204" pitchFamily="49" charset="-128"/>
                <a:ea typeface="ＭＳ ゴシック" panose="020B0609070205080204" pitchFamily="49" charset="-128"/>
              </a:rPr>
              <a:t>。</a:t>
            </a:r>
            <a:r>
              <a:rPr lang="ja-JP" altLang="en-US" strike="noStrike" dirty="0">
                <a:latin typeface="ＭＳ ゴシック" panose="020B0609070205080204" pitchFamily="49" charset="-128"/>
                <a:ea typeface="ＭＳ ゴシック" panose="020B0609070205080204" pitchFamily="49" charset="-128"/>
              </a:rPr>
              <a:t>また、</a:t>
            </a:r>
            <a:r>
              <a:rPr lang="en-US" strike="noStrike" dirty="0" err="1">
                <a:latin typeface="ＭＳ ゴシック" panose="020B0609070205080204" pitchFamily="49" charset="-128"/>
                <a:ea typeface="ＭＳ ゴシック" panose="020B0609070205080204" pitchFamily="49" charset="-128"/>
              </a:rPr>
              <a:t>各章を</a:t>
            </a:r>
            <a:r>
              <a:rPr lang="ja-JP" altLang="en-US" strike="noStrike" dirty="0">
                <a:latin typeface="ＭＳ ゴシック" panose="020B0609070205080204" pitchFamily="49" charset="-128"/>
                <a:ea typeface="ＭＳ ゴシック" panose="020B0609070205080204" pitchFamily="49" charset="-128"/>
              </a:rPr>
              <a:t>分割し</a:t>
            </a:r>
            <a:r>
              <a:rPr lang="en-US" strike="noStrike" dirty="0">
                <a:latin typeface="ＭＳ ゴシック" panose="020B0609070205080204" pitchFamily="49" charset="-128"/>
                <a:ea typeface="ＭＳ ゴシック" panose="020B0609070205080204" pitchFamily="49" charset="-128"/>
              </a:rPr>
              <a:t>、</a:t>
            </a:r>
            <a:r>
              <a:rPr lang="en-US" strike="noStrike" dirty="0" err="1">
                <a:latin typeface="ＭＳ ゴシック" panose="020B0609070205080204" pitchFamily="49" charset="-128"/>
                <a:ea typeface="ＭＳ ゴシック" panose="020B0609070205080204" pitchFamily="49" charset="-128"/>
              </a:rPr>
              <a:t>個別のモジュールとして提供することも可能です。各章には質問形式の「理解度チェック」のスライドを設けて</a:t>
            </a:r>
            <a:r>
              <a:rPr lang="ja-JP" altLang="en-US" strike="noStrike" dirty="0">
                <a:latin typeface="ＭＳ ゴシック" panose="020B0609070205080204" pitchFamily="49" charset="-128"/>
                <a:ea typeface="ＭＳ ゴシック" panose="020B0609070205080204" pitchFamily="49" charset="-128"/>
              </a:rPr>
              <a:t>おり、</a:t>
            </a:r>
            <a:r>
              <a:rPr lang="en-US" strike="noStrike" dirty="0" err="1">
                <a:latin typeface="ＭＳ ゴシック" panose="020B0609070205080204" pitchFamily="49" charset="-128"/>
                <a:ea typeface="ＭＳ ゴシック" panose="020B0609070205080204" pitchFamily="49" charset="-128"/>
              </a:rPr>
              <a:t>回答はスライドのノート欄に記載されています。これらの質問</a:t>
            </a:r>
            <a:r>
              <a:rPr lang="ja-JP" altLang="en-US" strike="noStrike" dirty="0">
                <a:latin typeface="ＭＳ ゴシック" panose="020B0609070205080204" pitchFamily="49" charset="-128"/>
                <a:ea typeface="ＭＳ ゴシック" panose="020B0609070205080204" pitchFamily="49" charset="-128"/>
              </a:rPr>
              <a:t>と回答</a:t>
            </a:r>
            <a:r>
              <a:rPr lang="en-US" strike="noStrike" dirty="0" err="1">
                <a:latin typeface="ＭＳ ゴシック" panose="020B0609070205080204" pitchFamily="49" charset="-128"/>
                <a:ea typeface="ＭＳ ゴシック" panose="020B0609070205080204" pitchFamily="49" charset="-128"/>
              </a:rPr>
              <a:t>はFOSSコンプライアンスの組織内テストの素材として使うことができます</a:t>
            </a:r>
            <a:r>
              <a:rPr lang="en-US" strike="noStrike" dirty="0">
                <a:latin typeface="ＭＳ ゴシック" panose="020B0609070205080204" pitchFamily="49" charset="-128"/>
                <a:ea typeface="ＭＳ ゴシック" panose="020B0609070205080204" pitchFamily="49" charset="-128"/>
              </a:rPr>
              <a:t>。</a:t>
            </a:r>
          </a:p>
          <a:p>
            <a:endParaRPr lang="en-US" strike="noStrike" dirty="0"/>
          </a:p>
          <a:p>
            <a:r>
              <a:rPr lang="en-US" strike="noStrike" dirty="0"/>
              <a:t>---</a:t>
            </a:r>
          </a:p>
          <a:p>
            <a:pPr defTabSz="1314692">
              <a:defRPr/>
            </a:pPr>
            <a:r>
              <a:rPr lang="en-US" altLang="ja-JP" strike="noStrike" dirty="0">
                <a:ea typeface="ＭＳ ゴシック" panose="020B0609070205080204" pitchFamily="49" charset="-128"/>
              </a:rPr>
              <a:t>Welcome to the OpenChain Curriculum Slides. These slides can be used</a:t>
            </a:r>
            <a:r>
              <a:rPr lang="en-US" altLang="ja-JP" strike="noStrike" baseline="0" dirty="0">
                <a:ea typeface="ＭＳ ゴシック" panose="020B0609070205080204" pitchFamily="49" charset="-128"/>
              </a:rPr>
              <a:t> to help train internal teams about FOSS compliance issues and to conform with the OpenChain Specification.</a:t>
            </a:r>
            <a:endParaRPr lang="x-none" altLang="ja-JP" strike="noStrike" dirty="0">
              <a:ea typeface="ＭＳ ゴシック" panose="020B0609070205080204" pitchFamily="49" charset="-128"/>
            </a:endParaRPr>
          </a:p>
          <a:p>
            <a:endParaRPr lang="en-US" altLang="ja-JP" strike="noStrike" dirty="0">
              <a:ea typeface="ＭＳ ゴシック" panose="020B0609070205080204" pitchFamily="49" charset="-128"/>
            </a:endParaRPr>
          </a:p>
          <a:p>
            <a:r>
              <a:rPr lang="en-US" altLang="ja-JP" strike="noStrike" dirty="0">
                <a:ea typeface="ＭＳ ゴシック" panose="020B0609070205080204" pitchFamily="49" charset="-128"/>
              </a:rPr>
              <a:t>You can deliver these slides as one half-day training session or you</a:t>
            </a:r>
            <a:r>
              <a:rPr lang="en-US" altLang="ja-JP" strike="noStrike" baseline="0" dirty="0">
                <a:ea typeface="ＭＳ ゴシック" panose="020B0609070205080204" pitchFamily="49" charset="-128"/>
              </a:rPr>
              <a:t> can deliver each chapter as a separate module. Please note that each chapter has “Check Your Understanding” slides with questions and answers in the slide notes. These can be used as the basis for in-house tests for FOSS compliance.</a:t>
            </a:r>
            <a:endParaRPr lang="x-none" strike="noStrike" dirty="0"/>
          </a:p>
        </p:txBody>
      </p:sp>
      <p:sp>
        <p:nvSpPr>
          <p:cNvPr id="4" name="Slide Number Placeholder 3"/>
          <p:cNvSpPr>
            <a:spLocks noGrp="1"/>
          </p:cNvSpPr>
          <p:nvPr>
            <p:ph type="sldNum" sz="quarter" idx="10"/>
          </p:nvPr>
        </p:nvSpPr>
        <p:spPr/>
        <p:txBody>
          <a:bodyPr/>
          <a:lstStyle/>
          <a:p>
            <a:fld id="{6B482BE6-6443-43D0-B2C4-9E7E7E3CDEDD}" type="slidenum">
              <a:rPr lang="en-US"/>
              <a:t>1</a:t>
            </a:fld>
            <a:endParaRPr lang="en-US"/>
          </a:p>
        </p:txBody>
      </p:sp>
    </p:spTree>
    <p:extLst>
      <p:ext uri="{BB962C8B-B14F-4D97-AF65-F5344CB8AC3E}">
        <p14:creationId xmlns:p14="http://schemas.microsoft.com/office/powerpoint/2010/main" val="6897904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9863" y="1073150"/>
            <a:ext cx="9526587" cy="5359400"/>
          </a:xfrm>
        </p:spPr>
      </p:sp>
      <p:sp>
        <p:nvSpPr>
          <p:cNvPr id="3" name="Notes Placeholder 2"/>
          <p:cNvSpPr>
            <a:spLocks noGrp="1"/>
          </p:cNvSpPr>
          <p:nvPr>
            <p:ph type="body" idx="1"/>
          </p:nvPr>
        </p:nvSpPr>
        <p:spPr/>
        <p:txBody>
          <a:bodyPr/>
          <a:lstStyle/>
          <a:p>
            <a:r>
              <a:rPr lang="en-US" i="0" dirty="0">
                <a:latin typeface="ＭＳ ゴシック" panose="020B0609070205080204" pitchFamily="49" charset="-128"/>
                <a:ea typeface="ＭＳ ゴシック" panose="020B0609070205080204" pitchFamily="49" charset="-128"/>
              </a:rPr>
              <a:t>このスライドでは、ソフトウェアに関連する</a:t>
            </a:r>
            <a:r>
              <a:rPr lang="en-US" i="0" baseline="0" dirty="0">
                <a:latin typeface="ＭＳ ゴシック" panose="020B0609070205080204" pitchFamily="49" charset="-128"/>
                <a:ea typeface="ＭＳ ゴシック" panose="020B0609070205080204" pitchFamily="49" charset="-128"/>
              </a:rPr>
              <a:t> </a:t>
            </a:r>
            <a:r>
              <a:rPr lang="en-US" i="0" baseline="0" dirty="0" err="1">
                <a:latin typeface="ＭＳ ゴシック" panose="020B0609070205080204" pitchFamily="49" charset="-128"/>
                <a:ea typeface="ＭＳ ゴシック" panose="020B0609070205080204" pitchFamily="49" charset="-128"/>
              </a:rPr>
              <a:t>特許の概念を説明しています</a:t>
            </a:r>
            <a:r>
              <a:rPr lang="en-US" i="0" baseline="0" dirty="0">
                <a:latin typeface="ＭＳ ゴシック" panose="020B0609070205080204" pitchFamily="49" charset="-128"/>
                <a:ea typeface="ＭＳ ゴシック" panose="020B0609070205080204" pitchFamily="49" charset="-128"/>
              </a:rPr>
              <a:t>。</a:t>
            </a:r>
          </a:p>
          <a:p>
            <a:endParaRPr lang="en-US" i="0" baseline="0" dirty="0">
              <a:latin typeface="+mn-lt"/>
            </a:endParaRPr>
          </a:p>
          <a:p>
            <a:r>
              <a:rPr lang="en-US" i="0" baseline="0" dirty="0">
                <a:latin typeface="+mn-lt"/>
              </a:rPr>
              <a:t>---</a:t>
            </a:r>
          </a:p>
          <a:p>
            <a:pPr defTabSz="1314692">
              <a:defRPr/>
            </a:pPr>
            <a:r>
              <a:rPr lang="en-US" altLang="ja-JP" i="0" dirty="0">
                <a:latin typeface="+mn-lt"/>
                <a:ea typeface="ＭＳ ゴシック" panose="020B0609070205080204" pitchFamily="49" charset="-128"/>
              </a:rPr>
              <a:t>This slide explains</a:t>
            </a:r>
            <a:r>
              <a:rPr lang="en-US" altLang="ja-JP" i="0" baseline="0" dirty="0">
                <a:latin typeface="+mn-lt"/>
                <a:ea typeface="ＭＳ ゴシック" panose="020B0609070205080204" pitchFamily="49" charset="-128"/>
              </a:rPr>
              <a:t> patent concepts relevant to software.</a:t>
            </a:r>
            <a:endParaRPr lang="en-US" altLang="ja-JP" i="0" dirty="0">
              <a:latin typeface="+mn-lt"/>
              <a:ea typeface="ＭＳ ゴシック" panose="020B0609070205080204" pitchFamily="49" charset="-128"/>
            </a:endParaRPr>
          </a:p>
        </p:txBody>
      </p:sp>
      <p:sp>
        <p:nvSpPr>
          <p:cNvPr id="4" name="Slide Number Placeholder 3"/>
          <p:cNvSpPr>
            <a:spLocks noGrp="1"/>
          </p:cNvSpPr>
          <p:nvPr>
            <p:ph type="sldNum" sz="quarter" idx="10"/>
          </p:nvPr>
        </p:nvSpPr>
        <p:spPr/>
        <p:txBody>
          <a:bodyPr/>
          <a:lstStyle/>
          <a:p>
            <a:pPr>
              <a:defRPr/>
            </a:pPr>
            <a:fld id="{5A651059-8DB8-5044-97F1-F934F7FC73CC}" type="slidenum">
              <a:rPr lang="en-US" smtClean="0"/>
              <a:pPr>
                <a:defRPr/>
              </a:pPr>
              <a:t>10</a:t>
            </a:fld>
            <a:endParaRPr lang="en-US"/>
          </a:p>
        </p:txBody>
      </p:sp>
    </p:spTree>
    <p:extLst>
      <p:ext uri="{BB962C8B-B14F-4D97-AF65-F5344CB8AC3E}">
        <p14:creationId xmlns:p14="http://schemas.microsoft.com/office/powerpoint/2010/main" val="936694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ＭＳ ゴシック" panose="020B0609070205080204" pitchFamily="49" charset="-128"/>
                <a:ea typeface="ＭＳ ゴシック" panose="020B0609070205080204" pitchFamily="49" charset="-128"/>
              </a:rPr>
              <a:t>この</a:t>
            </a:r>
            <a:r>
              <a:rPr lang="en-US" baseline="0" dirty="0">
                <a:latin typeface="ＭＳ ゴシック" panose="020B0609070205080204" pitchFamily="49" charset="-128"/>
                <a:ea typeface="ＭＳ ゴシック" panose="020B0609070205080204" pitchFamily="49" charset="-128"/>
              </a:rPr>
              <a:t> スライドは、「</a:t>
            </a:r>
            <a:r>
              <a:rPr lang="en-US" baseline="0" dirty="0" err="1">
                <a:latin typeface="ＭＳ ゴシック" panose="020B0609070205080204" pitchFamily="49" charset="-128"/>
                <a:ea typeface="ＭＳ ゴシック" panose="020B0609070205080204" pitchFamily="49" charset="-128"/>
              </a:rPr>
              <a:t>ライセンス」とは何かを説明しています</a:t>
            </a:r>
            <a:r>
              <a:rPr lang="en-US" baseline="0" dirty="0">
                <a:latin typeface="ＭＳ ゴシック" panose="020B0609070205080204" pitchFamily="49" charset="-128"/>
                <a:ea typeface="ＭＳ ゴシック" panose="020B0609070205080204" pitchFamily="49" charset="-128"/>
              </a:rPr>
              <a:t>。</a:t>
            </a:r>
            <a:r>
              <a:rPr lang="ja-JP" altLang="en-US" baseline="0" dirty="0">
                <a:latin typeface="ＭＳ ゴシック" panose="020B0609070205080204" pitchFamily="49" charset="-128"/>
                <a:ea typeface="ＭＳ ゴシック" panose="020B0609070205080204" pitchFamily="49" charset="-128"/>
              </a:rPr>
              <a:t>それ</a:t>
            </a:r>
            <a:r>
              <a:rPr lang="en-US" baseline="0" dirty="0" err="1">
                <a:latin typeface="ＭＳ ゴシック" panose="020B0609070205080204" pitchFamily="49" charset="-128"/>
                <a:ea typeface="ＭＳ ゴシック" panose="020B0609070205080204" pitchFamily="49" charset="-128"/>
              </a:rPr>
              <a:t>は米国法令下の</a:t>
            </a:r>
            <a:r>
              <a:rPr lang="ja-JP" altLang="en-US" baseline="0" dirty="0">
                <a:solidFill>
                  <a:schemeClr val="tx1"/>
                </a:solidFill>
                <a:latin typeface="ＭＳ ゴシック" panose="020B0609070205080204" pitchFamily="49" charset="-128"/>
                <a:ea typeface="ＭＳ ゴシック" panose="020B0609070205080204" pitchFamily="49" charset="-128"/>
              </a:rPr>
              <a:t>「</a:t>
            </a:r>
            <a:r>
              <a:rPr lang="en-US" baseline="0" dirty="0" err="1">
                <a:solidFill>
                  <a:schemeClr val="tx1"/>
                </a:solidFill>
                <a:latin typeface="ＭＳ ゴシック" panose="020B0609070205080204" pitchFamily="49" charset="-128"/>
                <a:ea typeface="ＭＳ ゴシック" panose="020B0609070205080204" pitchFamily="49" charset="-128"/>
              </a:rPr>
              <a:t>契約</a:t>
            </a:r>
            <a:r>
              <a:rPr lang="ja-JP" altLang="en-US" baseline="0" dirty="0">
                <a:solidFill>
                  <a:schemeClr val="tx1"/>
                </a:solidFill>
                <a:latin typeface="ＭＳ ゴシック" panose="020B0609070205080204" pitchFamily="49" charset="-128"/>
                <a:ea typeface="ＭＳ ゴシック" panose="020B0609070205080204" pitchFamily="49" charset="-128"/>
              </a:rPr>
              <a:t>」</a:t>
            </a:r>
            <a:r>
              <a:rPr lang="en-US" baseline="0" dirty="0">
                <a:latin typeface="ＭＳ ゴシック" panose="020B0609070205080204" pitchFamily="49" charset="-128"/>
                <a:ea typeface="ＭＳ ゴシック" panose="020B0609070205080204" pitchFamily="49" charset="-128"/>
              </a:rPr>
              <a:t>と</a:t>
            </a:r>
            <a:r>
              <a:rPr lang="ja-JP" altLang="en-US" baseline="0" dirty="0">
                <a:latin typeface="ＭＳ ゴシック" panose="020B0609070205080204" pitchFamily="49" charset="-128"/>
                <a:ea typeface="ＭＳ ゴシック" panose="020B0609070205080204" pitchFamily="49" charset="-128"/>
              </a:rPr>
              <a:t>は</a:t>
            </a:r>
            <a:r>
              <a:rPr lang="en-US" baseline="0" dirty="0" err="1">
                <a:latin typeface="ＭＳ ゴシック" panose="020B0609070205080204" pitchFamily="49" charset="-128"/>
                <a:ea typeface="ＭＳ ゴシック" panose="020B0609070205080204" pitchFamily="49" charset="-128"/>
              </a:rPr>
              <a:t>異なっています。ここではライセンスの中にどういったものがあるか、その境界を説明しています</a:t>
            </a:r>
            <a:r>
              <a:rPr lang="en-US" baseline="0" dirty="0">
                <a:latin typeface="ＭＳ ゴシック" panose="020B0609070205080204" pitchFamily="49" charset="-128"/>
                <a:ea typeface="ＭＳ ゴシック" panose="020B0609070205080204" pitchFamily="49" charset="-128"/>
              </a:rPr>
              <a:t>。</a:t>
            </a:r>
          </a:p>
          <a:p>
            <a:endParaRPr lang="en-US" baseline="0" dirty="0">
              <a:latin typeface="+mn-lt"/>
            </a:endParaRPr>
          </a:p>
          <a:p>
            <a:r>
              <a:rPr lang="en-US" baseline="0" dirty="0">
                <a:latin typeface="+mn-lt"/>
              </a:rPr>
              <a:t>---</a:t>
            </a:r>
          </a:p>
          <a:p>
            <a:pPr defTabSz="1314692">
              <a:defRPr/>
            </a:pPr>
            <a:r>
              <a:rPr lang="en-US" altLang="ja-JP" dirty="0">
                <a:latin typeface="+mn-lt"/>
                <a:ea typeface="ＭＳ ゴシック" panose="020B0609070205080204" pitchFamily="49" charset="-128"/>
              </a:rPr>
              <a:t>This</a:t>
            </a:r>
            <a:r>
              <a:rPr lang="en-US" altLang="ja-JP" baseline="0" dirty="0">
                <a:latin typeface="+mn-lt"/>
                <a:ea typeface="ＭＳ ゴシック" panose="020B0609070205080204" pitchFamily="49" charset="-128"/>
              </a:rPr>
              <a:t> slide explains what is a “license.” This is different to a contract under US law. This slides explains the boundaries of what can be in a license.</a:t>
            </a:r>
            <a:endParaRPr lang="en-US" dirty="0">
              <a:latin typeface="Calibri"/>
            </a:endParaRPr>
          </a:p>
        </p:txBody>
      </p:sp>
      <p:sp>
        <p:nvSpPr>
          <p:cNvPr id="4" name="Slide Number Placeholder 3"/>
          <p:cNvSpPr>
            <a:spLocks noGrp="1"/>
          </p:cNvSpPr>
          <p:nvPr>
            <p:ph type="sldNum" sz="quarter" idx="10"/>
          </p:nvPr>
        </p:nvSpPr>
        <p:spPr/>
        <p:txBody>
          <a:bodyPr/>
          <a:lstStyle/>
          <a:p>
            <a:fld id="{6B482BE6-6443-43D0-B2C4-9E7E7E3CDEDD}" type="slidenum">
              <a:rPr lang="en-US"/>
              <a:t>11</a:t>
            </a:fld>
            <a:endParaRPr lang="en-US"/>
          </a:p>
        </p:txBody>
      </p:sp>
    </p:spTree>
    <p:extLst>
      <p:ext uri="{BB962C8B-B14F-4D97-AF65-F5344CB8AC3E}">
        <p14:creationId xmlns:p14="http://schemas.microsoft.com/office/powerpoint/2010/main" val="38327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314692">
              <a:defRPr/>
            </a:pPr>
            <a:r>
              <a:rPr lang="x-none" dirty="0">
                <a:latin typeface="ＭＳ ゴシック" panose="020B0609070205080204" pitchFamily="49" charset="-128"/>
                <a:ea typeface="ＭＳ ゴシック" panose="020B0609070205080204" pitchFamily="49" charset="-128"/>
              </a:rPr>
              <a:t>著作権は原作者の</a:t>
            </a:r>
            <a:r>
              <a:rPr lang="ja-JP" altLang="en-US" dirty="0">
                <a:latin typeface="ＭＳ ゴシック" panose="020B0609070205080204" pitchFamily="49" charset="-128"/>
                <a:ea typeface="ＭＳ ゴシック" panose="020B0609070205080204" pitchFamily="49" charset="-128"/>
              </a:rPr>
              <a:t>独創的な作品</a:t>
            </a:r>
            <a:r>
              <a:rPr lang="x-none" dirty="0">
                <a:latin typeface="ＭＳ ゴシック" panose="020B0609070205080204" pitchFamily="49" charset="-128"/>
                <a:ea typeface="ＭＳ ゴシック" panose="020B0609070205080204" pitchFamily="49" charset="-128"/>
              </a:rPr>
              <a:t>を保護します。著作権がアイデアの表現を保護するのに対し、特許</a:t>
            </a:r>
            <a:r>
              <a:rPr lang="ja-JP" altLang="en-US" dirty="0">
                <a:latin typeface="ＭＳ ゴシック" panose="020B0609070205080204" pitchFamily="49" charset="-128"/>
                <a:ea typeface="ＭＳ ゴシック" panose="020B0609070205080204" pitchFamily="49" charset="-128"/>
              </a:rPr>
              <a:t>は</a:t>
            </a:r>
            <a:r>
              <a:rPr lang="x-none" dirty="0">
                <a:latin typeface="ＭＳ ゴシック" panose="020B0609070205080204" pitchFamily="49" charset="-128"/>
                <a:ea typeface="ＭＳ ゴシック" panose="020B0609070205080204" pitchFamily="49" charset="-128"/>
              </a:rPr>
              <a:t>根底にあるアイデアそのものを保護している点で異なります。原作者の作品としては、写真、歌、コンピューターの</a:t>
            </a:r>
            <a:r>
              <a:rPr lang="ja-JP" altLang="en-US" dirty="0">
                <a:latin typeface="ＭＳ ゴシック" panose="020B0609070205080204" pitchFamily="49" charset="-128"/>
                <a:ea typeface="ＭＳ ゴシック" panose="020B0609070205080204" pitchFamily="49" charset="-128"/>
              </a:rPr>
              <a:t>プログラム コード</a:t>
            </a:r>
            <a:r>
              <a:rPr lang="x-none" dirty="0">
                <a:latin typeface="ＭＳ ゴシック" panose="020B0609070205080204" pitchFamily="49" charset="-128"/>
                <a:ea typeface="ＭＳ ゴシック" panose="020B0609070205080204" pitchFamily="49" charset="-128"/>
              </a:rPr>
              <a:t>などが含まれます。 </a:t>
            </a:r>
          </a:p>
          <a:p>
            <a:pPr defTabSz="1314692">
              <a:defRPr/>
            </a:pPr>
            <a:endParaRPr lang="en-US" dirty="0">
              <a:latin typeface="ＭＳ ゴシック" panose="020B0609070205080204" pitchFamily="49" charset="-128"/>
              <a:ea typeface="ＭＳ ゴシック" panose="020B0609070205080204" pitchFamily="49" charset="-128"/>
            </a:endParaRPr>
          </a:p>
          <a:p>
            <a:pPr defTabSz="1314692">
              <a:defRPr/>
            </a:pPr>
            <a:r>
              <a:rPr lang="x-none" dirty="0">
                <a:latin typeface="ＭＳ ゴシック" panose="020B0609070205080204" pitchFamily="49" charset="-128"/>
                <a:ea typeface="ＭＳ ゴシック" panose="020B0609070205080204" pitchFamily="49" charset="-128"/>
              </a:rPr>
              <a:t>ソフトウェアの著作権で重要なのは： 複製する権利、</a:t>
            </a:r>
            <a:r>
              <a:rPr lang="ja-JP" altLang="en-US" dirty="0">
                <a:latin typeface="ＭＳ ゴシック" panose="020B0609070205080204" pitchFamily="49" charset="-128"/>
                <a:ea typeface="ＭＳ ゴシック" panose="020B0609070205080204" pitchFamily="49" charset="-128"/>
              </a:rPr>
              <a:t>派生的著作物</a:t>
            </a:r>
            <a:r>
              <a:rPr lang="x-none" dirty="0">
                <a:latin typeface="ＭＳ ゴシック" panose="020B0609070205080204" pitchFamily="49" charset="-128"/>
                <a:ea typeface="ＭＳ ゴシック" panose="020B0609070205080204" pitchFamily="49" charset="-128"/>
              </a:rPr>
              <a:t>を作成する（もしくは改変する）権利</a:t>
            </a:r>
            <a:r>
              <a:rPr lang="ja-JP" altLang="en-US" dirty="0" err="1">
                <a:latin typeface="ＭＳ ゴシック" panose="020B0609070205080204" pitchFamily="49" charset="-128"/>
                <a:ea typeface="ＭＳ ゴシック" panose="020B0609070205080204" pitchFamily="49" charset="-128"/>
              </a:rPr>
              <a:t>、</a:t>
            </a:r>
            <a:r>
              <a:rPr lang="x-none" dirty="0">
                <a:latin typeface="ＭＳ ゴシック" panose="020B0609070205080204" pitchFamily="49" charset="-128"/>
                <a:ea typeface="ＭＳ ゴシック" panose="020B0609070205080204" pitchFamily="49" charset="-128"/>
              </a:rPr>
              <a:t>および頒布する権利です。</a:t>
            </a:r>
          </a:p>
          <a:p>
            <a:pPr defTabSz="1314692">
              <a:defRPr/>
            </a:pPr>
            <a:endParaRPr lang="en-US" dirty="0">
              <a:latin typeface="ＭＳ ゴシック" panose="020B0609070205080204" pitchFamily="49" charset="-128"/>
              <a:ea typeface="ＭＳ ゴシック" panose="020B0609070205080204" pitchFamily="49" charset="-128"/>
            </a:endParaRPr>
          </a:p>
          <a:p>
            <a:pPr defTabSz="1314692">
              <a:defRPr/>
            </a:pPr>
            <a:r>
              <a:rPr lang="x-none" dirty="0">
                <a:latin typeface="ＭＳ ゴシック" panose="020B0609070205080204" pitchFamily="49" charset="-128"/>
                <a:ea typeface="ＭＳ ゴシック" panose="020B0609070205080204" pitchFamily="49" charset="-128"/>
              </a:rPr>
              <a:t>ソフトウェアは特許を受けることができます。特許はコンピュータ</a:t>
            </a:r>
            <a:r>
              <a:rPr lang="ja-JP" altLang="en-US" dirty="0" err="1">
                <a:latin typeface="ＭＳ ゴシック" panose="020B0609070205080204" pitchFamily="49" charset="-128"/>
                <a:ea typeface="ＭＳ ゴシック" panose="020B0609070205080204" pitchFamily="49" charset="-128"/>
              </a:rPr>
              <a:t>ー</a:t>
            </a:r>
            <a:r>
              <a:rPr lang="x-none" dirty="0">
                <a:latin typeface="ＭＳ ゴシック" panose="020B0609070205080204" pitchFamily="49" charset="-128"/>
                <a:ea typeface="ＭＳ ゴシック" panose="020B0609070205080204" pitchFamily="49" charset="-128"/>
              </a:rPr>
              <a:t> プログラムのような演算方法を保護します。ただし、特許は機能を保護するもので、抽象的なアイデアは保護しません。 </a:t>
            </a:r>
          </a:p>
          <a:p>
            <a:pPr defTabSz="1314692">
              <a:defRPr/>
            </a:pPr>
            <a:endParaRPr lang="en-US" dirty="0">
              <a:latin typeface="ＭＳ ゴシック" panose="020B0609070205080204" pitchFamily="49" charset="-128"/>
              <a:ea typeface="ＭＳ ゴシック" panose="020B0609070205080204" pitchFamily="49" charset="-128"/>
            </a:endParaRPr>
          </a:p>
          <a:p>
            <a:pPr defTabSz="1314692">
              <a:defRPr/>
            </a:pPr>
            <a:r>
              <a:rPr lang="x-none" dirty="0">
                <a:latin typeface="ＭＳ ゴシック" panose="020B0609070205080204" pitchFamily="49" charset="-128"/>
                <a:ea typeface="ＭＳ ゴシック" panose="020B0609070205080204" pitchFamily="49" charset="-128"/>
              </a:rPr>
              <a:t>特許保有者は他者の</a:t>
            </a:r>
            <a:r>
              <a:rPr lang="ja-JP" altLang="en-US" dirty="0">
                <a:latin typeface="ＭＳ ゴシック" panose="020B0609070205080204" pitchFamily="49" charset="-128"/>
                <a:ea typeface="ＭＳ ゴシック" panose="020B0609070205080204" pitchFamily="49" charset="-128"/>
              </a:rPr>
              <a:t>製品</a:t>
            </a:r>
            <a:r>
              <a:rPr lang="x-none" dirty="0">
                <a:latin typeface="ＭＳ ゴシック" panose="020B0609070205080204" pitchFamily="49" charset="-128"/>
                <a:ea typeface="ＭＳ ゴシック" panose="020B0609070205080204" pitchFamily="49" charset="-128"/>
              </a:rPr>
              <a:t>が独立</a:t>
            </a:r>
            <a:r>
              <a:rPr lang="ja-JP" altLang="en-US" dirty="0">
                <a:latin typeface="ＭＳ ゴシック" panose="020B0609070205080204" pitchFamily="49" charset="-128"/>
                <a:ea typeface="ＭＳ ゴシック" panose="020B0609070205080204" pitchFamily="49" charset="-128"/>
              </a:rPr>
              <a:t>に創出された</a:t>
            </a:r>
            <a:r>
              <a:rPr lang="x-none" dirty="0">
                <a:latin typeface="ＭＳ ゴシック" panose="020B0609070205080204" pitchFamily="49" charset="-128"/>
                <a:ea typeface="ＭＳ ゴシック" panose="020B0609070205080204" pitchFamily="49" charset="-128"/>
              </a:rPr>
              <a:t>かどうかに関係なく、他者が特許を実施することを排除できます。</a:t>
            </a:r>
          </a:p>
          <a:p>
            <a:pPr defTabSz="1314692">
              <a:defRPr/>
            </a:pPr>
            <a:endParaRPr lang="en-US" dirty="0">
              <a:latin typeface="ＭＳ ゴシック" panose="020B0609070205080204" pitchFamily="49" charset="-128"/>
              <a:ea typeface="ＭＳ ゴシック" panose="020B0609070205080204" pitchFamily="49" charset="-128"/>
            </a:endParaRPr>
          </a:p>
          <a:p>
            <a:pPr defTabSz="1314692">
              <a:defRPr/>
            </a:pPr>
            <a:r>
              <a:rPr lang="x-none" dirty="0">
                <a:latin typeface="ＭＳ ゴシック" panose="020B0609070205080204" pitchFamily="49" charset="-128"/>
                <a:ea typeface="ＭＳ ゴシック" panose="020B0609070205080204" pitchFamily="49" charset="-128"/>
              </a:rPr>
              <a:t>ソフトウェアを独立して開発した場合、それが独立開発であり、</a:t>
            </a:r>
            <a:r>
              <a:rPr lang="ja-JP" altLang="en-US" dirty="0">
                <a:latin typeface="ＭＳ ゴシック" panose="020B0609070205080204" pitchFamily="49" charset="-128"/>
                <a:ea typeface="ＭＳ ゴシック" panose="020B0609070205080204" pitchFamily="49" charset="-128"/>
              </a:rPr>
              <a:t>問題とされている</a:t>
            </a:r>
            <a:r>
              <a:rPr lang="x-none" dirty="0">
                <a:latin typeface="ＭＳ ゴシック" panose="020B0609070205080204" pitchFamily="49" charset="-128"/>
                <a:ea typeface="ＭＳ ゴシック" panose="020B0609070205080204" pitchFamily="49" charset="-128"/>
              </a:rPr>
              <a:t>著作権</a:t>
            </a:r>
            <a:r>
              <a:rPr lang="ja-JP" altLang="en-US" dirty="0">
                <a:latin typeface="ＭＳ ゴシック" panose="020B0609070205080204" pitchFamily="49" charset="-128"/>
                <a:ea typeface="ＭＳ ゴシック" panose="020B0609070205080204" pitchFamily="49" charset="-128"/>
              </a:rPr>
              <a:t>付きソフトウェア コード</a:t>
            </a:r>
            <a:r>
              <a:rPr lang="x-none" dirty="0">
                <a:latin typeface="ＭＳ ゴシック" panose="020B0609070205080204" pitchFamily="49" charset="-128"/>
                <a:ea typeface="ＭＳ ゴシック" panose="020B0609070205080204" pitchFamily="49" charset="-128"/>
              </a:rPr>
              <a:t>にアクセスしなかったことを示すことができれば</a:t>
            </a:r>
            <a:r>
              <a:rPr lang="ja-JP" altLang="en-US" dirty="0" err="1">
                <a:latin typeface="ＭＳ ゴシック" panose="020B0609070205080204" pitchFamily="49" charset="-128"/>
                <a:ea typeface="ＭＳ ゴシック" panose="020B0609070205080204" pitchFamily="49" charset="-128"/>
              </a:rPr>
              <a:t>、</a:t>
            </a:r>
            <a:r>
              <a:rPr lang="x-none" dirty="0">
                <a:latin typeface="ＭＳ ゴシック" panose="020B0609070205080204" pitchFamily="49" charset="-128"/>
                <a:ea typeface="ＭＳ ゴシック" panose="020B0609070205080204" pitchFamily="49" charset="-128"/>
              </a:rPr>
              <a:t>著作権のライセンスは</a:t>
            </a:r>
            <a:r>
              <a:rPr lang="ja-JP" altLang="en-US" dirty="0">
                <a:latin typeface="ＭＳ ゴシック" panose="020B0609070205080204" pitchFamily="49" charset="-128"/>
                <a:ea typeface="ＭＳ ゴシック" panose="020B0609070205080204" pitchFamily="49" charset="-128"/>
              </a:rPr>
              <a:t>不要である可能性が高いと考えられます</a:t>
            </a:r>
            <a:r>
              <a:rPr lang="x-none" dirty="0">
                <a:latin typeface="ＭＳ ゴシック" panose="020B0609070205080204" pitchFamily="49" charset="-128"/>
                <a:ea typeface="ＭＳ ゴシック" panose="020B0609070205080204" pitchFamily="49" charset="-128"/>
              </a:rPr>
              <a:t>。</a:t>
            </a:r>
            <a:r>
              <a:rPr lang="ja-JP" altLang="en-US" dirty="0">
                <a:latin typeface="ＭＳ ゴシック" panose="020B0609070205080204" pitchFamily="49" charset="-128"/>
                <a:ea typeface="ＭＳ ゴシック" panose="020B0609070205080204" pitchFamily="49" charset="-128"/>
              </a:rPr>
              <a:t>ただし、誰もが</a:t>
            </a:r>
            <a:r>
              <a:rPr lang="x-none" dirty="0">
                <a:latin typeface="ＭＳ ゴシック" panose="020B0609070205080204" pitchFamily="49" charset="-128"/>
                <a:ea typeface="ＭＳ ゴシック" panose="020B0609070205080204" pitchFamily="49" charset="-128"/>
              </a:rPr>
              <a:t>その著作権</a:t>
            </a:r>
            <a:r>
              <a:rPr lang="ja-JP" altLang="en-US" dirty="0">
                <a:latin typeface="ＭＳ ゴシック" panose="020B0609070205080204" pitchFamily="49" charset="-128"/>
                <a:ea typeface="ＭＳ ゴシック" panose="020B0609070205080204" pitchFamily="49" charset="-128"/>
              </a:rPr>
              <a:t>付きのソフトウェア コードを知っており、あなたが</a:t>
            </a:r>
            <a:r>
              <a:rPr lang="x-none" dirty="0">
                <a:latin typeface="ＭＳ ゴシック" panose="020B0609070205080204" pitchFamily="49" charset="-128"/>
                <a:ea typeface="ＭＳ ゴシック" panose="020B0609070205080204" pitchFamily="49" charset="-128"/>
              </a:rPr>
              <a:t>アクセスでき</a:t>
            </a:r>
            <a:r>
              <a:rPr lang="ja-JP" altLang="en-US" dirty="0">
                <a:latin typeface="ＭＳ ゴシック" panose="020B0609070205080204" pitchFamily="49" charset="-128"/>
                <a:ea typeface="ＭＳ ゴシック" panose="020B0609070205080204" pitchFamily="49" charset="-128"/>
              </a:rPr>
              <a:t>た</a:t>
            </a:r>
            <a:r>
              <a:rPr lang="x-none" dirty="0">
                <a:latin typeface="ＭＳ ゴシック" panose="020B0609070205080204" pitchFamily="49" charset="-128"/>
                <a:ea typeface="ＭＳ ゴシック" panose="020B0609070205080204" pitchFamily="49" charset="-128"/>
              </a:rPr>
              <a:t>と考えることが合理的だとすると、これを</a:t>
            </a:r>
            <a:r>
              <a:rPr lang="ja-JP" altLang="en-US" dirty="0">
                <a:latin typeface="ＭＳ ゴシック" panose="020B0609070205080204" pitchFamily="49" charset="-128"/>
                <a:ea typeface="ＭＳ ゴシック" panose="020B0609070205080204" pitchFamily="49" charset="-128"/>
              </a:rPr>
              <a:t>証明する</a:t>
            </a:r>
            <a:r>
              <a:rPr lang="x-none" dirty="0">
                <a:latin typeface="ＭＳ ゴシック" panose="020B0609070205080204" pitchFamily="49" charset="-128"/>
                <a:ea typeface="ＭＳ ゴシック" panose="020B0609070205080204" pitchFamily="49" charset="-128"/>
              </a:rPr>
              <a:t>ことは困難となります。ソフトウェアについて</a:t>
            </a:r>
            <a:r>
              <a:rPr lang="ja-JP" altLang="en-US" dirty="0">
                <a:latin typeface="ＭＳ ゴシック" panose="020B0609070205080204" pitchFamily="49" charset="-128"/>
                <a:ea typeface="ＭＳ ゴシック" panose="020B0609070205080204" pitchFamily="49" charset="-128"/>
              </a:rPr>
              <a:t>特定の</a:t>
            </a:r>
            <a:r>
              <a:rPr lang="x-none" dirty="0">
                <a:latin typeface="ＭＳ ゴシック" panose="020B0609070205080204" pitchFamily="49" charset="-128"/>
                <a:ea typeface="ＭＳ ゴシック" panose="020B0609070205080204" pitchFamily="49" charset="-128"/>
              </a:rPr>
              <a:t>特許</a:t>
            </a:r>
            <a:r>
              <a:rPr lang="ja-JP" altLang="en-US" dirty="0">
                <a:latin typeface="ＭＳ ゴシック" panose="020B0609070205080204" pitchFamily="49" charset="-128"/>
                <a:ea typeface="ＭＳ ゴシック" panose="020B0609070205080204" pitchFamily="49" charset="-128"/>
              </a:rPr>
              <a:t>が主張する機能を</a:t>
            </a:r>
            <a:r>
              <a:rPr lang="x-none" dirty="0">
                <a:latin typeface="ＭＳ ゴシック" panose="020B0609070205080204" pitchFamily="49" charset="-128"/>
                <a:ea typeface="ＭＳ ゴシック" panose="020B0609070205080204" pitchFamily="49" charset="-128"/>
              </a:rPr>
              <a:t>読み取れる場合には、そのソフトウェアが独立開発かどうかには関係なく特許ライセンスが必要となるでしょう。</a:t>
            </a:r>
            <a:r>
              <a:rPr lang="ja-JP" altLang="en-US" dirty="0">
                <a:latin typeface="ＭＳ ゴシック" panose="020B0609070205080204" pitchFamily="49" charset="-128"/>
                <a:ea typeface="ＭＳ ゴシック" panose="020B0609070205080204" pitchFamily="49" charset="-128"/>
              </a:rPr>
              <a:t>そのような</a:t>
            </a:r>
            <a:r>
              <a:rPr lang="x-none" dirty="0">
                <a:latin typeface="ＭＳ ゴシック" panose="020B0609070205080204" pitchFamily="49" charset="-128"/>
                <a:ea typeface="ＭＳ ゴシック" panose="020B0609070205080204" pitchFamily="49" charset="-128"/>
              </a:rPr>
              <a:t>例</a:t>
            </a:r>
            <a:r>
              <a:rPr lang="ja-JP" altLang="en-US" dirty="0">
                <a:latin typeface="ＭＳ ゴシック" panose="020B0609070205080204" pitchFamily="49" charset="-128"/>
                <a:ea typeface="ＭＳ ゴシック" panose="020B0609070205080204" pitchFamily="49" charset="-128"/>
              </a:rPr>
              <a:t>の</a:t>
            </a:r>
            <a:r>
              <a:rPr lang="en-US" altLang="ja-JP" dirty="0">
                <a:latin typeface="ＭＳ ゴシック" panose="020B0609070205080204" pitchFamily="49" charset="-128"/>
                <a:ea typeface="ＭＳ ゴシック" panose="020B0609070205080204" pitchFamily="49" charset="-128"/>
              </a:rPr>
              <a:t>1</a:t>
            </a:r>
            <a:r>
              <a:rPr lang="ja-JP" altLang="en-US" dirty="0">
                <a:latin typeface="ＭＳ ゴシック" panose="020B0609070205080204" pitchFamily="49" charset="-128"/>
                <a:ea typeface="ＭＳ ゴシック" panose="020B0609070205080204" pitchFamily="49" charset="-128"/>
              </a:rPr>
              <a:t>つ</a:t>
            </a:r>
            <a:r>
              <a:rPr lang="x-none" dirty="0">
                <a:latin typeface="ＭＳ ゴシック" panose="020B0609070205080204" pitchFamily="49" charset="-128"/>
                <a:ea typeface="ＭＳ ゴシック" panose="020B0609070205080204" pitchFamily="49" charset="-128"/>
              </a:rPr>
              <a:t>としてFFMpeg があります。これはビデオの符号化／復号化のためのコーデック機能を提供するフリー ソフトウェア プロジェクトです</a:t>
            </a:r>
            <a:r>
              <a:rPr lang="ja-JP" altLang="en-US" dirty="0" err="1">
                <a:latin typeface="ＭＳ ゴシック" panose="020B0609070205080204" pitchFamily="49" charset="-128"/>
                <a:ea typeface="ＭＳ ゴシック" panose="020B0609070205080204" pitchFamily="49" charset="-128"/>
              </a:rPr>
              <a:t>。</a:t>
            </a:r>
            <a:r>
              <a:rPr lang="ja-JP" altLang="en-US" dirty="0">
                <a:latin typeface="ＭＳ ゴシック" panose="020B0609070205080204" pitchFamily="49" charset="-128"/>
                <a:ea typeface="ＭＳ ゴシック" panose="020B0609070205080204" pitchFamily="49" charset="-128"/>
              </a:rPr>
              <a:t>しかしながら</a:t>
            </a:r>
            <a:r>
              <a:rPr lang="x-none" dirty="0">
                <a:latin typeface="ＭＳ ゴシック" panose="020B0609070205080204" pitchFamily="49" charset="-128"/>
                <a:ea typeface="ＭＳ ゴシック" panose="020B0609070205080204" pitchFamily="49" charset="-128"/>
              </a:rPr>
              <a:t>、何らかのフォーマットを符号化／復号化をするには特許ライセンスが必要とな</a:t>
            </a:r>
            <a:r>
              <a:rPr lang="ja-JP" altLang="en-US" dirty="0">
                <a:latin typeface="ＭＳ ゴシック" panose="020B0609070205080204" pitchFamily="49" charset="-128"/>
                <a:ea typeface="ＭＳ ゴシック" panose="020B0609070205080204" pitchFamily="49" charset="-128"/>
              </a:rPr>
              <a:t>ります</a:t>
            </a:r>
            <a:r>
              <a:rPr lang="x-none" dirty="0">
                <a:latin typeface="ＭＳ ゴシック" panose="020B0609070205080204" pitchFamily="49" charset="-128"/>
                <a:ea typeface="ＭＳ ゴシック" panose="020B0609070205080204" pitchFamily="49" charset="-128"/>
              </a:rPr>
              <a:t>。</a:t>
            </a:r>
            <a:endParaRPr lang="en-US" dirty="0">
              <a:latin typeface="ＭＳ ゴシック" panose="020B0609070205080204" pitchFamily="49" charset="-128"/>
              <a:ea typeface="ＭＳ ゴシック" panose="020B0609070205080204" pitchFamily="49" charset="-128"/>
            </a:endParaRPr>
          </a:p>
          <a:p>
            <a:pPr defTabSz="1314692">
              <a:defRPr/>
            </a:pPr>
            <a:endParaRPr lang="en-US" dirty="0">
              <a:latin typeface="+mn-lt"/>
            </a:endParaRPr>
          </a:p>
          <a:p>
            <a:pPr defTabSz="1314692">
              <a:defRPr/>
            </a:pPr>
            <a:r>
              <a:rPr lang="en-US" dirty="0">
                <a:latin typeface="+mn-lt"/>
              </a:rPr>
              <a:t>---</a:t>
            </a:r>
          </a:p>
          <a:p>
            <a:pPr defTabSz="1314692">
              <a:defRPr/>
            </a:pPr>
            <a:r>
              <a:rPr lang="en-US" dirty="0">
                <a:latin typeface="+mn-lt"/>
              </a:rPr>
              <a:t>Copyright protects original works of authorship. It's different than patent in that copyright protects the expression of an idea, whereas patent protects the underlying idea itself. Examples of works of authorship include photographs, songs, and computer code. </a:t>
            </a:r>
          </a:p>
          <a:p>
            <a:pPr defTabSz="1314692">
              <a:defRPr/>
            </a:pPr>
            <a:endParaRPr lang="en-US" dirty="0">
              <a:latin typeface="+mn-lt"/>
            </a:endParaRPr>
          </a:p>
          <a:p>
            <a:pPr defTabSz="1314692">
              <a:defRPr/>
            </a:pPr>
            <a:r>
              <a:rPr lang="en-US" dirty="0">
                <a:latin typeface="+mn-lt"/>
              </a:rPr>
              <a:t>Most important copyright concepts for software are: right to reproduce, right to make creative works (or right to modify), and right to distribute.</a:t>
            </a:r>
          </a:p>
          <a:p>
            <a:pPr defTabSz="1314692">
              <a:defRPr/>
            </a:pPr>
            <a:endParaRPr lang="en-US" dirty="0">
              <a:latin typeface="+mn-lt"/>
            </a:endParaRPr>
          </a:p>
          <a:p>
            <a:pPr defTabSz="1314692">
              <a:defRPr/>
            </a:pPr>
            <a:r>
              <a:rPr lang="en-US" dirty="0">
                <a:latin typeface="+mn-lt"/>
              </a:rPr>
              <a:t>Software can be subject to a patent. Patent protects method of operation, such as computer program. However, patent protects functionality, and not abstract ideas. </a:t>
            </a:r>
          </a:p>
          <a:p>
            <a:pPr defTabSz="1314692">
              <a:defRPr/>
            </a:pPr>
            <a:endParaRPr lang="en-US" dirty="0">
              <a:latin typeface="+mn-lt"/>
            </a:endParaRPr>
          </a:p>
          <a:p>
            <a:pPr defTabSz="1314692">
              <a:defRPr/>
            </a:pPr>
            <a:r>
              <a:rPr lang="en-US" dirty="0">
                <a:latin typeface="+mn-lt"/>
              </a:rPr>
              <a:t>Patent holder can exclude others from practicing the patent, regardless of whether the others have independently created the product.</a:t>
            </a:r>
          </a:p>
          <a:p>
            <a:pPr defTabSz="1314692">
              <a:defRPr/>
            </a:pPr>
            <a:endParaRPr lang="en-US" dirty="0">
              <a:latin typeface="+mn-lt"/>
            </a:endParaRPr>
          </a:p>
          <a:p>
            <a:pPr defTabSz="1314692">
              <a:defRPr/>
            </a:pPr>
            <a:r>
              <a:rPr lang="en-US" dirty="0">
                <a:latin typeface="+mn-lt"/>
              </a:rPr>
              <a:t>If you have independently developed your own software, then you may not need a copyright license if you can show the independent development and you had no access to the copyrighted work in question. This is difficult if the copyrighted work is popular such that it'd be reasonable to assume that you had access. If your software reads on a patent, then you will need a patent license regardless of whether you've independently developed the software. An example of this would be </a:t>
            </a:r>
            <a:r>
              <a:rPr lang="en-US" dirty="0" err="1">
                <a:latin typeface="+mn-lt"/>
              </a:rPr>
              <a:t>FFMpeg</a:t>
            </a:r>
            <a:r>
              <a:rPr lang="en-US" dirty="0">
                <a:latin typeface="+mn-lt"/>
              </a:rPr>
              <a:t>, which is a free software project that provides the codecs for encoding and decoding videos. However, you would still need a patent license to encode and decode a certain format</a:t>
            </a:r>
            <a:r>
              <a:rPr lang="en-US" dirty="0" smtClean="0">
                <a:latin typeface="+mn-lt"/>
              </a:rPr>
              <a:t>.</a:t>
            </a:r>
            <a:endParaRPr lang="x-none" dirty="0">
              <a:latin typeface="Calibri"/>
            </a:endParaRPr>
          </a:p>
        </p:txBody>
      </p:sp>
      <p:sp>
        <p:nvSpPr>
          <p:cNvPr id="4" name="Slide Number Placeholder 3"/>
          <p:cNvSpPr>
            <a:spLocks noGrp="1"/>
          </p:cNvSpPr>
          <p:nvPr>
            <p:ph type="sldNum" sz="quarter" idx="10"/>
          </p:nvPr>
        </p:nvSpPr>
        <p:spPr/>
        <p:txBody>
          <a:bodyPr/>
          <a:lstStyle/>
          <a:p>
            <a:fld id="{6B482BE6-6443-43D0-B2C4-9E7E7E3CDEDD}" type="slidenum">
              <a:rPr lang="en-US"/>
              <a:t>12</a:t>
            </a:fld>
            <a:endParaRPr lang="en-US"/>
          </a:p>
        </p:txBody>
      </p:sp>
    </p:spTree>
    <p:extLst>
      <p:ext uri="{BB962C8B-B14F-4D97-AF65-F5344CB8AC3E}">
        <p14:creationId xmlns:p14="http://schemas.microsoft.com/office/powerpoint/2010/main" val="594603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4A32ED-C8B0-4B36-BE29-20E2439ACB29}" type="slidenum">
              <a:rPr lang="ko-KR" altLang="en-US" smtClean="0"/>
              <a:pPr/>
              <a:t>13</a:t>
            </a:fld>
            <a:endParaRPr lang="ko-KR" altLang="en-US"/>
          </a:p>
        </p:txBody>
      </p:sp>
    </p:spTree>
    <p:extLst>
      <p:ext uri="{BB962C8B-B14F-4D97-AF65-F5344CB8AC3E}">
        <p14:creationId xmlns:p14="http://schemas.microsoft.com/office/powerpoint/2010/main" val="1350852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314692">
              <a:defRPr/>
            </a:pPr>
            <a:r>
              <a:rPr lang="en-US" dirty="0">
                <a:latin typeface="ＭＳ ゴシック" panose="020B0609070205080204" pitchFamily="49" charset="-128"/>
                <a:ea typeface="ＭＳ ゴシック" panose="020B0609070205080204" pitchFamily="49" charset="-128"/>
              </a:rPr>
              <a:t>このスライドでは、FOSSライセンスがどういったことをするかの</a:t>
            </a:r>
            <a:r>
              <a:rPr lang="en-US" baseline="0" dirty="0">
                <a:latin typeface="ＭＳ ゴシック" panose="020B0609070205080204" pitchFamily="49" charset="-128"/>
                <a:ea typeface="ＭＳ ゴシック" panose="020B0609070205080204" pitchFamily="49" charset="-128"/>
              </a:rPr>
              <a:t> 「</a:t>
            </a:r>
            <a:r>
              <a:rPr lang="en-US" baseline="0" dirty="0" err="1">
                <a:latin typeface="ＭＳ ゴシック" panose="020B0609070205080204" pitchFamily="49" charset="-128"/>
                <a:ea typeface="ＭＳ ゴシック" panose="020B0609070205080204" pitchFamily="49" charset="-128"/>
              </a:rPr>
              <a:t>全体像」を提供します。またここでは、FOSSライセンスについて</a:t>
            </a:r>
            <a:r>
              <a:rPr lang="ja-JP" altLang="en-US" baseline="0" dirty="0">
                <a:latin typeface="ＭＳ ゴシック" panose="020B0609070205080204" pitchFamily="49" charset="-128"/>
                <a:ea typeface="ＭＳ ゴシック" panose="020B0609070205080204" pitchFamily="49" charset="-128"/>
              </a:rPr>
              <a:t>さらに</a:t>
            </a:r>
            <a:r>
              <a:rPr lang="en-US" baseline="0" dirty="0" err="1">
                <a:latin typeface="ＭＳ ゴシック" panose="020B0609070205080204" pitchFamily="49" charset="-128"/>
                <a:ea typeface="ＭＳ ゴシック" panose="020B0609070205080204" pitchFamily="49" charset="-128"/>
              </a:rPr>
              <a:t>多くを調べる</a:t>
            </a:r>
            <a:r>
              <a:rPr lang="ja-JP" altLang="en-US" baseline="0" dirty="0">
                <a:latin typeface="ＭＳ ゴシック" panose="020B0609070205080204" pitchFamily="49" charset="-128"/>
                <a:ea typeface="ＭＳ ゴシック" panose="020B0609070205080204" pitchFamily="49" charset="-128"/>
              </a:rPr>
              <a:t>ための情報源</a:t>
            </a:r>
            <a:r>
              <a:rPr lang="en-US" baseline="0" dirty="0" err="1">
                <a:latin typeface="ＭＳ ゴシック" panose="020B0609070205080204" pitchFamily="49" charset="-128"/>
                <a:ea typeface="ＭＳ ゴシック" panose="020B0609070205080204" pitchFamily="49" charset="-128"/>
              </a:rPr>
              <a:t>についても説明しています</a:t>
            </a:r>
            <a:r>
              <a:rPr lang="en-US" baseline="0" dirty="0">
                <a:latin typeface="Calibri"/>
                <a:ea typeface="MS PGothic" charset="0"/>
              </a:rPr>
              <a:t>。</a:t>
            </a:r>
          </a:p>
          <a:p>
            <a:pPr defTabSz="1314692">
              <a:defRPr/>
            </a:pPr>
            <a:endParaRPr lang="en-US" baseline="0" dirty="0">
              <a:latin typeface="+mn-lt"/>
              <a:ea typeface="MS PGothic" charset="0"/>
            </a:endParaRPr>
          </a:p>
          <a:p>
            <a:pPr defTabSz="1314692">
              <a:defRPr/>
            </a:pPr>
            <a:r>
              <a:rPr lang="en-US" dirty="0">
                <a:latin typeface="+mn-lt"/>
                <a:ea typeface="MS PGothic" charset="0"/>
              </a:rPr>
              <a:t>---</a:t>
            </a:r>
          </a:p>
          <a:p>
            <a:pPr defTabSz="1314692">
              <a:defRPr/>
            </a:pPr>
            <a:r>
              <a:rPr lang="en-US" dirty="0">
                <a:latin typeface="+mn-lt"/>
                <a:ea typeface="MS PGothic" charset="0"/>
              </a:rPr>
              <a:t>This slide provides the “big picture” about what FOSS licenses do. It also explains a resource where you can find out more about some FOSS licenses</a:t>
            </a:r>
            <a:endParaRPr lang="en-US" dirty="0">
              <a:latin typeface="Calibri"/>
              <a:ea typeface="MS PGothic" charset="0"/>
            </a:endParaRPr>
          </a:p>
        </p:txBody>
      </p:sp>
      <p:sp>
        <p:nvSpPr>
          <p:cNvPr id="4" name="Slide Number Placeholder 3"/>
          <p:cNvSpPr>
            <a:spLocks noGrp="1"/>
          </p:cNvSpPr>
          <p:nvPr>
            <p:ph type="sldNum" sz="quarter" idx="10"/>
          </p:nvPr>
        </p:nvSpPr>
        <p:spPr/>
        <p:txBody>
          <a:bodyPr/>
          <a:lstStyle/>
          <a:p>
            <a:fld id="{6B482BE6-6443-43D0-B2C4-9E7E7E3CDEDD}" type="slidenum">
              <a:rPr lang="en-US"/>
              <a:t>14</a:t>
            </a:fld>
            <a:endParaRPr lang="en-US"/>
          </a:p>
        </p:txBody>
      </p:sp>
    </p:spTree>
    <p:extLst>
      <p:ext uri="{BB962C8B-B14F-4D97-AF65-F5344CB8AC3E}">
        <p14:creationId xmlns:p14="http://schemas.microsoft.com/office/powerpoint/2010/main" val="10725781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latin typeface="ＭＳ ゴシック" panose="020B0609070205080204" pitchFamily="49" charset="-128"/>
                <a:ea typeface="ＭＳ ゴシック" panose="020B0609070205080204" pitchFamily="49" charset="-128"/>
              </a:rPr>
              <a:t>本スライドでは、</a:t>
            </a:r>
            <a:r>
              <a:rPr lang="en-US" altLang="ja-JP" dirty="0" err="1">
                <a:latin typeface="ＭＳ ゴシック" panose="020B0609070205080204" pitchFamily="49" charset="-128"/>
                <a:ea typeface="ＭＳ ゴシック" panose="020B0609070205080204" pitchFamily="49" charset="-128"/>
              </a:rPr>
              <a:t>FOSS</a:t>
            </a:r>
            <a:r>
              <a:rPr lang="ja-JP" altLang="en-US" dirty="0">
                <a:latin typeface="ＭＳ ゴシック" panose="020B0609070205080204" pitchFamily="49" charset="-128"/>
                <a:ea typeface="ＭＳ ゴシック" panose="020B0609070205080204" pitchFamily="49" charset="-128"/>
              </a:rPr>
              <a:t>ライセンスの最も基本的なタイプであり、ライセンス上の要求が最も少ない</a:t>
            </a:r>
            <a:r>
              <a:rPr lang="en-US" dirty="0">
                <a:latin typeface="ＭＳ ゴシック" panose="020B0609070205080204" pitchFamily="49" charset="-128"/>
                <a:ea typeface="ＭＳ ゴシック" panose="020B0609070205080204" pitchFamily="49" charset="-128"/>
              </a:rPr>
              <a:t>「</a:t>
            </a:r>
            <a:r>
              <a:rPr lang="en-US" dirty="0" err="1">
                <a:latin typeface="ＭＳ ゴシック" panose="020B0609070205080204" pitchFamily="49" charset="-128"/>
                <a:ea typeface="ＭＳ ゴシック" panose="020B0609070205080204" pitchFamily="49" charset="-128"/>
              </a:rPr>
              <a:t>パーミッシブ」FOSSライセンスについて説明しています</a:t>
            </a:r>
            <a:r>
              <a:rPr lang="en-US" dirty="0">
                <a:latin typeface="ＭＳ ゴシック" panose="020B0609070205080204" pitchFamily="49" charset="-128"/>
                <a:ea typeface="ＭＳ ゴシック" panose="020B0609070205080204" pitchFamily="49" charset="-128"/>
              </a:rPr>
              <a:t>。</a:t>
            </a:r>
            <a:r>
              <a:rPr lang="ja-JP" altLang="en-US" dirty="0">
                <a:latin typeface="ＭＳ ゴシック" panose="020B0609070205080204" pitchFamily="49" charset="-128"/>
                <a:ea typeface="ＭＳ ゴシック" panose="020B0609070205080204" pitchFamily="49" charset="-128"/>
              </a:rPr>
              <a:t>最も</a:t>
            </a:r>
            <a:r>
              <a:rPr lang="en-US" dirty="0" err="1">
                <a:latin typeface="ＭＳ ゴシック" panose="020B0609070205080204" pitchFamily="49" charset="-128"/>
                <a:ea typeface="ＭＳ ゴシック" panose="020B0609070205080204" pitchFamily="49" charset="-128"/>
              </a:rPr>
              <a:t>基本的な要求は</a:t>
            </a:r>
            <a:r>
              <a:rPr lang="en-US" baseline="0" dirty="0">
                <a:latin typeface="ＭＳ ゴシック" panose="020B0609070205080204" pitchFamily="49" charset="-128"/>
                <a:ea typeface="ＭＳ ゴシック" panose="020B0609070205080204" pitchFamily="49" charset="-128"/>
              </a:rPr>
              <a:t> </a:t>
            </a:r>
            <a:r>
              <a:rPr lang="en-US" baseline="0" dirty="0" err="1">
                <a:latin typeface="ＭＳ ゴシック" panose="020B0609070205080204" pitchFamily="49" charset="-128"/>
                <a:ea typeface="ＭＳ ゴシック" panose="020B0609070205080204" pitchFamily="49" charset="-128"/>
              </a:rPr>
              <a:t>著作</a:t>
            </a:r>
            <a:r>
              <a:rPr lang="ja-JP" altLang="en-US" baseline="0" dirty="0">
                <a:latin typeface="ＭＳ ゴシック" panose="020B0609070205080204" pitchFamily="49" charset="-128"/>
                <a:ea typeface="ＭＳ ゴシック" panose="020B0609070205080204" pitchFamily="49" charset="-128"/>
              </a:rPr>
              <a:t>権</a:t>
            </a:r>
            <a:r>
              <a:rPr lang="en-US" baseline="0" dirty="0" err="1">
                <a:latin typeface="ＭＳ ゴシック" panose="020B0609070205080204" pitchFamily="49" charset="-128"/>
                <a:ea typeface="ＭＳ ゴシック" panose="020B0609070205080204" pitchFamily="49" charset="-128"/>
              </a:rPr>
              <a:t>表示を含めることです</a:t>
            </a:r>
            <a:r>
              <a:rPr lang="en-US" baseline="0" dirty="0">
                <a:latin typeface="ＭＳ ゴシック" panose="020B0609070205080204" pitchFamily="49" charset="-128"/>
                <a:ea typeface="ＭＳ ゴシック" panose="020B0609070205080204" pitchFamily="49" charset="-128"/>
              </a:rPr>
              <a:t>。</a:t>
            </a:r>
            <a:r>
              <a:rPr lang="ja-JP" altLang="en-US" baseline="0" dirty="0">
                <a:latin typeface="ＭＳ ゴシック" panose="020B0609070205080204" pitchFamily="49" charset="-128"/>
                <a:ea typeface="ＭＳ ゴシック" panose="020B0609070205080204" pitchFamily="49" charset="-128"/>
              </a:rPr>
              <a:t>パーミッシブ ライセンスは下流の受領者に対しソースコードを入手可能にすることを要求しません。コードの保有者はそのソースコードを</a:t>
            </a:r>
            <a:r>
              <a:rPr lang="en-US" altLang="ja-JP" baseline="0" dirty="0">
                <a:latin typeface="ＭＳ ゴシック" panose="020B0609070205080204" pitchFamily="49" charset="-128"/>
                <a:ea typeface="ＭＳ ゴシック" panose="020B0609070205080204" pitchFamily="49" charset="-128"/>
              </a:rPr>
              <a:t>FOSS</a:t>
            </a:r>
            <a:r>
              <a:rPr lang="ja-JP" altLang="en-US" baseline="0" dirty="0">
                <a:latin typeface="ＭＳ ゴシック" panose="020B0609070205080204" pitchFamily="49" charset="-128"/>
                <a:ea typeface="ＭＳ ゴシック" panose="020B0609070205080204" pitchFamily="49" charset="-128"/>
              </a:rPr>
              <a:t>ライセンスの下で提供</a:t>
            </a:r>
            <a:r>
              <a:rPr lang="ja-JP" altLang="en-US" u="none" baseline="0" dirty="0">
                <a:latin typeface="ＭＳ ゴシック" panose="020B0609070205080204" pitchFamily="49" charset="-128"/>
                <a:ea typeface="ＭＳ ゴシック" panose="020B0609070205080204" pitchFamily="49" charset="-128"/>
              </a:rPr>
              <a:t>しますが、あなたがそのソースコードを他者に提供することは要求しません。</a:t>
            </a:r>
            <a:endParaRPr lang="en-US" u="none" baseline="0" dirty="0">
              <a:latin typeface="ＭＳ ゴシック" panose="020B0609070205080204" pitchFamily="49" charset="-128"/>
              <a:ea typeface="ＭＳ ゴシック" panose="020B0609070205080204" pitchFamily="49" charset="-128"/>
            </a:endParaRPr>
          </a:p>
          <a:p>
            <a:endParaRPr lang="en-US" baseline="0" dirty="0"/>
          </a:p>
          <a:p>
            <a:r>
              <a:rPr lang="en-US" baseline="0" dirty="0"/>
              <a:t>---</a:t>
            </a:r>
          </a:p>
          <a:p>
            <a:pPr defTabSz="1314692">
              <a:defRPr/>
            </a:pPr>
            <a:r>
              <a:rPr lang="en-US" altLang="ja-JP" dirty="0">
                <a:ea typeface="ＭＳ ゴシック" panose="020B0609070205080204" pitchFamily="49" charset="-128"/>
              </a:rPr>
              <a:t>This slide explains ”permissive” FOSS licenses, the most basic type of FOSS license, which usually have minimal requirements. The most basic requirement is to include</a:t>
            </a:r>
            <a:r>
              <a:rPr lang="en-US" altLang="ja-JP" baseline="0" dirty="0">
                <a:ea typeface="ＭＳ ゴシック" panose="020B0609070205080204" pitchFamily="49" charset="-128"/>
              </a:rPr>
              <a:t> a copyright notice.</a:t>
            </a:r>
            <a:r>
              <a:rPr lang="ja-JP" altLang="en-US" baseline="0" dirty="0">
                <a:ea typeface="ＭＳ ゴシック" panose="020B0609070205080204" pitchFamily="49" charset="-128"/>
              </a:rPr>
              <a:t> </a:t>
            </a:r>
            <a:r>
              <a:rPr lang="en-US" altLang="ja-JP" dirty="0">
                <a:ea typeface="ＭＳ ゴシック" panose="020B0609070205080204" pitchFamily="49" charset="-128"/>
              </a:rPr>
              <a:t>Permissive licenses do not require source code to be made available to downstream recipients. The code owner is providing the source code under the FOSS license, but is not requiring that you provide the source code to others.  </a:t>
            </a:r>
          </a:p>
        </p:txBody>
      </p:sp>
      <p:sp>
        <p:nvSpPr>
          <p:cNvPr id="4" name="Slide Number Placeholder 3"/>
          <p:cNvSpPr>
            <a:spLocks noGrp="1"/>
          </p:cNvSpPr>
          <p:nvPr>
            <p:ph type="sldNum" sz="quarter" idx="10"/>
          </p:nvPr>
        </p:nvSpPr>
        <p:spPr/>
        <p:txBody>
          <a:bodyPr/>
          <a:lstStyle/>
          <a:p>
            <a:fld id="{6B482BE6-6443-43D0-B2C4-9E7E7E3CDEDD}" type="slidenum">
              <a:rPr lang="en-US" smtClean="0"/>
              <a:t>15</a:t>
            </a:fld>
            <a:endParaRPr lang="en-US"/>
          </a:p>
        </p:txBody>
      </p:sp>
    </p:spTree>
    <p:extLst>
      <p:ext uri="{BB962C8B-B14F-4D97-AF65-F5344CB8AC3E}">
        <p14:creationId xmlns:p14="http://schemas.microsoft.com/office/powerpoint/2010/main" val="18933755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latin typeface="ＭＳ ゴシック" panose="020B0609070205080204" pitchFamily="49" charset="-128"/>
                <a:ea typeface="ＭＳ ゴシック" panose="020B0609070205080204" pitchFamily="49" charset="-128"/>
              </a:rPr>
              <a:t>このスライドでは、パーミッシブ</a:t>
            </a:r>
            <a:r>
              <a:rPr lang="ja-JP" altLang="en-US" dirty="0">
                <a:latin typeface="ＭＳ ゴシック" panose="020B0609070205080204" pitchFamily="49" charset="-128"/>
                <a:ea typeface="ＭＳ ゴシック" panose="020B0609070205080204" pitchFamily="49" charset="-128"/>
              </a:rPr>
              <a:t> </a:t>
            </a:r>
            <a:r>
              <a:rPr lang="en-US" dirty="0" err="1">
                <a:latin typeface="ＭＳ ゴシック" panose="020B0609070205080204" pitchFamily="49" charset="-128"/>
                <a:ea typeface="ＭＳ ゴシック" panose="020B0609070205080204" pitchFamily="49" charset="-128"/>
              </a:rPr>
              <a:t>ライセンス</a:t>
            </a:r>
            <a:r>
              <a:rPr lang="ja-JP" altLang="en-US" dirty="0">
                <a:latin typeface="ＭＳ ゴシック" panose="020B0609070205080204" pitchFamily="49" charset="-128"/>
                <a:ea typeface="ＭＳ ゴシック" panose="020B0609070205080204" pitchFamily="49" charset="-128"/>
              </a:rPr>
              <a:t>よりも強い</a:t>
            </a:r>
            <a:r>
              <a:rPr lang="en-US" dirty="0" err="1">
                <a:latin typeface="ＭＳ ゴシック" panose="020B0609070205080204" pitchFamily="49" charset="-128"/>
                <a:ea typeface="ＭＳ ゴシック" panose="020B0609070205080204" pitchFamily="49" charset="-128"/>
              </a:rPr>
              <a:t>要求事項を</a:t>
            </a:r>
            <a:r>
              <a:rPr lang="ja-JP" altLang="en-US" dirty="0">
                <a:latin typeface="ＭＳ ゴシック" panose="020B0609070205080204" pitchFamily="49" charset="-128"/>
                <a:ea typeface="ＭＳ ゴシック" panose="020B0609070205080204" pitchFamily="49" charset="-128"/>
              </a:rPr>
              <a:t>持つ</a:t>
            </a:r>
            <a:r>
              <a:rPr lang="en-US" dirty="0">
                <a:latin typeface="ＭＳ ゴシック" panose="020B0609070205080204" pitchFamily="49" charset="-128"/>
                <a:ea typeface="ＭＳ ゴシック" panose="020B0609070205080204" pitchFamily="49" charset="-128"/>
              </a:rPr>
              <a:t>、</a:t>
            </a:r>
            <a:r>
              <a:rPr lang="en-US" dirty="0" err="1">
                <a:latin typeface="ＭＳ ゴシック" panose="020B0609070205080204" pitchFamily="49" charset="-128"/>
                <a:ea typeface="ＭＳ ゴシック" panose="020B0609070205080204" pitchFamily="49" charset="-128"/>
              </a:rPr>
              <a:t>より複雑なタイプのFOSSライセンスとして</a:t>
            </a:r>
            <a:r>
              <a:rPr lang="ja-JP" altLang="en-US" dirty="0" err="1">
                <a:latin typeface="ＭＳ ゴシック" panose="020B0609070205080204" pitchFamily="49" charset="-128"/>
                <a:ea typeface="ＭＳ ゴシック" panose="020B0609070205080204" pitchFamily="49" charset="-128"/>
              </a:rPr>
              <a:t>、</a:t>
            </a:r>
            <a:r>
              <a:rPr lang="en-US" dirty="0" err="1">
                <a:latin typeface="ＭＳ ゴシック" panose="020B0609070205080204" pitchFamily="49" charset="-128"/>
                <a:ea typeface="ＭＳ ゴシック" panose="020B0609070205080204" pitchFamily="49" charset="-128"/>
              </a:rPr>
              <a:t>互恵性と「コピーレフト</a:t>
            </a:r>
            <a:r>
              <a:rPr lang="en-US" dirty="0">
                <a:latin typeface="ＭＳ ゴシック" panose="020B0609070205080204" pitchFamily="49" charset="-128"/>
                <a:ea typeface="ＭＳ ゴシック" panose="020B0609070205080204" pitchFamily="49" charset="-128"/>
              </a:rPr>
              <a:t>」</a:t>
            </a:r>
            <a:r>
              <a:rPr lang="en-US" baseline="0" dirty="0">
                <a:latin typeface="ＭＳ ゴシック" panose="020B0609070205080204" pitchFamily="49" charset="-128"/>
                <a:ea typeface="ＭＳ ゴシック" panose="020B0609070205080204" pitchFamily="49" charset="-128"/>
              </a:rPr>
              <a:t> </a:t>
            </a:r>
            <a:r>
              <a:rPr lang="ja-JP" altLang="en-US" baseline="0" dirty="0">
                <a:latin typeface="ＭＳ ゴシック" panose="020B0609070205080204" pitchFamily="49" charset="-128"/>
                <a:ea typeface="ＭＳ ゴシック" panose="020B0609070205080204" pitchFamily="49" charset="-128"/>
              </a:rPr>
              <a:t>に</a:t>
            </a:r>
            <a:r>
              <a:rPr lang="en-US" baseline="0" dirty="0" err="1">
                <a:latin typeface="ＭＳ ゴシック" panose="020B0609070205080204" pitchFamily="49" charset="-128"/>
                <a:ea typeface="ＭＳ ゴシック" panose="020B0609070205080204" pitchFamily="49" charset="-128"/>
              </a:rPr>
              <a:t>ついて説明しています。これらは</a:t>
            </a:r>
            <a:r>
              <a:rPr lang="ja-JP" altLang="en-US" baseline="0" dirty="0" err="1">
                <a:latin typeface="ＭＳ ゴシック" panose="020B0609070205080204" pitchFamily="49" charset="-128"/>
                <a:ea typeface="ＭＳ ゴシック" panose="020B0609070205080204" pitchFamily="49" charset="-128"/>
              </a:rPr>
              <a:t>、</a:t>
            </a:r>
            <a:r>
              <a:rPr lang="ja-JP" altLang="en-US" baseline="0" dirty="0">
                <a:latin typeface="ＭＳ ゴシック" panose="020B0609070205080204" pitchFamily="49" charset="-128"/>
                <a:ea typeface="ＭＳ ゴシック" panose="020B0609070205080204" pitchFamily="49" charset="-128"/>
              </a:rPr>
              <a:t>「</a:t>
            </a:r>
            <a:r>
              <a:rPr lang="en-US" baseline="0" dirty="0">
                <a:latin typeface="ＭＳ ゴシック" panose="020B0609070205080204" pitchFamily="49" charset="-128"/>
                <a:ea typeface="ＭＳ ゴシック" panose="020B0609070205080204" pitchFamily="49" charset="-128"/>
              </a:rPr>
              <a:t>原</a:t>
            </a:r>
            <a:r>
              <a:rPr lang="ja-JP" altLang="en-US" u="none" baseline="0" dirty="0">
                <a:latin typeface="ＭＳ ゴシック" panose="020B0609070205080204" pitchFamily="49" charset="-128"/>
                <a:ea typeface="ＭＳ ゴシック" panose="020B0609070205080204" pitchFamily="49" charset="-128"/>
              </a:rPr>
              <a:t>著作物</a:t>
            </a:r>
            <a:r>
              <a:rPr lang="ja-JP" altLang="en-US" baseline="0" dirty="0">
                <a:latin typeface="ＭＳ ゴシック" panose="020B0609070205080204" pitchFamily="49" charset="-128"/>
                <a:ea typeface="ＭＳ ゴシック" panose="020B0609070205080204" pitchFamily="49" charset="-128"/>
              </a:rPr>
              <a:t>」</a:t>
            </a:r>
            <a:r>
              <a:rPr lang="en-US" baseline="0" dirty="0">
                <a:latin typeface="ＭＳ ゴシック" panose="020B0609070205080204" pitchFamily="49" charset="-128"/>
                <a:ea typeface="ＭＳ ゴシック" panose="020B0609070205080204" pitchFamily="49" charset="-128"/>
              </a:rPr>
              <a:t>と</a:t>
            </a:r>
            <a:r>
              <a:rPr lang="ja-JP" altLang="en-US" baseline="0" dirty="0">
                <a:latin typeface="ＭＳ ゴシック" panose="020B0609070205080204" pitchFamily="49" charset="-128"/>
                <a:ea typeface="ＭＳ ゴシック" panose="020B0609070205080204" pitchFamily="49" charset="-128"/>
              </a:rPr>
              <a:t>「派生的著作物</a:t>
            </a:r>
            <a:r>
              <a:rPr lang="ja-JP" altLang="en-US" u="sng" baseline="0" dirty="0">
                <a:latin typeface="ＭＳ ゴシック" panose="020B0609070205080204" pitchFamily="49" charset="-128"/>
                <a:ea typeface="ＭＳ ゴシック" panose="020B0609070205080204" pitchFamily="49" charset="-128"/>
              </a:rPr>
              <a:t>」</a:t>
            </a:r>
            <a:r>
              <a:rPr lang="en-US" u="none" baseline="0" dirty="0" err="1">
                <a:latin typeface="ＭＳ ゴシック" panose="020B0609070205080204" pitchFamily="49" charset="-128"/>
                <a:ea typeface="ＭＳ ゴシック" panose="020B0609070205080204" pitchFamily="49" charset="-128"/>
              </a:rPr>
              <a:t>を原</a:t>
            </a:r>
            <a:r>
              <a:rPr lang="ja-JP" altLang="en-US" u="none" baseline="0" dirty="0">
                <a:latin typeface="ＭＳ ゴシック" panose="020B0609070205080204" pitchFamily="49" charset="-128"/>
                <a:ea typeface="ＭＳ ゴシック" panose="020B0609070205080204" pitchFamily="49" charset="-128"/>
              </a:rPr>
              <a:t>著作物</a:t>
            </a:r>
            <a:r>
              <a:rPr lang="en-US" baseline="0" dirty="0" err="1">
                <a:latin typeface="ＭＳ ゴシック" panose="020B0609070205080204" pitchFamily="49" charset="-128"/>
                <a:ea typeface="ＭＳ ゴシック" panose="020B0609070205080204" pitchFamily="49" charset="-128"/>
              </a:rPr>
              <a:t>と同じ条件の下で頒布することを要求します</a:t>
            </a:r>
            <a:r>
              <a:rPr lang="en-US" baseline="0" dirty="0">
                <a:latin typeface="ＭＳ ゴシック" panose="020B0609070205080204" pitchFamily="49" charset="-128"/>
                <a:ea typeface="ＭＳ ゴシック" panose="020B0609070205080204" pitchFamily="49" charset="-128"/>
              </a:rPr>
              <a:t>。</a:t>
            </a:r>
          </a:p>
          <a:p>
            <a:endParaRPr lang="en-US" baseline="0" dirty="0">
              <a:latin typeface="+mn-lt"/>
            </a:endParaRPr>
          </a:p>
          <a:p>
            <a:r>
              <a:rPr lang="en-US" baseline="0" dirty="0">
                <a:latin typeface="+mn-lt"/>
              </a:rPr>
              <a:t>---</a:t>
            </a:r>
          </a:p>
          <a:p>
            <a:pPr defTabSz="1314692">
              <a:defRPr/>
            </a:pPr>
            <a:r>
              <a:rPr lang="en-US" altLang="ja-JP" dirty="0">
                <a:latin typeface="+mn-lt"/>
                <a:ea typeface="ＭＳ ゴシック" panose="020B0609070205080204" pitchFamily="49" charset="-128"/>
              </a:rPr>
              <a:t>This slide explains reciprocity and </a:t>
            </a:r>
            <a:r>
              <a:rPr lang="en-US" altLang="ja-JP" dirty="0" err="1">
                <a:latin typeface="+mn-lt"/>
                <a:ea typeface="ＭＳ ゴシック" panose="020B0609070205080204" pitchFamily="49" charset="-128"/>
              </a:rPr>
              <a:t>Copyleft</a:t>
            </a:r>
            <a:r>
              <a:rPr lang="en-US" altLang="ja-JP" dirty="0">
                <a:latin typeface="+mn-lt"/>
                <a:ea typeface="ＭＳ ゴシック" panose="020B0609070205080204" pitchFamily="49" charset="-128"/>
              </a:rPr>
              <a:t>,</a:t>
            </a:r>
            <a:r>
              <a:rPr lang="en-US" altLang="ja-JP" baseline="0" dirty="0">
                <a:latin typeface="+mn-lt"/>
                <a:ea typeface="ＭＳ ゴシック" panose="020B0609070205080204" pitchFamily="49" charset="-128"/>
              </a:rPr>
              <a:t> a more complex type of FOSS license that have additional requirements above permissive licenses. They require distribution of the original work and derivative works under the same terms as the original work</a:t>
            </a:r>
            <a:r>
              <a:rPr lang="en-US" altLang="ja-JP" baseline="0" dirty="0" smtClean="0">
                <a:latin typeface="+mn-lt"/>
                <a:ea typeface="ＭＳ ゴシック" panose="020B0609070205080204" pitchFamily="49" charset="-128"/>
              </a:rPr>
              <a:t>.</a:t>
            </a:r>
            <a:endParaRPr lang="en-US" dirty="0">
              <a:latin typeface="Calibri"/>
            </a:endParaRPr>
          </a:p>
        </p:txBody>
      </p:sp>
      <p:sp>
        <p:nvSpPr>
          <p:cNvPr id="4" name="Slide Number Placeholder 3"/>
          <p:cNvSpPr>
            <a:spLocks noGrp="1"/>
          </p:cNvSpPr>
          <p:nvPr>
            <p:ph type="sldNum" sz="quarter" idx="10"/>
          </p:nvPr>
        </p:nvSpPr>
        <p:spPr/>
        <p:txBody>
          <a:bodyPr/>
          <a:lstStyle/>
          <a:p>
            <a:fld id="{6B482BE6-6443-43D0-B2C4-9E7E7E3CDEDD}" type="slidenum">
              <a:rPr lang="en-US"/>
              <a:t>16</a:t>
            </a:fld>
            <a:endParaRPr lang="en-US"/>
          </a:p>
        </p:txBody>
      </p:sp>
    </p:spTree>
    <p:extLst>
      <p:ext uri="{BB962C8B-B14F-4D97-AF65-F5344CB8AC3E}">
        <p14:creationId xmlns:p14="http://schemas.microsoft.com/office/powerpoint/2010/main" val="19770005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latin typeface="ＭＳ ゴシック" panose="020B0609070205080204" pitchFamily="49" charset="-128"/>
                <a:ea typeface="ＭＳ ゴシック" panose="020B0609070205080204" pitchFamily="49" charset="-128"/>
              </a:rPr>
              <a:t>このスライドでは、プロプライエタリ</a:t>
            </a:r>
            <a:r>
              <a:rPr lang="ja-JP" altLang="en-US" dirty="0">
                <a:latin typeface="ＭＳ ゴシック" panose="020B0609070205080204" pitchFamily="49" charset="-128"/>
                <a:ea typeface="ＭＳ ゴシック" panose="020B0609070205080204" pitchFamily="49" charset="-128"/>
              </a:rPr>
              <a:t> ライセンス</a:t>
            </a:r>
            <a:r>
              <a:rPr lang="en-US" dirty="0" err="1">
                <a:latin typeface="ＭＳ ゴシック" panose="020B0609070205080204" pitchFamily="49" charset="-128"/>
                <a:ea typeface="ＭＳ ゴシック" panose="020B0609070205080204" pitchFamily="49" charset="-128"/>
              </a:rPr>
              <a:t>もしくはクローズド</a:t>
            </a:r>
            <a:r>
              <a:rPr lang="en-US" dirty="0">
                <a:latin typeface="ＭＳ ゴシック" panose="020B0609070205080204" pitchFamily="49" charset="-128"/>
                <a:ea typeface="ＭＳ ゴシック" panose="020B0609070205080204" pitchFamily="49" charset="-128"/>
              </a:rPr>
              <a:t> ソース </a:t>
            </a:r>
            <a:r>
              <a:rPr lang="en-US" dirty="0" err="1">
                <a:latin typeface="ＭＳ ゴシック" panose="020B0609070205080204" pitchFamily="49" charset="-128"/>
                <a:ea typeface="ＭＳ ゴシック" panose="020B0609070205080204" pitchFamily="49" charset="-128"/>
              </a:rPr>
              <a:t>ライセンスについて説明しています。これらのライセンスをFOSSライセンスと比較すると</a:t>
            </a:r>
            <a:r>
              <a:rPr lang="ja-JP" altLang="en-US" dirty="0" err="1">
                <a:latin typeface="ＭＳ ゴシック" panose="020B0609070205080204" pitchFamily="49" charset="-128"/>
                <a:ea typeface="ＭＳ ゴシック" panose="020B0609070205080204" pitchFamily="49" charset="-128"/>
              </a:rPr>
              <a:t>、</a:t>
            </a:r>
            <a:r>
              <a:rPr lang="en-US" dirty="0" err="1">
                <a:latin typeface="ＭＳ ゴシック" panose="020B0609070205080204" pitchFamily="49" charset="-128"/>
                <a:ea typeface="ＭＳ ゴシック" panose="020B0609070205080204" pitchFamily="49" charset="-128"/>
              </a:rPr>
              <a:t>多くの場合</a:t>
            </a:r>
            <a:r>
              <a:rPr lang="en-US" dirty="0">
                <a:latin typeface="ＭＳ ゴシック" panose="020B0609070205080204" pitchFamily="49" charset="-128"/>
                <a:ea typeface="ＭＳ ゴシック" panose="020B0609070205080204" pitchFamily="49" charset="-128"/>
              </a:rPr>
              <a:t>、</a:t>
            </a:r>
            <a:r>
              <a:rPr lang="ja-JP" altLang="en-US" dirty="0">
                <a:latin typeface="ＭＳ ゴシック" panose="020B0609070205080204" pitchFamily="49" charset="-128"/>
                <a:ea typeface="ＭＳ ゴシック" panose="020B0609070205080204" pitchFamily="49" charset="-128"/>
              </a:rPr>
              <a:t>要件</a:t>
            </a:r>
            <a:r>
              <a:rPr lang="en-US" dirty="0" err="1">
                <a:latin typeface="ＭＳ ゴシック" panose="020B0609070205080204" pitchFamily="49" charset="-128"/>
                <a:ea typeface="ＭＳ ゴシック" panose="020B0609070205080204" pitchFamily="49" charset="-128"/>
              </a:rPr>
              <a:t>やルールに大きな相違があります</a:t>
            </a:r>
            <a:r>
              <a:rPr lang="en-US" dirty="0">
                <a:latin typeface="ＭＳ ゴシック" panose="020B0609070205080204" pitchFamily="49" charset="-128"/>
                <a:ea typeface="ＭＳ ゴシック" panose="020B0609070205080204" pitchFamily="49" charset="-128"/>
              </a:rPr>
              <a:t>。</a:t>
            </a:r>
          </a:p>
          <a:p>
            <a:endParaRPr lang="en-US" dirty="0">
              <a:latin typeface="+mn-lt"/>
            </a:endParaRPr>
          </a:p>
          <a:p>
            <a:r>
              <a:rPr lang="en-US" dirty="0">
                <a:latin typeface="+mn-lt"/>
              </a:rPr>
              <a:t>---</a:t>
            </a:r>
          </a:p>
          <a:p>
            <a:pPr defTabSz="1314692">
              <a:defRPr/>
            </a:pPr>
            <a:r>
              <a:rPr lang="en-US" altLang="ja-JP" dirty="0">
                <a:latin typeface="+mn-lt"/>
                <a:ea typeface="ＭＳ ゴシック" panose="020B0609070205080204" pitchFamily="49" charset="-128"/>
              </a:rPr>
              <a:t>This slide explains proprietary or closed source licenses. These licenses often have very different requirements and rules</a:t>
            </a:r>
            <a:r>
              <a:rPr lang="en-US" altLang="ja-JP" baseline="0" dirty="0">
                <a:latin typeface="+mn-lt"/>
                <a:ea typeface="ＭＳ ゴシック" panose="020B0609070205080204" pitchFamily="49" charset="-128"/>
              </a:rPr>
              <a:t> compared to FOSS licenses</a:t>
            </a:r>
            <a:r>
              <a:rPr lang="en-US" altLang="ja-JP" baseline="0" dirty="0" smtClean="0">
                <a:latin typeface="+mn-lt"/>
                <a:ea typeface="ＭＳ ゴシック" panose="020B0609070205080204" pitchFamily="49" charset="-128"/>
              </a:rPr>
              <a:t>.</a:t>
            </a:r>
            <a:endParaRPr lang="en-US" altLang="ja-JP" dirty="0">
              <a:latin typeface="+mn-lt"/>
              <a:ea typeface="ＭＳ ゴシック" panose="020B0609070205080204" pitchFamily="49" charset="-128"/>
            </a:endParaRPr>
          </a:p>
        </p:txBody>
      </p:sp>
      <p:sp>
        <p:nvSpPr>
          <p:cNvPr id="4" name="Slide Number Placeholder 3"/>
          <p:cNvSpPr>
            <a:spLocks noGrp="1"/>
          </p:cNvSpPr>
          <p:nvPr>
            <p:ph type="sldNum" sz="quarter" idx="10"/>
          </p:nvPr>
        </p:nvSpPr>
        <p:spPr/>
        <p:txBody>
          <a:bodyPr/>
          <a:lstStyle/>
          <a:p>
            <a:fld id="{6B482BE6-6443-43D0-B2C4-9E7E7E3CDEDD}" type="slidenum">
              <a:rPr lang="en-US"/>
              <a:t>17</a:t>
            </a:fld>
            <a:endParaRPr lang="en-US"/>
          </a:p>
        </p:txBody>
      </p:sp>
    </p:spTree>
    <p:extLst>
      <p:ext uri="{BB962C8B-B14F-4D97-AF65-F5344CB8AC3E}">
        <p14:creationId xmlns:p14="http://schemas.microsoft.com/office/powerpoint/2010/main" val="14822518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ＭＳ ゴシック" panose="020B0609070205080204" pitchFamily="49" charset="-128"/>
                <a:ea typeface="ＭＳ ゴシック" panose="020B0609070205080204" pitchFamily="49" charset="-128"/>
              </a:rPr>
              <a:t>その他のタイプのライセンスも使われます。これらは時としてFOSSと混同されることがありますが、その要求事項は</a:t>
            </a:r>
            <a:r>
              <a:rPr lang="en-US" baseline="0" dirty="0">
                <a:latin typeface="ＭＳ ゴシック" panose="020B0609070205080204" pitchFamily="49" charset="-128"/>
                <a:ea typeface="ＭＳ ゴシック" panose="020B0609070205080204" pitchFamily="49" charset="-128"/>
              </a:rPr>
              <a:t>実質的に異なります。フリーウェアおよびシェアウェア</a:t>
            </a:r>
            <a:r>
              <a:rPr lang="ja-JP" altLang="en-US" baseline="0" dirty="0">
                <a:latin typeface="ＭＳ ゴシック" panose="020B0609070205080204" pitchFamily="49" charset="-128"/>
                <a:ea typeface="ＭＳ ゴシック" panose="020B0609070205080204" pitchFamily="49" charset="-128"/>
              </a:rPr>
              <a:t>の</a:t>
            </a:r>
            <a:r>
              <a:rPr lang="en-US" baseline="0" dirty="0" err="1">
                <a:latin typeface="ＭＳ ゴシック" panose="020B0609070205080204" pitchFamily="49" charset="-128"/>
                <a:ea typeface="ＭＳ ゴシック" panose="020B0609070205080204" pitchFamily="49" charset="-128"/>
              </a:rPr>
              <a:t>ライセンスは</a:t>
            </a:r>
            <a:r>
              <a:rPr lang="ja-JP" altLang="en-US" baseline="0" dirty="0" err="1">
                <a:latin typeface="ＭＳ ゴシック" panose="020B0609070205080204" pitchFamily="49" charset="-128"/>
                <a:ea typeface="ＭＳ ゴシック" panose="020B0609070205080204" pitchFamily="49" charset="-128"/>
              </a:rPr>
              <a:t>、</a:t>
            </a:r>
            <a:r>
              <a:rPr lang="en-US" baseline="0" dirty="0" err="1">
                <a:latin typeface="ＭＳ ゴシック" panose="020B0609070205080204" pitchFamily="49" charset="-128"/>
                <a:ea typeface="ＭＳ ゴシック" panose="020B0609070205080204" pitchFamily="49" charset="-128"/>
              </a:rPr>
              <a:t>FOSSライセンスと同じもの、もしくは</a:t>
            </a:r>
            <a:r>
              <a:rPr lang="ja-JP" altLang="en-US" baseline="0" dirty="0">
                <a:latin typeface="ＭＳ ゴシック" panose="020B0609070205080204" pitchFamily="49" charset="-128"/>
                <a:ea typeface="ＭＳ ゴシック" panose="020B0609070205080204" pitchFamily="49" charset="-128"/>
              </a:rPr>
              <a:t>互換性があるもの</a:t>
            </a:r>
            <a:r>
              <a:rPr lang="en-US" baseline="0" dirty="0" err="1">
                <a:latin typeface="ＭＳ ゴシック" panose="020B0609070205080204" pitchFamily="49" charset="-128"/>
                <a:ea typeface="ＭＳ ゴシック" panose="020B0609070205080204" pitchFamily="49" charset="-128"/>
              </a:rPr>
              <a:t>とみなすべきではありません</a:t>
            </a:r>
            <a:r>
              <a:rPr lang="en-US" baseline="0" dirty="0">
                <a:latin typeface="ＭＳ ゴシック" panose="020B0609070205080204" pitchFamily="49" charset="-128"/>
                <a:ea typeface="ＭＳ ゴシック" panose="020B0609070205080204" pitchFamily="49" charset="-128"/>
              </a:rPr>
              <a:t>。</a:t>
            </a:r>
          </a:p>
          <a:p>
            <a:endParaRPr lang="en-US" baseline="0" dirty="0">
              <a:latin typeface="+mn-lt"/>
            </a:endParaRPr>
          </a:p>
          <a:p>
            <a:r>
              <a:rPr lang="en-US" baseline="0" dirty="0">
                <a:latin typeface="+mn-lt"/>
              </a:rPr>
              <a:t>---</a:t>
            </a:r>
          </a:p>
          <a:p>
            <a:pPr defTabSz="1314692">
              <a:defRPr/>
            </a:pPr>
            <a:r>
              <a:rPr lang="en-US" altLang="ja-JP" dirty="0">
                <a:latin typeface="+mn-lt"/>
                <a:ea typeface="ＭＳ ゴシック" panose="020B0609070205080204" pitchFamily="49" charset="-128"/>
              </a:rPr>
              <a:t>There are other types of license used. Sometimes these are confused with FOSS but their requirements are</a:t>
            </a:r>
            <a:r>
              <a:rPr lang="en-US" altLang="ja-JP" baseline="0" dirty="0">
                <a:latin typeface="+mn-lt"/>
                <a:ea typeface="ＭＳ ゴシック" panose="020B0609070205080204" pitchFamily="49" charset="-128"/>
              </a:rPr>
              <a:t> actually different. Freeware or Shareware licensing should not be regarded as the same or compatible with FOSS licensing</a:t>
            </a:r>
            <a:r>
              <a:rPr lang="en-US" altLang="ja-JP" baseline="0" dirty="0" smtClean="0">
                <a:latin typeface="+mn-lt"/>
                <a:ea typeface="ＭＳ ゴシック" panose="020B0609070205080204" pitchFamily="49" charset="-128"/>
              </a:rPr>
              <a:t>.</a:t>
            </a:r>
            <a:endParaRPr lang="en-US" dirty="0">
              <a:latin typeface="Calibri"/>
            </a:endParaRPr>
          </a:p>
        </p:txBody>
      </p:sp>
      <p:sp>
        <p:nvSpPr>
          <p:cNvPr id="4" name="Slide Number Placeholder 3"/>
          <p:cNvSpPr>
            <a:spLocks noGrp="1"/>
          </p:cNvSpPr>
          <p:nvPr>
            <p:ph type="sldNum" sz="quarter" idx="10"/>
          </p:nvPr>
        </p:nvSpPr>
        <p:spPr/>
        <p:txBody>
          <a:bodyPr/>
          <a:lstStyle/>
          <a:p>
            <a:fld id="{6B482BE6-6443-43D0-B2C4-9E7E7E3CDEDD}" type="slidenum">
              <a:rPr lang="en-US"/>
              <a:t>18</a:t>
            </a:fld>
            <a:endParaRPr lang="en-US"/>
          </a:p>
        </p:txBody>
      </p:sp>
    </p:spTree>
    <p:extLst>
      <p:ext uri="{BB962C8B-B14F-4D97-AF65-F5344CB8AC3E}">
        <p14:creationId xmlns:p14="http://schemas.microsoft.com/office/powerpoint/2010/main" val="16522266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ＭＳ ゴシック" panose="020B0609070205080204" pitchFamily="49" charset="-128"/>
                <a:ea typeface="ＭＳ ゴシック" panose="020B0609070205080204" pitchFamily="49" charset="-128"/>
              </a:rPr>
              <a:t>その他のタイプのライセンスも使われます。これらは時としてFOSSと混同されることがありますが、その要求事項は</a:t>
            </a:r>
            <a:r>
              <a:rPr lang="en-US" baseline="0" dirty="0">
                <a:latin typeface="ＭＳ ゴシック" panose="020B0609070205080204" pitchFamily="49" charset="-128"/>
                <a:ea typeface="ＭＳ ゴシック" panose="020B0609070205080204" pitchFamily="49" charset="-128"/>
              </a:rPr>
              <a:t>実質的に異なります。フリーウェアおよびシェアウェア</a:t>
            </a:r>
            <a:r>
              <a:rPr lang="ja-JP" altLang="en-US" baseline="0" dirty="0">
                <a:latin typeface="ＭＳ ゴシック" panose="020B0609070205080204" pitchFamily="49" charset="-128"/>
                <a:ea typeface="ＭＳ ゴシック" panose="020B0609070205080204" pitchFamily="49" charset="-128"/>
              </a:rPr>
              <a:t>の</a:t>
            </a:r>
            <a:r>
              <a:rPr lang="en-US" baseline="0" dirty="0" err="1">
                <a:latin typeface="ＭＳ ゴシック" panose="020B0609070205080204" pitchFamily="49" charset="-128"/>
                <a:ea typeface="ＭＳ ゴシック" panose="020B0609070205080204" pitchFamily="49" charset="-128"/>
              </a:rPr>
              <a:t>ライセンスは</a:t>
            </a:r>
            <a:r>
              <a:rPr lang="ja-JP" altLang="en-US" baseline="0" dirty="0" err="1">
                <a:latin typeface="ＭＳ ゴシック" panose="020B0609070205080204" pitchFamily="49" charset="-128"/>
                <a:ea typeface="ＭＳ ゴシック" panose="020B0609070205080204" pitchFamily="49" charset="-128"/>
              </a:rPr>
              <a:t>、</a:t>
            </a:r>
            <a:r>
              <a:rPr lang="en-US" baseline="0" dirty="0" err="1">
                <a:latin typeface="ＭＳ ゴシック" panose="020B0609070205080204" pitchFamily="49" charset="-128"/>
                <a:ea typeface="ＭＳ ゴシック" panose="020B0609070205080204" pitchFamily="49" charset="-128"/>
              </a:rPr>
              <a:t>FOSSライセンスと同じもの、もしくは</a:t>
            </a:r>
            <a:r>
              <a:rPr lang="ja-JP" altLang="en-US" baseline="0" dirty="0">
                <a:latin typeface="ＭＳ ゴシック" panose="020B0609070205080204" pitchFamily="49" charset="-128"/>
                <a:ea typeface="ＭＳ ゴシック" panose="020B0609070205080204" pitchFamily="49" charset="-128"/>
              </a:rPr>
              <a:t>互換性があるもの</a:t>
            </a:r>
            <a:r>
              <a:rPr lang="en-US" baseline="0" dirty="0" err="1">
                <a:latin typeface="ＭＳ ゴシック" panose="020B0609070205080204" pitchFamily="49" charset="-128"/>
                <a:ea typeface="ＭＳ ゴシック" panose="020B0609070205080204" pitchFamily="49" charset="-128"/>
              </a:rPr>
              <a:t>とみなすべきではありません</a:t>
            </a:r>
            <a:r>
              <a:rPr lang="en-US" baseline="0" dirty="0">
                <a:latin typeface="ＭＳ ゴシック" panose="020B0609070205080204" pitchFamily="49" charset="-128"/>
                <a:ea typeface="ＭＳ ゴシック" panose="020B0609070205080204" pitchFamily="49" charset="-128"/>
              </a:rPr>
              <a:t>。</a:t>
            </a:r>
          </a:p>
          <a:p>
            <a:endParaRPr lang="en-US" baseline="0" dirty="0">
              <a:latin typeface="+mn-lt"/>
            </a:endParaRPr>
          </a:p>
          <a:p>
            <a:r>
              <a:rPr lang="en-US" baseline="0" dirty="0">
                <a:latin typeface="+mn-lt"/>
              </a:rPr>
              <a:t>---</a:t>
            </a:r>
          </a:p>
          <a:p>
            <a:pPr defTabSz="1314692">
              <a:defRPr/>
            </a:pPr>
            <a:r>
              <a:rPr lang="en-US" altLang="ja-JP" dirty="0">
                <a:latin typeface="+mn-lt"/>
                <a:ea typeface="ＭＳ ゴシック" panose="020B0609070205080204" pitchFamily="49" charset="-128"/>
              </a:rPr>
              <a:t>There are other types of license used. Sometimes these are confused with FOSS but their requirements are</a:t>
            </a:r>
            <a:r>
              <a:rPr lang="en-US" altLang="ja-JP" baseline="0" dirty="0">
                <a:latin typeface="+mn-lt"/>
                <a:ea typeface="ＭＳ ゴシック" panose="020B0609070205080204" pitchFamily="49" charset="-128"/>
              </a:rPr>
              <a:t> actually different. Freeware or Shareware licensing should not be regarded as the same or compatible with FOSS licensing</a:t>
            </a:r>
            <a:r>
              <a:rPr lang="en-US" altLang="ja-JP" baseline="0" dirty="0" smtClean="0">
                <a:latin typeface="+mn-lt"/>
                <a:ea typeface="ＭＳ ゴシック" panose="020B0609070205080204" pitchFamily="49" charset="-128"/>
              </a:rPr>
              <a:t>.</a:t>
            </a:r>
            <a:endParaRPr lang="en-US" altLang="ja-JP" dirty="0">
              <a:latin typeface="+mn-lt"/>
              <a:ea typeface="ＭＳ ゴシック" panose="020B0609070205080204" pitchFamily="49" charset="-128"/>
            </a:endParaRPr>
          </a:p>
        </p:txBody>
      </p:sp>
      <p:sp>
        <p:nvSpPr>
          <p:cNvPr id="4" name="Slide Number Placeholder 3"/>
          <p:cNvSpPr>
            <a:spLocks noGrp="1"/>
          </p:cNvSpPr>
          <p:nvPr>
            <p:ph type="sldNum" sz="quarter" idx="10"/>
          </p:nvPr>
        </p:nvSpPr>
        <p:spPr/>
        <p:txBody>
          <a:bodyPr/>
          <a:lstStyle/>
          <a:p>
            <a:fld id="{6B482BE6-6443-43D0-B2C4-9E7E7E3CDEDD}" type="slidenum">
              <a:rPr lang="en-US"/>
              <a:t>19</a:t>
            </a:fld>
            <a:endParaRPr lang="en-US"/>
          </a:p>
        </p:txBody>
      </p:sp>
    </p:spTree>
    <p:extLst>
      <p:ext uri="{BB962C8B-B14F-4D97-AF65-F5344CB8AC3E}">
        <p14:creationId xmlns:p14="http://schemas.microsoft.com/office/powerpoint/2010/main" val="777699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latin typeface="ＭＳ ゴシック" panose="020B0609070205080204" pitchFamily="49" charset="-128"/>
              <a:ea typeface="ＭＳ ゴシック" panose="020B0609070205080204" pitchFamily="49" charset="-128"/>
            </a:endParaRPr>
          </a:p>
        </p:txBody>
      </p:sp>
      <p:sp>
        <p:nvSpPr>
          <p:cNvPr id="4" name="スライド番号プレースホルダー 3"/>
          <p:cNvSpPr>
            <a:spLocks noGrp="1"/>
          </p:cNvSpPr>
          <p:nvPr>
            <p:ph type="sldNum" sz="quarter" idx="10"/>
          </p:nvPr>
        </p:nvSpPr>
        <p:spPr/>
        <p:txBody>
          <a:bodyPr/>
          <a:lstStyle/>
          <a:p>
            <a:fld id="{6B482BE6-6443-43D0-B2C4-9E7E7E3CDEDD}" type="slidenum">
              <a:rPr lang="en-US" smtClean="0"/>
              <a:t>2</a:t>
            </a:fld>
            <a:endParaRPr lang="en-US"/>
          </a:p>
        </p:txBody>
      </p:sp>
    </p:spTree>
    <p:extLst>
      <p:ext uri="{BB962C8B-B14F-4D97-AF65-F5344CB8AC3E}">
        <p14:creationId xmlns:p14="http://schemas.microsoft.com/office/powerpoint/2010/main" val="5904981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latin typeface="ＭＳ ゴシック" panose="020B0609070205080204" pitchFamily="49" charset="-128"/>
                <a:ea typeface="ＭＳ ゴシック" panose="020B0609070205080204" pitchFamily="49" charset="-128"/>
              </a:rPr>
              <a:t>このスライドではパブリック</a:t>
            </a:r>
            <a:r>
              <a:rPr lang="ja-JP" altLang="en-US" dirty="0">
                <a:latin typeface="ＭＳ ゴシック" panose="020B0609070205080204" pitchFamily="49" charset="-128"/>
                <a:ea typeface="ＭＳ ゴシック" panose="020B0609070205080204" pitchFamily="49" charset="-128"/>
              </a:rPr>
              <a:t> </a:t>
            </a:r>
            <a:r>
              <a:rPr lang="en-US" dirty="0" err="1">
                <a:latin typeface="ＭＳ ゴシック" panose="020B0609070205080204" pitchFamily="49" charset="-128"/>
                <a:ea typeface="ＭＳ ゴシック" panose="020B0609070205080204" pitchFamily="49" charset="-128"/>
              </a:rPr>
              <a:t>ドメインについて説明しています</a:t>
            </a:r>
            <a:r>
              <a:rPr lang="en-US" dirty="0">
                <a:latin typeface="ＭＳ ゴシック" panose="020B0609070205080204" pitchFamily="49" charset="-128"/>
                <a:ea typeface="ＭＳ ゴシック" panose="020B0609070205080204" pitchFamily="49" charset="-128"/>
              </a:rPr>
              <a:t>。</a:t>
            </a:r>
            <a:r>
              <a:rPr lang="ja-JP" altLang="en-US" dirty="0">
                <a:latin typeface="ＭＳ ゴシック" panose="020B0609070205080204" pitchFamily="49" charset="-128"/>
                <a:ea typeface="ＭＳ ゴシック" panose="020B0609070205080204" pitchFamily="49" charset="-128"/>
              </a:rPr>
              <a:t>ソフトウェア</a:t>
            </a:r>
            <a:r>
              <a:rPr lang="en-US" dirty="0" err="1">
                <a:latin typeface="ＭＳ ゴシック" panose="020B0609070205080204" pitchFamily="49" charset="-128"/>
                <a:ea typeface="ＭＳ ゴシック" panose="020B0609070205080204" pitchFamily="49" charset="-128"/>
              </a:rPr>
              <a:t>作品に対しそれがいかなる制約もないことを意味する公開</a:t>
            </a:r>
            <a:r>
              <a:rPr lang="ja-JP" altLang="en-US" dirty="0">
                <a:latin typeface="ＭＳ ゴシック" panose="020B0609070205080204" pitchFamily="49" charset="-128"/>
                <a:ea typeface="ＭＳ ゴシック" panose="020B0609070205080204" pitchFamily="49" charset="-128"/>
              </a:rPr>
              <a:t>方法</a:t>
            </a:r>
            <a:r>
              <a:rPr lang="en-US" dirty="0">
                <a:latin typeface="ＭＳ ゴシック" panose="020B0609070205080204" pitchFamily="49" charset="-128"/>
                <a:ea typeface="ＭＳ ゴシック" panose="020B0609070205080204" pitchFamily="49" charset="-128"/>
              </a:rPr>
              <a:t>の</a:t>
            </a:r>
            <a:r>
              <a:rPr lang="en-US" altLang="ja-JP" dirty="0">
                <a:latin typeface="ＭＳ ゴシック" panose="020B0609070205080204" pitchFamily="49" charset="-128"/>
                <a:ea typeface="ＭＳ ゴシック" panose="020B0609070205080204" pitchFamily="49" charset="-128"/>
              </a:rPr>
              <a:t>1</a:t>
            </a:r>
            <a:r>
              <a:rPr lang="en-US" dirty="0">
                <a:latin typeface="ＭＳ ゴシック" panose="020B0609070205080204" pitchFamily="49" charset="-128"/>
                <a:ea typeface="ＭＳ ゴシック" panose="020B0609070205080204" pitchFamily="49" charset="-128"/>
              </a:rPr>
              <a:t>つと</a:t>
            </a:r>
            <a:r>
              <a:rPr lang="ja-JP" altLang="en-US" dirty="0">
                <a:latin typeface="ＭＳ ゴシック" panose="020B0609070205080204" pitchFamily="49" charset="-128"/>
                <a:ea typeface="ＭＳ ゴシック" panose="020B0609070205080204" pitchFamily="49" charset="-128"/>
              </a:rPr>
              <a:t>い</a:t>
            </a:r>
            <a:r>
              <a:rPr lang="en-US" dirty="0" err="1">
                <a:latin typeface="ＭＳ ゴシック" panose="020B0609070205080204" pitchFamily="49" charset="-128"/>
                <a:ea typeface="ＭＳ ゴシック" panose="020B0609070205080204" pitchFamily="49" charset="-128"/>
              </a:rPr>
              <a:t>えます。米国ではパブリック</a:t>
            </a:r>
            <a:r>
              <a:rPr lang="en-US" dirty="0">
                <a:latin typeface="ＭＳ ゴシック" panose="020B0609070205080204" pitchFamily="49" charset="-128"/>
                <a:ea typeface="ＭＳ ゴシック" panose="020B0609070205080204" pitchFamily="49" charset="-128"/>
              </a:rPr>
              <a:t> </a:t>
            </a:r>
            <a:r>
              <a:rPr lang="en-US" dirty="0" err="1">
                <a:latin typeface="ＭＳ ゴシック" panose="020B0609070205080204" pitchFamily="49" charset="-128"/>
                <a:ea typeface="ＭＳ ゴシック" panose="020B0609070205080204" pitchFamily="49" charset="-128"/>
              </a:rPr>
              <a:t>ドメイン</a:t>
            </a:r>
            <a:r>
              <a:rPr lang="en-US" dirty="0">
                <a:latin typeface="ＭＳ ゴシック" panose="020B0609070205080204" pitchFamily="49" charset="-128"/>
                <a:ea typeface="ＭＳ ゴシック" panose="020B0609070205080204" pitchFamily="49" charset="-128"/>
              </a:rPr>
              <a:t> </a:t>
            </a:r>
            <a:r>
              <a:rPr lang="en-US" dirty="0" err="1">
                <a:latin typeface="ＭＳ ゴシック" panose="020B0609070205080204" pitchFamily="49" charset="-128"/>
                <a:ea typeface="ＭＳ ゴシック" panose="020B0609070205080204" pitchFamily="49" charset="-128"/>
              </a:rPr>
              <a:t>ソフトウェア</a:t>
            </a:r>
            <a:r>
              <a:rPr lang="ja-JP" altLang="en-US" dirty="0">
                <a:latin typeface="ＭＳ ゴシック" panose="020B0609070205080204" pitchFamily="49" charset="-128"/>
                <a:ea typeface="ＭＳ ゴシック" panose="020B0609070205080204" pitchFamily="49" charset="-128"/>
              </a:rPr>
              <a:t>も</a:t>
            </a:r>
            <a:r>
              <a:rPr lang="en-US" baseline="0" dirty="0">
                <a:latin typeface="ＭＳ ゴシック" panose="020B0609070205080204" pitchFamily="49" charset="-128"/>
                <a:ea typeface="ＭＳ ゴシック" panose="020B0609070205080204" pitchFamily="49" charset="-128"/>
              </a:rPr>
              <a:t>FOSS</a:t>
            </a:r>
            <a:r>
              <a:rPr lang="ja-JP" altLang="en-US" baseline="0" dirty="0">
                <a:latin typeface="ＭＳ ゴシック" panose="020B0609070205080204" pitchFamily="49" charset="-128"/>
                <a:ea typeface="ＭＳ ゴシック" panose="020B0609070205080204" pitchFamily="49" charset="-128"/>
              </a:rPr>
              <a:t>に</a:t>
            </a:r>
            <a:r>
              <a:rPr lang="en-US" baseline="0" dirty="0" err="1">
                <a:latin typeface="ＭＳ ゴシック" panose="020B0609070205080204" pitchFamily="49" charset="-128"/>
                <a:ea typeface="ＭＳ ゴシック" panose="020B0609070205080204" pitchFamily="49" charset="-128"/>
              </a:rPr>
              <a:t>含まれる可能性がありますが</a:t>
            </a:r>
            <a:r>
              <a:rPr lang="en-US" baseline="0" dirty="0">
                <a:latin typeface="ＭＳ ゴシック" panose="020B0609070205080204" pitchFamily="49" charset="-128"/>
                <a:ea typeface="ＭＳ ゴシック" panose="020B0609070205080204" pitchFamily="49" charset="-128"/>
              </a:rPr>
              <a:t>、</a:t>
            </a:r>
            <a:r>
              <a:rPr lang="ja-JP" altLang="en-US" baseline="0" dirty="0">
                <a:solidFill>
                  <a:schemeClr val="tx1"/>
                </a:solidFill>
                <a:latin typeface="ＭＳ ゴシック" panose="020B0609070205080204" pitchFamily="49" charset="-128"/>
                <a:ea typeface="ＭＳ ゴシック" panose="020B0609070205080204" pitchFamily="49" charset="-128"/>
              </a:rPr>
              <a:t>すべて</a:t>
            </a:r>
            <a:r>
              <a:rPr lang="en-US" baseline="0" dirty="0">
                <a:solidFill>
                  <a:schemeClr val="tx1"/>
                </a:solidFill>
                <a:latin typeface="ＭＳ ゴシック" panose="020B0609070205080204" pitchFamily="49" charset="-128"/>
                <a:ea typeface="ＭＳ ゴシック" panose="020B0609070205080204" pitchFamily="49" charset="-128"/>
              </a:rPr>
              <a:t>の</a:t>
            </a:r>
            <a:r>
              <a:rPr lang="ja-JP" altLang="en-US" baseline="0" dirty="0">
                <a:latin typeface="ＭＳ ゴシック" panose="020B0609070205080204" pitchFamily="49" charset="-128"/>
                <a:ea typeface="ＭＳ ゴシック" panose="020B0609070205080204" pitchFamily="49" charset="-128"/>
              </a:rPr>
              <a:t>国々</a:t>
            </a:r>
            <a:r>
              <a:rPr lang="en-US" baseline="0" dirty="0" err="1">
                <a:latin typeface="ＭＳ ゴシック" panose="020B0609070205080204" pitchFamily="49" charset="-128"/>
                <a:ea typeface="ＭＳ ゴシック" panose="020B0609070205080204" pitchFamily="49" charset="-128"/>
              </a:rPr>
              <a:t>がその存在を認識したり、パブリック</a:t>
            </a:r>
            <a:r>
              <a:rPr lang="en-US" baseline="0" dirty="0">
                <a:latin typeface="ＭＳ ゴシック" panose="020B0609070205080204" pitchFamily="49" charset="-128"/>
                <a:ea typeface="ＭＳ ゴシック" panose="020B0609070205080204" pitchFamily="49" charset="-128"/>
              </a:rPr>
              <a:t> </a:t>
            </a:r>
            <a:r>
              <a:rPr lang="en-US" baseline="0" dirty="0" err="1">
                <a:latin typeface="ＭＳ ゴシック" panose="020B0609070205080204" pitchFamily="49" charset="-128"/>
                <a:ea typeface="ＭＳ ゴシック" panose="020B0609070205080204" pitchFamily="49" charset="-128"/>
              </a:rPr>
              <a:t>ドメインの下</a:t>
            </a:r>
            <a:r>
              <a:rPr lang="ja-JP" altLang="en-US" baseline="0" dirty="0">
                <a:latin typeface="ＭＳ ゴシック" panose="020B0609070205080204" pitchFamily="49" charset="-128"/>
                <a:ea typeface="ＭＳ ゴシック" panose="020B0609070205080204" pitchFamily="49" charset="-128"/>
              </a:rPr>
              <a:t>に</a:t>
            </a:r>
            <a:r>
              <a:rPr lang="en-US" baseline="0" dirty="0" err="1">
                <a:latin typeface="ＭＳ ゴシック" panose="020B0609070205080204" pitchFamily="49" charset="-128"/>
                <a:ea typeface="ＭＳ ゴシック" panose="020B0609070205080204" pitchFamily="49" charset="-128"/>
              </a:rPr>
              <a:t>原作者</a:t>
            </a:r>
            <a:r>
              <a:rPr lang="ja-JP" altLang="en-US" baseline="0" dirty="0">
                <a:latin typeface="ＭＳ ゴシック" panose="020B0609070205080204" pitchFamily="49" charset="-128"/>
                <a:ea typeface="ＭＳ ゴシック" panose="020B0609070205080204" pitchFamily="49" charset="-128"/>
              </a:rPr>
              <a:t>であることを放棄したりすることを</a:t>
            </a:r>
            <a:r>
              <a:rPr lang="en-US" baseline="0" dirty="0" err="1">
                <a:latin typeface="ＭＳ ゴシック" panose="020B0609070205080204" pitchFamily="49" charset="-128"/>
                <a:ea typeface="ＭＳ ゴシック" panose="020B0609070205080204" pitchFamily="49" charset="-128"/>
              </a:rPr>
              <a:t>許容するわけではないこと</a:t>
            </a:r>
            <a:r>
              <a:rPr lang="ja-JP" altLang="en-US" baseline="0" dirty="0">
                <a:latin typeface="ＭＳ ゴシック" panose="020B0609070205080204" pitchFamily="49" charset="-128"/>
                <a:ea typeface="ＭＳ ゴシック" panose="020B0609070205080204" pitchFamily="49" charset="-128"/>
              </a:rPr>
              <a:t>に</a:t>
            </a:r>
            <a:r>
              <a:rPr lang="en-US" baseline="0" dirty="0" err="1">
                <a:latin typeface="ＭＳ ゴシック" panose="020B0609070205080204" pitchFamily="49" charset="-128"/>
                <a:ea typeface="ＭＳ ゴシック" panose="020B0609070205080204" pitchFamily="49" charset="-128"/>
              </a:rPr>
              <a:t>留意しなければなりません。ドイツがその一例です</a:t>
            </a:r>
            <a:r>
              <a:rPr lang="en-US" baseline="0" dirty="0">
                <a:latin typeface="ＭＳ ゴシック" panose="020B0609070205080204" pitchFamily="49" charset="-128"/>
                <a:ea typeface="ＭＳ ゴシック" panose="020B0609070205080204" pitchFamily="49" charset="-128"/>
              </a:rPr>
              <a:t>。</a:t>
            </a:r>
          </a:p>
          <a:p>
            <a:endParaRPr lang="en-US" baseline="0" dirty="0">
              <a:latin typeface="+mn-lt"/>
            </a:endParaRPr>
          </a:p>
          <a:p>
            <a:r>
              <a:rPr lang="en-US" baseline="0" dirty="0">
                <a:latin typeface="+mn-lt"/>
              </a:rPr>
              <a:t>---</a:t>
            </a:r>
          </a:p>
          <a:p>
            <a:r>
              <a:rPr lang="en-US" dirty="0">
                <a:latin typeface="+mn-lt"/>
              </a:rPr>
              <a:t>This slide explains public domain, a type of release that means the work is released without any restrictions whatsoever by the authors. In the US public domain software can be included in FOSS code, but it should be noted that not all legal jurisdictions recognize the existence or permit the release of authorship under public domain. Germany is one example</a:t>
            </a:r>
            <a:r>
              <a:rPr lang="en-US" dirty="0" smtClean="0">
                <a:latin typeface="+mn-lt"/>
              </a:rPr>
              <a:t>.</a:t>
            </a:r>
            <a:endParaRPr lang="en-US" dirty="0">
              <a:latin typeface="+mn-lt"/>
            </a:endParaRPr>
          </a:p>
        </p:txBody>
      </p:sp>
      <p:sp>
        <p:nvSpPr>
          <p:cNvPr id="4" name="Slide Number Placeholder 3"/>
          <p:cNvSpPr>
            <a:spLocks noGrp="1"/>
          </p:cNvSpPr>
          <p:nvPr>
            <p:ph type="sldNum" sz="quarter" idx="10"/>
          </p:nvPr>
        </p:nvSpPr>
        <p:spPr/>
        <p:txBody>
          <a:bodyPr/>
          <a:lstStyle/>
          <a:p>
            <a:fld id="{6B482BE6-6443-43D0-B2C4-9E7E7E3CDEDD}" type="slidenum">
              <a:rPr lang="en-US"/>
              <a:t>20</a:t>
            </a:fld>
            <a:endParaRPr lang="en-US"/>
          </a:p>
        </p:txBody>
      </p:sp>
    </p:spTree>
    <p:extLst>
      <p:ext uri="{BB962C8B-B14F-4D97-AF65-F5344CB8AC3E}">
        <p14:creationId xmlns:p14="http://schemas.microsoft.com/office/powerpoint/2010/main" val="9628687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latin typeface="ＭＳ ゴシック" panose="020B0609070205080204" pitchFamily="49" charset="-128"/>
                <a:ea typeface="ＭＳ ゴシック" panose="020B0609070205080204" pitchFamily="49" charset="-128"/>
              </a:rPr>
              <a:t>このスライドではライセンスの両立性</a:t>
            </a:r>
            <a:r>
              <a:rPr lang="ja-JP" altLang="en-US" dirty="0">
                <a:latin typeface="ＭＳ ゴシック" panose="020B0609070205080204" pitchFamily="49" charset="-128"/>
                <a:ea typeface="ＭＳ ゴシック" panose="020B0609070205080204" pitchFamily="49" charset="-128"/>
              </a:rPr>
              <a:t>（互換性）</a:t>
            </a:r>
            <a:r>
              <a:rPr lang="en-US" dirty="0" err="1">
                <a:latin typeface="ＭＳ ゴシック" panose="020B0609070205080204" pitchFamily="49" charset="-128"/>
                <a:ea typeface="ＭＳ ゴシック" panose="020B0609070205080204" pitchFamily="49" charset="-128"/>
              </a:rPr>
              <a:t>について説明しています。両立性</a:t>
            </a:r>
            <a:r>
              <a:rPr lang="ja-JP" altLang="en-US" dirty="0">
                <a:latin typeface="ＭＳ ゴシック" panose="020B0609070205080204" pitchFamily="49" charset="-128"/>
                <a:ea typeface="ＭＳ ゴシック" panose="020B0609070205080204" pitchFamily="49" charset="-128"/>
              </a:rPr>
              <a:t>（互換性）</a:t>
            </a:r>
            <a:r>
              <a:rPr lang="en-US" dirty="0" err="1">
                <a:latin typeface="ＭＳ ゴシック" panose="020B0609070205080204" pitchFamily="49" charset="-128"/>
                <a:ea typeface="ＭＳ ゴシック" panose="020B0609070205080204" pitchFamily="49" charset="-128"/>
              </a:rPr>
              <a:t>は、どのライセンスが一緒に使用できるかを理解する上での考え方です。FOSSにはお互いに両立</a:t>
            </a:r>
            <a:r>
              <a:rPr lang="ja-JP" altLang="en-US" dirty="0">
                <a:latin typeface="ＭＳ ゴシック" panose="020B0609070205080204" pitchFamily="49" charset="-128"/>
                <a:ea typeface="ＭＳ ゴシック" panose="020B0609070205080204" pitchFamily="49" charset="-128"/>
              </a:rPr>
              <a:t>（互換）</a:t>
            </a:r>
            <a:r>
              <a:rPr lang="en-US" dirty="0" err="1">
                <a:latin typeface="ＭＳ ゴシック" panose="020B0609070205080204" pitchFamily="49" charset="-128"/>
                <a:ea typeface="ＭＳ ゴシック" panose="020B0609070205080204" pitchFamily="49" charset="-128"/>
              </a:rPr>
              <a:t>できるもの、できないものがあります。コードやライセンスを選択する際にこれは重要な検討事項となります</a:t>
            </a:r>
            <a:r>
              <a:rPr lang="en-US" dirty="0">
                <a:latin typeface="ＭＳ ゴシック" panose="020B0609070205080204" pitchFamily="49" charset="-128"/>
                <a:ea typeface="ＭＳ ゴシック" panose="020B0609070205080204" pitchFamily="49" charset="-128"/>
              </a:rPr>
              <a:t>。</a:t>
            </a:r>
          </a:p>
          <a:p>
            <a:endParaRPr lang="en-US" dirty="0"/>
          </a:p>
          <a:p>
            <a:r>
              <a:rPr lang="en-US" dirty="0"/>
              <a:t>---</a:t>
            </a:r>
          </a:p>
          <a:p>
            <a:pPr defTabSz="1314692">
              <a:defRPr/>
            </a:pPr>
            <a:r>
              <a:rPr lang="en-US" altLang="ja-JP" dirty="0">
                <a:ea typeface="ＭＳ ゴシック" panose="020B0609070205080204" pitchFamily="49" charset="-128"/>
              </a:rPr>
              <a:t>This slide explains license compatibility, the way of understanding what licenses can</a:t>
            </a:r>
            <a:r>
              <a:rPr lang="en-US" altLang="ja-JP" baseline="0" dirty="0">
                <a:ea typeface="ＭＳ ゴシック" panose="020B0609070205080204" pitchFamily="49" charset="-128"/>
              </a:rPr>
              <a:t> be used together. Some FOSS licenses are compatible with each other. Some are incompatible. This is an important consideration when choosing code and choosing licenses</a:t>
            </a:r>
            <a:r>
              <a:rPr lang="en-US" altLang="ja-JP" baseline="0" dirty="0" smtClean="0">
                <a:ea typeface="ＭＳ ゴシック" panose="020B0609070205080204" pitchFamily="49" charset="-128"/>
              </a:rPr>
              <a:t>.</a:t>
            </a:r>
            <a:endParaRPr lang="en-US" altLang="ja-JP" dirty="0">
              <a:ea typeface="ＭＳ ゴシック" panose="020B0609070205080204" pitchFamily="49" charset="-128"/>
            </a:endParaRPr>
          </a:p>
        </p:txBody>
      </p:sp>
      <p:sp>
        <p:nvSpPr>
          <p:cNvPr id="4" name="Slide Number Placeholder 3"/>
          <p:cNvSpPr>
            <a:spLocks noGrp="1"/>
          </p:cNvSpPr>
          <p:nvPr>
            <p:ph type="sldNum" sz="quarter" idx="10"/>
          </p:nvPr>
        </p:nvSpPr>
        <p:spPr/>
        <p:txBody>
          <a:bodyPr/>
          <a:lstStyle/>
          <a:p>
            <a:fld id="{6B482BE6-6443-43D0-B2C4-9E7E7E3CDEDD}" type="slidenum">
              <a:rPr lang="en-US" smtClean="0"/>
              <a:t>21</a:t>
            </a:fld>
            <a:endParaRPr lang="en-US"/>
          </a:p>
        </p:txBody>
      </p:sp>
    </p:spTree>
    <p:extLst>
      <p:ext uri="{BB962C8B-B14F-4D97-AF65-F5344CB8AC3E}">
        <p14:creationId xmlns:p14="http://schemas.microsoft.com/office/powerpoint/2010/main" val="1964286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latin typeface="ＭＳ ゴシック" panose="020B0609070205080204" pitchFamily="49" charset="-128"/>
                <a:ea typeface="ＭＳ ゴシック" panose="020B0609070205080204" pitchFamily="49" charset="-128"/>
              </a:rPr>
              <a:t>このスライドでは、告知／表示（Notice</a:t>
            </a:r>
            <a:r>
              <a:rPr lang="ja-JP" altLang="en-US" dirty="0">
                <a:latin typeface="ＭＳ ゴシック" panose="020B0609070205080204" pitchFamily="49" charset="-128"/>
                <a:ea typeface="ＭＳ ゴシック" panose="020B0609070205080204" pitchFamily="49" charset="-128"/>
              </a:rPr>
              <a:t>）</a:t>
            </a:r>
            <a:r>
              <a:rPr lang="en-US" dirty="0" err="1">
                <a:latin typeface="ＭＳ ゴシック" panose="020B0609070205080204" pitchFamily="49" charset="-128"/>
                <a:ea typeface="ＭＳ ゴシック" panose="020B0609070205080204" pitchFamily="49" charset="-128"/>
              </a:rPr>
              <a:t>について説明しています。これは</a:t>
            </a:r>
            <a:r>
              <a:rPr lang="en-US" dirty="0">
                <a:latin typeface="ＭＳ ゴシック" panose="020B0609070205080204" pitchFamily="49" charset="-128"/>
                <a:ea typeface="ＭＳ ゴシック" panose="020B0609070205080204" pitchFamily="49" charset="-128"/>
              </a:rPr>
              <a:t>、</a:t>
            </a:r>
            <a:r>
              <a:rPr lang="ja-JP" altLang="en-US" dirty="0">
                <a:latin typeface="ＭＳ ゴシック" panose="020B0609070205080204" pitchFamily="49" charset="-128"/>
                <a:ea typeface="ＭＳ ゴシック" panose="020B0609070205080204" pitchFamily="49" charset="-128"/>
              </a:rPr>
              <a:t>（</a:t>
            </a:r>
            <a:r>
              <a:rPr lang="en-US" altLang="ja-JP" dirty="0">
                <a:latin typeface="ＭＳ ゴシック" panose="020B0609070205080204" pitchFamily="49" charset="-128"/>
                <a:ea typeface="ＭＳ ゴシック" panose="020B0609070205080204" pitchFamily="49" charset="-128"/>
              </a:rPr>
              <a:t>FOSS</a:t>
            </a:r>
            <a:r>
              <a:rPr lang="ja-JP" altLang="en-US" dirty="0">
                <a:latin typeface="ＭＳ ゴシック" panose="020B0609070205080204" pitchFamily="49" charset="-128"/>
                <a:ea typeface="ＭＳ ゴシック" panose="020B0609070205080204" pitchFamily="49" charset="-128"/>
              </a:rPr>
              <a:t>ソースコード）</a:t>
            </a:r>
            <a:r>
              <a:rPr lang="en-US" dirty="0" err="1">
                <a:latin typeface="ＭＳ ゴシック" panose="020B0609070205080204" pitchFamily="49" charset="-128"/>
                <a:ea typeface="ＭＳ ゴシック" panose="020B0609070205080204" pitchFamily="49" charset="-128"/>
              </a:rPr>
              <a:t>ファイル</a:t>
            </a:r>
            <a:r>
              <a:rPr lang="ja-JP" altLang="en-US" dirty="0">
                <a:latin typeface="ＭＳ ゴシック" panose="020B0609070205080204" pitchFamily="49" charset="-128"/>
                <a:ea typeface="ＭＳ ゴシック" panose="020B0609070205080204" pitchFamily="49" charset="-128"/>
              </a:rPr>
              <a:t>内のコメント</a:t>
            </a:r>
            <a:r>
              <a:rPr lang="en-US" dirty="0" err="1">
                <a:latin typeface="ＭＳ ゴシック" panose="020B0609070205080204" pitchFamily="49" charset="-128"/>
                <a:ea typeface="ＭＳ ゴシック" panose="020B0609070205080204" pitchFamily="49" charset="-128"/>
              </a:rPr>
              <a:t>文字列（テキスト</a:t>
            </a:r>
            <a:r>
              <a:rPr lang="en-US" dirty="0">
                <a:latin typeface="ＭＳ ゴシック" panose="020B0609070205080204" pitchFamily="49" charset="-128"/>
                <a:ea typeface="ＭＳ ゴシック" panose="020B0609070205080204" pitchFamily="49" charset="-128"/>
              </a:rPr>
              <a:t>）</a:t>
            </a:r>
            <a:r>
              <a:rPr lang="ja-JP" altLang="en-US" baseline="0" dirty="0">
                <a:latin typeface="ＭＳ ゴシック" panose="020B0609070205080204" pitchFamily="49" charset="-128"/>
                <a:ea typeface="ＭＳ ゴシック" panose="020B0609070205080204" pitchFamily="49" charset="-128"/>
              </a:rPr>
              <a:t>によって、</a:t>
            </a:r>
            <a:r>
              <a:rPr lang="en-US" baseline="0" dirty="0" err="1">
                <a:latin typeface="ＭＳ ゴシック" panose="020B0609070205080204" pitchFamily="49" charset="-128"/>
                <a:ea typeface="ＭＳ ゴシック" panose="020B0609070205080204" pitchFamily="49" charset="-128"/>
              </a:rPr>
              <a:t>著作者やライセンスについて説明するもので</a:t>
            </a:r>
            <a:r>
              <a:rPr lang="ja-JP" altLang="en-US" baseline="0" dirty="0" err="1">
                <a:latin typeface="ＭＳ ゴシック" panose="020B0609070205080204" pitchFamily="49" charset="-128"/>
                <a:ea typeface="ＭＳ ゴシック" panose="020B0609070205080204" pitchFamily="49" charset="-128"/>
              </a:rPr>
              <a:t>、</a:t>
            </a:r>
            <a:r>
              <a:rPr lang="en-US" baseline="0" dirty="0" err="1">
                <a:latin typeface="ＭＳ ゴシック" panose="020B0609070205080204" pitchFamily="49" charset="-128"/>
                <a:ea typeface="ＭＳ ゴシック" panose="020B0609070205080204" pitchFamily="49" charset="-128"/>
              </a:rPr>
              <a:t>多くの場合</a:t>
            </a:r>
            <a:r>
              <a:rPr lang="en-US" baseline="0" dirty="0">
                <a:latin typeface="ＭＳ ゴシック" panose="020B0609070205080204" pitchFamily="49" charset="-128"/>
                <a:ea typeface="ＭＳ ゴシック" panose="020B0609070205080204" pitchFamily="49" charset="-128"/>
              </a:rPr>
              <a:t>、</a:t>
            </a:r>
            <a:r>
              <a:rPr lang="ja-JP" altLang="en-US" baseline="0" dirty="0">
                <a:latin typeface="ＭＳ ゴシック" panose="020B0609070205080204" pitchFamily="49" charset="-128"/>
                <a:ea typeface="ＭＳ ゴシック" panose="020B0609070205080204" pitchFamily="49" charset="-128"/>
              </a:rPr>
              <a:t>（</a:t>
            </a:r>
            <a:r>
              <a:rPr lang="en-US" altLang="ja-JP" baseline="0" dirty="0">
                <a:latin typeface="ＭＳ ゴシック" panose="020B0609070205080204" pitchFamily="49" charset="-128"/>
                <a:ea typeface="ＭＳ ゴシック" panose="020B0609070205080204" pitchFamily="49" charset="-128"/>
              </a:rPr>
              <a:t>FOSS</a:t>
            </a:r>
            <a:r>
              <a:rPr lang="ja-JP" altLang="en-US" baseline="0" dirty="0">
                <a:latin typeface="ＭＳ ゴシック" panose="020B0609070205080204" pitchFamily="49" charset="-128"/>
                <a:ea typeface="ＭＳ ゴシック" panose="020B0609070205080204" pitchFamily="49" charset="-128"/>
              </a:rPr>
              <a:t>ソースコード）</a:t>
            </a:r>
            <a:r>
              <a:rPr lang="en-US" baseline="0" dirty="0" err="1">
                <a:latin typeface="ＭＳ ゴシック" panose="020B0609070205080204" pitchFamily="49" charset="-128"/>
                <a:ea typeface="ＭＳ ゴシック" panose="020B0609070205080204" pitchFamily="49" charset="-128"/>
              </a:rPr>
              <a:t>ファイルに</a:t>
            </a:r>
            <a:r>
              <a:rPr lang="ja-JP" altLang="en-US" baseline="0" dirty="0">
                <a:latin typeface="ＭＳ ゴシック" panose="020B0609070205080204" pitchFamily="49" charset="-128"/>
                <a:ea typeface="ＭＳ ゴシック" panose="020B0609070205080204" pitchFamily="49" charset="-128"/>
              </a:rPr>
              <a:t>適用される</a:t>
            </a:r>
            <a:r>
              <a:rPr lang="en-US" baseline="0" dirty="0" err="1">
                <a:latin typeface="ＭＳ ゴシック" panose="020B0609070205080204" pitchFamily="49" charset="-128"/>
                <a:ea typeface="ＭＳ ゴシック" panose="020B0609070205080204" pitchFamily="49" charset="-128"/>
              </a:rPr>
              <a:t>ライセンスを知る</a:t>
            </a:r>
            <a:r>
              <a:rPr lang="ja-JP" altLang="en-US" baseline="0" dirty="0">
                <a:latin typeface="ＭＳ ゴシック" panose="020B0609070205080204" pitchFamily="49" charset="-128"/>
                <a:ea typeface="ＭＳ ゴシック" panose="020B0609070205080204" pitchFamily="49" charset="-128"/>
              </a:rPr>
              <a:t>最も</a:t>
            </a:r>
            <a:r>
              <a:rPr lang="en-US" baseline="0" dirty="0" err="1">
                <a:latin typeface="ＭＳ ゴシック" panose="020B0609070205080204" pitchFamily="49" charset="-128"/>
                <a:ea typeface="ＭＳ ゴシック" panose="020B0609070205080204" pitchFamily="49" charset="-128"/>
              </a:rPr>
              <a:t>重要な方法として認識されています</a:t>
            </a:r>
            <a:r>
              <a:rPr lang="en-US" baseline="0" dirty="0">
                <a:latin typeface="ＭＳ ゴシック" panose="020B0609070205080204" pitchFamily="49" charset="-128"/>
                <a:ea typeface="ＭＳ ゴシック" panose="020B0609070205080204" pitchFamily="49" charset="-128"/>
              </a:rPr>
              <a:t>。</a:t>
            </a:r>
          </a:p>
          <a:p>
            <a:endParaRPr lang="en-US" baseline="0" dirty="0"/>
          </a:p>
          <a:p>
            <a:r>
              <a:rPr lang="en-US" baseline="0" dirty="0"/>
              <a:t>---</a:t>
            </a:r>
          </a:p>
          <a:p>
            <a:pPr defTabSz="1314692">
              <a:defRPr/>
            </a:pPr>
            <a:r>
              <a:rPr lang="en-US" altLang="ja-JP" dirty="0">
                <a:ea typeface="ＭＳ ゴシック" panose="020B0609070205080204" pitchFamily="49" charset="-128"/>
              </a:rPr>
              <a:t>This slide explains license compatibility, the way of understanding what licenses can</a:t>
            </a:r>
            <a:r>
              <a:rPr lang="en-US" altLang="ja-JP" baseline="0" dirty="0">
                <a:ea typeface="ＭＳ ゴシック" panose="020B0609070205080204" pitchFamily="49" charset="-128"/>
              </a:rPr>
              <a:t> be used together. Some FOSS licenses are compatible with each other. Some are incompatible. This is an important consideration when choosing code and choosing licenses</a:t>
            </a:r>
            <a:r>
              <a:rPr lang="en-US" altLang="ja-JP" baseline="0" dirty="0" smtClean="0">
                <a:ea typeface="ＭＳ ゴシック" panose="020B0609070205080204" pitchFamily="49" charset="-128"/>
              </a:rPr>
              <a:t>.</a:t>
            </a:r>
            <a:endParaRPr lang="en-US" dirty="0"/>
          </a:p>
        </p:txBody>
      </p:sp>
      <p:sp>
        <p:nvSpPr>
          <p:cNvPr id="4" name="Slide Number Placeholder 3"/>
          <p:cNvSpPr>
            <a:spLocks noGrp="1"/>
          </p:cNvSpPr>
          <p:nvPr>
            <p:ph type="sldNum" sz="quarter" idx="10"/>
          </p:nvPr>
        </p:nvSpPr>
        <p:spPr/>
        <p:txBody>
          <a:bodyPr/>
          <a:lstStyle/>
          <a:p>
            <a:fld id="{6B482BE6-6443-43D0-B2C4-9E7E7E3CDEDD}" type="slidenum">
              <a:rPr lang="en-US" smtClean="0"/>
              <a:t>22</a:t>
            </a:fld>
            <a:endParaRPr lang="en-US"/>
          </a:p>
        </p:txBody>
      </p:sp>
    </p:spTree>
    <p:extLst>
      <p:ext uri="{BB962C8B-B14F-4D97-AF65-F5344CB8AC3E}">
        <p14:creationId xmlns:p14="http://schemas.microsoft.com/office/powerpoint/2010/main" val="5369031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latin typeface="ＭＳ ゴシック" panose="020B0609070205080204" pitchFamily="49" charset="-128"/>
                <a:ea typeface="ＭＳ ゴシック" panose="020B0609070205080204" pitchFamily="49" charset="-128"/>
              </a:rPr>
              <a:t>このスライドは マルチライセンスについて説明しています。これは、2つ以上のライセンス条件がソフトウェアに適用される状況です。</a:t>
            </a:r>
            <a:br>
              <a:rPr lang="en-US" sz="1300" dirty="0">
                <a:latin typeface="ＭＳ ゴシック" panose="020B0609070205080204" pitchFamily="49" charset="-128"/>
                <a:ea typeface="ＭＳ ゴシック" panose="020B0609070205080204" pitchFamily="49" charset="-128"/>
              </a:rPr>
            </a:br>
            <a:r>
              <a:rPr lang="en-US" sz="1300" dirty="0">
                <a:latin typeface="ＭＳ ゴシック" panose="020B0609070205080204" pitchFamily="49" charset="-128"/>
                <a:ea typeface="ＭＳ ゴシック" panose="020B0609070205080204" pitchFamily="49" charset="-128"/>
              </a:rPr>
              <a:t/>
            </a:r>
            <a:br>
              <a:rPr lang="en-US" sz="1300" dirty="0">
                <a:latin typeface="ＭＳ ゴシック" panose="020B0609070205080204" pitchFamily="49" charset="-128"/>
                <a:ea typeface="ＭＳ ゴシック" panose="020B0609070205080204" pitchFamily="49" charset="-128"/>
              </a:rPr>
            </a:br>
            <a:r>
              <a:rPr lang="en-US" sz="1300" b="1" dirty="0">
                <a:latin typeface="ＭＳ ゴシック" panose="020B0609070205080204" pitchFamily="49" charset="-128"/>
                <a:ea typeface="ＭＳ ゴシック" panose="020B0609070205080204" pitchFamily="49" charset="-128"/>
              </a:rPr>
              <a:t>結合的（Conjunctive）</a:t>
            </a:r>
            <a:r>
              <a:rPr lang="en-US" sz="1300" dirty="0">
                <a:latin typeface="ＭＳ ゴシック" panose="020B0609070205080204" pitchFamily="49" charset="-128"/>
                <a:ea typeface="ＭＳ ゴシック" panose="020B0609070205080204" pitchFamily="49" charset="-128"/>
              </a:rPr>
              <a:t> ＝ 複数のライセンスを適用します。</a:t>
            </a:r>
          </a:p>
          <a:p>
            <a:pPr lvl="1"/>
            <a:r>
              <a:rPr lang="en-US" sz="1300" dirty="0">
                <a:latin typeface="ＭＳ ゴシック" panose="020B0609070205080204" pitchFamily="49" charset="-128"/>
                <a:ea typeface="ＭＳ ゴシック" panose="020B0609070205080204" pitchFamily="49" charset="-128"/>
              </a:rPr>
              <a:t>GPL-2.0 プロジェクトはBSD三条項ライセンス下のコードも含みます。 </a:t>
            </a:r>
          </a:p>
          <a:p>
            <a:pPr marL="857448" lvl="1"/>
            <a:r>
              <a:rPr lang="en-US" sz="1300" dirty="0">
                <a:latin typeface="ＭＳ ゴシック" panose="020B0609070205080204" pitchFamily="49" charset="-128"/>
                <a:ea typeface="ＭＳ ゴシック" panose="020B0609070205080204" pitchFamily="49" charset="-128"/>
                <a:sym typeface="Wingdings"/>
              </a:rPr>
              <a:t>この状況においては両方の条項を満たさなければいけません。</a:t>
            </a:r>
          </a:p>
          <a:p>
            <a:r>
              <a:rPr lang="en-US" sz="1300" b="1" dirty="0">
                <a:latin typeface="ＭＳ ゴシック" panose="020B0609070205080204" pitchFamily="49" charset="-128"/>
                <a:ea typeface="ＭＳ ゴシック" panose="020B0609070205080204" pitchFamily="49" charset="-128"/>
              </a:rPr>
              <a:t>離接的（Disjunctive）</a:t>
            </a:r>
            <a:r>
              <a:rPr lang="en-US" sz="1300" dirty="0">
                <a:latin typeface="ＭＳ ゴシック" panose="020B0609070205080204" pitchFamily="49" charset="-128"/>
                <a:ea typeface="ＭＳ ゴシック" panose="020B0609070205080204" pitchFamily="49" charset="-128"/>
              </a:rPr>
              <a:t> ＝ </a:t>
            </a:r>
            <a:r>
              <a:rPr lang="ja-JP" altLang="en-US" sz="1300" dirty="0">
                <a:latin typeface="ＭＳ ゴシック" panose="020B0609070205080204" pitchFamily="49" charset="-128"/>
                <a:ea typeface="ＭＳ ゴシック" panose="020B0609070205080204" pitchFamily="49" charset="-128"/>
              </a:rPr>
              <a:t>複数のオープンソース ライセンス</a:t>
            </a:r>
            <a:r>
              <a:rPr lang="en-US" sz="1300" dirty="0">
                <a:latin typeface="ＭＳ ゴシック" panose="020B0609070205080204" pitchFamily="49" charset="-128"/>
                <a:ea typeface="ＭＳ ゴシック" panose="020B0609070205080204" pitchFamily="49" charset="-128"/>
              </a:rPr>
              <a:t>から</a:t>
            </a:r>
            <a:r>
              <a:rPr lang="en-US" altLang="ja-JP" sz="1300" dirty="0">
                <a:latin typeface="ＭＳ ゴシック" panose="020B0609070205080204" pitchFamily="49" charset="-128"/>
                <a:ea typeface="ＭＳ ゴシック" panose="020B0609070205080204" pitchFamily="49" charset="-128"/>
              </a:rPr>
              <a:t>1</a:t>
            </a:r>
            <a:r>
              <a:rPr lang="en-US" sz="1300" dirty="0">
                <a:latin typeface="ＭＳ ゴシック" panose="020B0609070205080204" pitchFamily="49" charset="-128"/>
                <a:ea typeface="ＭＳ ゴシック" panose="020B0609070205080204" pitchFamily="49" charset="-128"/>
              </a:rPr>
              <a:t>つのライセンスを選択します。</a:t>
            </a:r>
          </a:p>
          <a:p>
            <a:pPr lvl="1"/>
            <a:r>
              <a:rPr lang="en-US" sz="1300" dirty="0">
                <a:latin typeface="ＭＳ ゴシック" panose="020B0609070205080204" pitchFamily="49" charset="-128"/>
                <a:ea typeface="ＭＳ ゴシック" panose="020B0609070205080204" pitchFamily="49" charset="-128"/>
              </a:rPr>
              <a:t>Mozilla 3ライセンス（tri-license）</a:t>
            </a:r>
          </a:p>
          <a:p>
            <a:pPr lvl="1"/>
            <a:r>
              <a:rPr lang="en-US" sz="1300" dirty="0">
                <a:latin typeface="ＭＳ ゴシック" panose="020B0609070205080204" pitchFamily="49" charset="-128"/>
                <a:ea typeface="ＭＳ ゴシック" panose="020B0609070205080204" pitchFamily="49" charset="-128"/>
              </a:rPr>
              <a:t>Jetty</a:t>
            </a:r>
          </a:p>
          <a:p>
            <a:pPr lvl="1"/>
            <a:r>
              <a:rPr lang="en-US" sz="1300" dirty="0">
                <a:latin typeface="ＭＳ ゴシック" panose="020B0609070205080204" pitchFamily="49" charset="-128"/>
                <a:ea typeface="ＭＳ ゴシック" panose="020B0609070205080204" pitchFamily="49" charset="-128"/>
              </a:rPr>
              <a:t>Ruby</a:t>
            </a:r>
            <a:endParaRPr lang="en-US" sz="1300" dirty="0">
              <a:solidFill>
                <a:srgbClr val="FF0000"/>
              </a:solidFill>
              <a:latin typeface="ＭＳ ゴシック" panose="020B0609070205080204" pitchFamily="49" charset="-128"/>
              <a:ea typeface="ＭＳ ゴシック" panose="020B0609070205080204" pitchFamily="49" charset="-128"/>
            </a:endParaRPr>
          </a:p>
          <a:p>
            <a:pPr defTabSz="1715130">
              <a:defRPr/>
            </a:pPr>
            <a:r>
              <a:rPr lang="en-US" sz="1300" dirty="0">
                <a:latin typeface="ＭＳ ゴシック" panose="020B0609070205080204" pitchFamily="49" charset="-128"/>
                <a:ea typeface="ＭＳ ゴシック" panose="020B0609070205080204" pitchFamily="49" charset="-128"/>
              </a:rPr>
              <a:t/>
            </a:r>
            <a:br>
              <a:rPr lang="en-US" sz="1300" dirty="0">
                <a:latin typeface="ＭＳ ゴシック" panose="020B0609070205080204" pitchFamily="49" charset="-128"/>
                <a:ea typeface="ＭＳ ゴシック" panose="020B0609070205080204" pitchFamily="49" charset="-128"/>
              </a:rPr>
            </a:br>
            <a:r>
              <a:rPr lang="en-US" sz="1300" dirty="0">
                <a:latin typeface="ＭＳ ゴシック" panose="020B0609070205080204" pitchFamily="49" charset="-128"/>
                <a:ea typeface="ＭＳ ゴシック" panose="020B0609070205080204" pitchFamily="49" charset="-128"/>
              </a:rPr>
              <a:t>離接的なライセンスは、 </a:t>
            </a:r>
            <a:r>
              <a:rPr lang="en-US" sz="1300" dirty="0" err="1">
                <a:latin typeface="ＭＳ ゴシック" panose="020B0609070205080204" pitchFamily="49" charset="-128"/>
                <a:ea typeface="ＭＳ ゴシック" panose="020B0609070205080204" pitchFamily="49" charset="-128"/>
              </a:rPr>
              <a:t>FOSSポリシーを策定する際により深く調査す</a:t>
            </a:r>
            <a:r>
              <a:rPr lang="ja-JP" altLang="en-US" sz="1300" dirty="0">
                <a:latin typeface="ＭＳ ゴシック" panose="020B0609070205080204" pitchFamily="49" charset="-128"/>
                <a:ea typeface="ＭＳ ゴシック" panose="020B0609070205080204" pitchFamily="49" charset="-128"/>
              </a:rPr>
              <a:t>べき</a:t>
            </a:r>
            <a:r>
              <a:rPr lang="en-US" sz="1300" dirty="0" err="1">
                <a:latin typeface="ＭＳ ゴシック" panose="020B0609070205080204" pitchFamily="49" charset="-128"/>
                <a:ea typeface="ＭＳ ゴシック" panose="020B0609070205080204" pitchFamily="49" charset="-128"/>
              </a:rPr>
              <a:t>重要な</a:t>
            </a:r>
            <a:r>
              <a:rPr lang="ja-JP" altLang="en-US" sz="1300" dirty="0">
                <a:latin typeface="ＭＳ ゴシック" panose="020B0609070205080204" pitchFamily="49" charset="-128"/>
                <a:ea typeface="ＭＳ ゴシック" panose="020B0609070205080204" pitchFamily="49" charset="-128"/>
              </a:rPr>
              <a:t>事柄となる</a:t>
            </a:r>
            <a:r>
              <a:rPr lang="en-US" sz="1300" dirty="0" err="1">
                <a:latin typeface="ＭＳ ゴシック" panose="020B0609070205080204" pitchFamily="49" charset="-128"/>
                <a:ea typeface="ＭＳ ゴシック" panose="020B0609070205080204" pitchFamily="49" charset="-128"/>
              </a:rPr>
              <a:t>ことがあります</a:t>
            </a:r>
            <a:r>
              <a:rPr lang="en-US" sz="1300" dirty="0">
                <a:latin typeface="ＭＳ ゴシック" panose="020B0609070205080204" pitchFamily="49" charset="-128"/>
                <a:ea typeface="ＭＳ ゴシック" panose="020B0609070205080204" pitchFamily="49" charset="-128"/>
              </a:rPr>
              <a:t>。</a:t>
            </a:r>
          </a:p>
          <a:p>
            <a:pPr defTabSz="1715130">
              <a:defRPr/>
            </a:pPr>
            <a:endParaRPr lang="en-US" sz="1300" dirty="0">
              <a:latin typeface="ＭＳ ゴシック" panose="020B0609070205080204" pitchFamily="49" charset="-128"/>
              <a:ea typeface="ＭＳ ゴシック" panose="020B0609070205080204" pitchFamily="49" charset="-128"/>
              <a:cs typeface="Arial"/>
            </a:endParaRPr>
          </a:p>
          <a:p>
            <a:pPr defTabSz="1715130">
              <a:defRPr/>
            </a:pPr>
            <a:r>
              <a:rPr lang="en-US" sz="1300" dirty="0" err="1">
                <a:latin typeface="ＭＳ ゴシック" panose="020B0609070205080204" pitchFamily="49" charset="-128"/>
                <a:ea typeface="ＭＳ ゴシック" panose="020B0609070205080204" pitchFamily="49" charset="-128"/>
                <a:cs typeface="Arial"/>
              </a:rPr>
              <a:t>離接的なライセンスの下では、ライセンスを選択することができます</a:t>
            </a:r>
            <a:r>
              <a:rPr lang="en-US" sz="1300" dirty="0">
                <a:latin typeface="ＭＳ ゴシック" panose="020B0609070205080204" pitchFamily="49" charset="-128"/>
                <a:ea typeface="ＭＳ ゴシック" panose="020B0609070205080204" pitchFamily="49" charset="-128"/>
                <a:cs typeface="Arial"/>
              </a:rPr>
              <a:t>。</a:t>
            </a:r>
            <a:r>
              <a:rPr lang="ja-JP" altLang="en-US" sz="1300" dirty="0">
                <a:latin typeface="ＭＳ ゴシック" panose="020B0609070205080204" pitchFamily="49" charset="-128"/>
                <a:ea typeface="ＭＳ ゴシック" panose="020B0609070205080204" pitchFamily="49" charset="-128"/>
                <a:cs typeface="Arial"/>
              </a:rPr>
              <a:t>たとえば、</a:t>
            </a:r>
            <a:r>
              <a:rPr lang="en-US" sz="1300" dirty="0" err="1">
                <a:latin typeface="ＭＳ ゴシック" panose="020B0609070205080204" pitchFamily="49" charset="-128"/>
                <a:ea typeface="ＭＳ ゴシック" panose="020B0609070205080204" pitchFamily="49" charset="-128"/>
                <a:cs typeface="Arial"/>
              </a:rPr>
              <a:t>GPLとよりパーミッシブなライセンスが選択肢にあった場合、ライセンスの両立性と</a:t>
            </a:r>
            <a:r>
              <a:rPr lang="ja-JP" altLang="en-US" sz="1300" dirty="0">
                <a:latin typeface="ＭＳ ゴシック" panose="020B0609070205080204" pitchFamily="49" charset="-128"/>
                <a:ea typeface="ＭＳ ゴシック" panose="020B0609070205080204" pitchFamily="49" charset="-128"/>
                <a:cs typeface="Arial"/>
              </a:rPr>
              <a:t>要件を十分検討した上で、</a:t>
            </a:r>
            <a:r>
              <a:rPr lang="en-US" sz="1300" dirty="0" err="1">
                <a:latin typeface="ＭＳ ゴシック" panose="020B0609070205080204" pitchFamily="49" charset="-128"/>
                <a:ea typeface="ＭＳ ゴシック" panose="020B0609070205080204" pitchFamily="49" charset="-128"/>
                <a:cs typeface="Arial"/>
              </a:rPr>
              <a:t>どちらのライセンスで頒布するか</a:t>
            </a:r>
            <a:r>
              <a:rPr lang="ja-JP" altLang="en-US" sz="1300" dirty="0">
                <a:latin typeface="ＭＳ ゴシック" panose="020B0609070205080204" pitchFamily="49" charset="-128"/>
                <a:ea typeface="ＭＳ ゴシック" panose="020B0609070205080204" pitchFamily="49" charset="-128"/>
                <a:cs typeface="Arial"/>
              </a:rPr>
              <a:t>を</a:t>
            </a:r>
            <a:r>
              <a:rPr lang="en-US" sz="1300" dirty="0" err="1">
                <a:latin typeface="ＭＳ ゴシック" panose="020B0609070205080204" pitchFamily="49" charset="-128"/>
                <a:ea typeface="ＭＳ ゴシック" panose="020B0609070205080204" pitchFamily="49" charset="-128"/>
                <a:cs typeface="Arial"/>
              </a:rPr>
              <a:t>選択できます</a:t>
            </a:r>
            <a:r>
              <a:rPr lang="en-US" sz="1300" dirty="0">
                <a:latin typeface="ＭＳ ゴシック" panose="020B0609070205080204" pitchFamily="49" charset="-128"/>
                <a:ea typeface="ＭＳ ゴシック" panose="020B0609070205080204" pitchFamily="49" charset="-128"/>
                <a:cs typeface="Arial"/>
              </a:rPr>
              <a:t>。 </a:t>
            </a:r>
          </a:p>
          <a:p>
            <a:pPr defTabSz="1715130">
              <a:defRPr/>
            </a:pPr>
            <a:r>
              <a:rPr lang="en-US" sz="1300" dirty="0">
                <a:latin typeface="ＭＳ ゴシック" panose="020B0609070205080204" pitchFamily="49" charset="-128"/>
                <a:ea typeface="ＭＳ ゴシック" panose="020B0609070205080204" pitchFamily="49" charset="-128"/>
                <a:cs typeface="Arial"/>
              </a:rPr>
              <a:t> </a:t>
            </a:r>
          </a:p>
          <a:p>
            <a:pPr defTabSz="1715130">
              <a:defRPr/>
            </a:pPr>
            <a:r>
              <a:rPr lang="en-US" sz="1300" dirty="0" err="1">
                <a:latin typeface="ＭＳ ゴシック" panose="020B0609070205080204" pitchFamily="49" charset="-128"/>
                <a:ea typeface="ＭＳ ゴシック" panose="020B0609070205080204" pitchFamily="49" charset="-128"/>
                <a:cs typeface="Arial"/>
              </a:rPr>
              <a:t>プロジェクトが離接的なライセンス</a:t>
            </a:r>
            <a:r>
              <a:rPr lang="ja-JP" altLang="en-US" sz="1300" dirty="0">
                <a:latin typeface="ＭＳ ゴシック" panose="020B0609070205080204" pitchFamily="49" charset="-128"/>
                <a:ea typeface="ＭＳ ゴシック" panose="020B0609070205080204" pitchFamily="49" charset="-128"/>
                <a:cs typeface="Arial"/>
              </a:rPr>
              <a:t>を設定して</a:t>
            </a:r>
            <a:r>
              <a:rPr lang="en-US" sz="1300" dirty="0">
                <a:latin typeface="ＭＳ ゴシック" panose="020B0609070205080204" pitchFamily="49" charset="-128"/>
                <a:ea typeface="ＭＳ ゴシック" panose="020B0609070205080204" pitchFamily="49" charset="-128"/>
                <a:cs typeface="Arial"/>
              </a:rPr>
              <a:t>も、</a:t>
            </a:r>
            <a:r>
              <a:rPr lang="ja-JP" altLang="en-US" sz="1300" dirty="0">
                <a:latin typeface="ＭＳ ゴシック" panose="020B0609070205080204" pitchFamily="49" charset="-128"/>
                <a:ea typeface="ＭＳ ゴシック" panose="020B0609070205080204" pitchFamily="49" charset="-128"/>
                <a:cs typeface="Arial"/>
              </a:rPr>
              <a:t>時として、あなたが利用しようとした</a:t>
            </a:r>
            <a:r>
              <a:rPr lang="en-US" sz="1300" dirty="0" err="1">
                <a:latin typeface="ＭＳ ゴシック" panose="020B0609070205080204" pitchFamily="49" charset="-128"/>
                <a:ea typeface="ＭＳ ゴシック" panose="020B0609070205080204" pitchFamily="49" charset="-128"/>
                <a:cs typeface="Arial"/>
              </a:rPr>
              <a:t>コード</a:t>
            </a:r>
            <a:r>
              <a:rPr lang="ja-JP" altLang="en-US" sz="1300" dirty="0" err="1">
                <a:latin typeface="ＭＳ ゴシック" panose="020B0609070205080204" pitchFamily="49" charset="-128"/>
                <a:ea typeface="ＭＳ ゴシック" panose="020B0609070205080204" pitchFamily="49" charset="-128"/>
                <a:cs typeface="Arial"/>
              </a:rPr>
              <a:t>には</a:t>
            </a:r>
            <a:r>
              <a:rPr lang="en-US" altLang="ja-JP" sz="1300" dirty="0">
                <a:latin typeface="ＭＳ ゴシック" panose="020B0609070205080204" pitchFamily="49" charset="-128"/>
                <a:ea typeface="ＭＳ ゴシック" panose="020B0609070205080204" pitchFamily="49" charset="-128"/>
                <a:cs typeface="Arial"/>
              </a:rPr>
              <a:t>1</a:t>
            </a:r>
            <a:r>
              <a:rPr lang="en-US" sz="1300" dirty="0">
                <a:latin typeface="ＭＳ ゴシック" panose="020B0609070205080204" pitchFamily="49" charset="-128"/>
                <a:ea typeface="ＭＳ ゴシック" panose="020B0609070205080204" pitchFamily="49" charset="-128"/>
                <a:cs typeface="Arial"/>
              </a:rPr>
              <a:t>つのライセンスだけ</a:t>
            </a:r>
            <a:r>
              <a:rPr lang="ja-JP" altLang="en-US" sz="1300" dirty="0">
                <a:latin typeface="ＭＳ ゴシック" panose="020B0609070205080204" pitchFamily="49" charset="-128"/>
                <a:ea typeface="ＭＳ ゴシック" panose="020B0609070205080204" pitchFamily="49" charset="-128"/>
                <a:cs typeface="Arial"/>
              </a:rPr>
              <a:t>が設定されている</a:t>
            </a:r>
            <a:r>
              <a:rPr lang="en-US" sz="1300" dirty="0" err="1">
                <a:latin typeface="ＭＳ ゴシック" panose="020B0609070205080204" pitchFamily="49" charset="-128"/>
                <a:ea typeface="ＭＳ ゴシック" panose="020B0609070205080204" pitchFamily="49" charset="-128"/>
                <a:cs typeface="Arial"/>
              </a:rPr>
              <a:t>場合</a:t>
            </a:r>
            <a:r>
              <a:rPr lang="ja-JP" altLang="en-US" sz="1300" dirty="0">
                <a:latin typeface="ＭＳ ゴシック" panose="020B0609070205080204" pitchFamily="49" charset="-128"/>
                <a:ea typeface="ＭＳ ゴシック" panose="020B0609070205080204" pitchFamily="49" charset="-128"/>
                <a:cs typeface="Arial"/>
              </a:rPr>
              <a:t>もあります。おそらく、その</a:t>
            </a:r>
            <a:r>
              <a:rPr lang="en-US" sz="1300" dirty="0" err="1">
                <a:latin typeface="ＭＳ ゴシック" panose="020B0609070205080204" pitchFamily="49" charset="-128"/>
                <a:ea typeface="ＭＳ ゴシック" panose="020B0609070205080204" pitchFamily="49" charset="-128"/>
                <a:cs typeface="Arial"/>
              </a:rPr>
              <a:t>コード</a:t>
            </a:r>
            <a:r>
              <a:rPr lang="ja-JP" altLang="en-US" sz="1300" dirty="0">
                <a:latin typeface="ＭＳ ゴシック" panose="020B0609070205080204" pitchFamily="49" charset="-128"/>
                <a:ea typeface="ＭＳ ゴシック" panose="020B0609070205080204" pitchFamily="49" charset="-128"/>
                <a:cs typeface="Arial"/>
              </a:rPr>
              <a:t>の作成者が、</a:t>
            </a:r>
            <a:r>
              <a:rPr lang="en-US" sz="1300" dirty="0" err="1">
                <a:latin typeface="ＭＳ ゴシック" panose="020B0609070205080204" pitchFamily="49" charset="-128"/>
                <a:ea typeface="ＭＳ ゴシック" panose="020B0609070205080204" pitchFamily="49" charset="-128"/>
                <a:cs typeface="Arial"/>
              </a:rPr>
              <a:t>この選択をすでに実施し</a:t>
            </a:r>
            <a:r>
              <a:rPr lang="ja-JP" altLang="en-US" sz="1300" dirty="0">
                <a:latin typeface="ＭＳ ゴシック" panose="020B0609070205080204" pitchFamily="49" charset="-128"/>
                <a:ea typeface="ＭＳ ゴシック" panose="020B0609070205080204" pitchFamily="49" charset="-128"/>
                <a:cs typeface="Arial"/>
              </a:rPr>
              <a:t>てしまっているのかもしれません</a:t>
            </a:r>
            <a:r>
              <a:rPr lang="en-US" sz="1300" dirty="0">
                <a:latin typeface="ＭＳ ゴシック" panose="020B0609070205080204" pitchFamily="49" charset="-128"/>
                <a:ea typeface="ＭＳ ゴシック" panose="020B0609070205080204" pitchFamily="49" charset="-128"/>
                <a:cs typeface="Arial"/>
              </a:rPr>
              <a:t>。使</a:t>
            </a:r>
            <a:r>
              <a:rPr lang="ja-JP" altLang="en-US" sz="1300" dirty="0">
                <a:latin typeface="ＭＳ ゴシック" panose="020B0609070205080204" pitchFamily="49" charset="-128"/>
                <a:ea typeface="ＭＳ ゴシック" panose="020B0609070205080204" pitchFamily="49" charset="-128"/>
                <a:cs typeface="Arial"/>
              </a:rPr>
              <a:t>いたくない</a:t>
            </a:r>
            <a:r>
              <a:rPr lang="en-US" sz="1300" dirty="0" err="1">
                <a:latin typeface="ＭＳ ゴシック" panose="020B0609070205080204" pitchFamily="49" charset="-128"/>
                <a:ea typeface="ＭＳ ゴシック" panose="020B0609070205080204" pitchFamily="49" charset="-128"/>
                <a:cs typeface="Arial"/>
              </a:rPr>
              <a:t>ライセンス</a:t>
            </a:r>
            <a:r>
              <a:rPr lang="ja-JP" altLang="en-US" sz="1300" dirty="0">
                <a:latin typeface="ＭＳ ゴシック" panose="020B0609070205080204" pitchFamily="49" charset="-128"/>
                <a:ea typeface="ＭＳ ゴシック" panose="020B0609070205080204" pitchFamily="49" charset="-128"/>
                <a:cs typeface="Arial"/>
              </a:rPr>
              <a:t>が</a:t>
            </a:r>
            <a:r>
              <a:rPr lang="en-US" sz="1300" dirty="0" err="1">
                <a:latin typeface="ＭＳ ゴシック" panose="020B0609070205080204" pitchFamily="49" charset="-128"/>
                <a:ea typeface="ＭＳ ゴシック" panose="020B0609070205080204" pitchFamily="49" charset="-128"/>
                <a:cs typeface="Arial"/>
              </a:rPr>
              <a:t>選択</a:t>
            </a:r>
            <a:r>
              <a:rPr lang="ja-JP" altLang="en-US" sz="1300" dirty="0">
                <a:latin typeface="ＭＳ ゴシック" panose="020B0609070205080204" pitchFamily="49" charset="-128"/>
                <a:ea typeface="ＭＳ ゴシック" panose="020B0609070205080204" pitchFamily="49" charset="-128"/>
                <a:cs typeface="Arial"/>
              </a:rPr>
              <a:t>されていた場合は</a:t>
            </a:r>
            <a:r>
              <a:rPr lang="en-US" sz="1300" dirty="0">
                <a:latin typeface="ＭＳ ゴシック" panose="020B0609070205080204" pitchFamily="49" charset="-128"/>
                <a:ea typeface="ＭＳ ゴシック" panose="020B0609070205080204" pitchFamily="49" charset="-128"/>
                <a:cs typeface="Arial"/>
              </a:rPr>
              <a:t>、</a:t>
            </a:r>
            <a:r>
              <a:rPr lang="en-US" sz="1300" dirty="0" err="1">
                <a:latin typeface="ＭＳ ゴシック" panose="020B0609070205080204" pitchFamily="49" charset="-128"/>
                <a:ea typeface="ＭＳ ゴシック" panose="020B0609070205080204" pitchFamily="49" charset="-128"/>
                <a:cs typeface="Arial"/>
              </a:rPr>
              <a:t>原作</a:t>
            </a:r>
            <a:r>
              <a:rPr lang="ja-JP" altLang="en-US" sz="1300" dirty="0">
                <a:latin typeface="ＭＳ ゴシック" panose="020B0609070205080204" pitchFamily="49" charset="-128"/>
                <a:ea typeface="ＭＳ ゴシック" panose="020B0609070205080204" pitchFamily="49" charset="-128"/>
                <a:cs typeface="Arial"/>
              </a:rPr>
              <a:t>品</a:t>
            </a:r>
            <a:r>
              <a:rPr lang="en-US" sz="1300" dirty="0" err="1">
                <a:latin typeface="ＭＳ ゴシック" panose="020B0609070205080204" pitchFamily="49" charset="-128"/>
                <a:ea typeface="ＭＳ ゴシック" panose="020B0609070205080204" pitchFamily="49" charset="-128"/>
                <a:cs typeface="Arial"/>
              </a:rPr>
              <a:t>の著作権保有者が誰かを明確にし</a:t>
            </a:r>
            <a:r>
              <a:rPr lang="ja-JP" altLang="en-US" sz="1300" dirty="0" err="1">
                <a:latin typeface="ＭＳ ゴシック" panose="020B0609070205080204" pitchFamily="49" charset="-128"/>
                <a:ea typeface="ＭＳ ゴシック" panose="020B0609070205080204" pitchFamily="49" charset="-128"/>
                <a:cs typeface="Arial"/>
              </a:rPr>
              <a:t>、</a:t>
            </a:r>
            <a:r>
              <a:rPr lang="en-US" sz="1300" dirty="0" err="1">
                <a:latin typeface="ＭＳ ゴシック" panose="020B0609070205080204" pitchFamily="49" charset="-128"/>
                <a:ea typeface="ＭＳ ゴシック" panose="020B0609070205080204" pitchFamily="49" charset="-128"/>
                <a:cs typeface="Arial"/>
              </a:rPr>
              <a:t>そこから直接コードを入手す</a:t>
            </a:r>
            <a:r>
              <a:rPr lang="ja-JP" altLang="en-US" sz="1300" dirty="0">
                <a:latin typeface="ＭＳ ゴシック" panose="020B0609070205080204" pitchFamily="49" charset="-128"/>
                <a:ea typeface="ＭＳ ゴシック" panose="020B0609070205080204" pitchFamily="49" charset="-128"/>
                <a:cs typeface="Arial"/>
              </a:rPr>
              <a:t>る</a:t>
            </a:r>
            <a:r>
              <a:rPr lang="en-US" sz="1300" dirty="0" err="1">
                <a:latin typeface="ＭＳ ゴシック" panose="020B0609070205080204" pitchFamily="49" charset="-128"/>
                <a:ea typeface="ＭＳ ゴシック" panose="020B0609070205080204" pitchFamily="49" charset="-128"/>
                <a:cs typeface="Arial"/>
              </a:rPr>
              <a:t>べきかどうかを検討しなければ</a:t>
            </a:r>
            <a:r>
              <a:rPr lang="ja-JP" altLang="en-US" sz="1300" dirty="0">
                <a:latin typeface="ＭＳ ゴシック" panose="020B0609070205080204" pitchFamily="49" charset="-128"/>
                <a:ea typeface="ＭＳ ゴシック" panose="020B0609070205080204" pitchFamily="49" charset="-128"/>
                <a:cs typeface="Arial"/>
              </a:rPr>
              <a:t>なり</a:t>
            </a:r>
            <a:r>
              <a:rPr lang="en-US" sz="1300" dirty="0" err="1">
                <a:latin typeface="ＭＳ ゴシック" panose="020B0609070205080204" pitchFamily="49" charset="-128"/>
                <a:ea typeface="ＭＳ ゴシック" panose="020B0609070205080204" pitchFamily="49" charset="-128"/>
                <a:cs typeface="Arial"/>
              </a:rPr>
              <a:t>ません</a:t>
            </a:r>
            <a:r>
              <a:rPr lang="en-US" sz="1300" dirty="0">
                <a:latin typeface="ＭＳ ゴシック" panose="020B0609070205080204" pitchFamily="49" charset="-128"/>
                <a:ea typeface="ＭＳ ゴシック" panose="020B0609070205080204" pitchFamily="49" charset="-128"/>
                <a:cs typeface="Arial"/>
              </a:rPr>
              <a:t>。</a:t>
            </a:r>
          </a:p>
          <a:p>
            <a:endParaRPr lang="en-US" sz="1300" dirty="0">
              <a:latin typeface="ＭＳ ゴシック" panose="020B0609070205080204" pitchFamily="49" charset="-128"/>
              <a:ea typeface="ＭＳ ゴシック" panose="020B0609070205080204" pitchFamily="49" charset="-128"/>
              <a:cs typeface="Arial"/>
            </a:endParaRPr>
          </a:p>
          <a:p>
            <a:r>
              <a:rPr lang="en-US" sz="1300" b="1" dirty="0">
                <a:latin typeface="ＭＳ ゴシック" panose="020B0609070205080204" pitchFamily="49" charset="-128"/>
                <a:ea typeface="ＭＳ ゴシック" panose="020B0609070205080204" pitchFamily="49" charset="-128"/>
                <a:cs typeface="Arial"/>
              </a:rPr>
              <a:t>例） </a:t>
            </a:r>
          </a:p>
          <a:p>
            <a:r>
              <a:rPr lang="en-US" sz="1300" dirty="0">
                <a:latin typeface="ＭＳ ゴシック" panose="020B0609070205080204" pitchFamily="49" charset="-128"/>
                <a:ea typeface="ＭＳ ゴシック" panose="020B0609070205080204" pitchFamily="49" charset="-128"/>
                <a:cs typeface="Arial"/>
              </a:rPr>
              <a:t>MPL 1.1/GPL 2.0/LGPL 2.1 - - </a:t>
            </a:r>
          </a:p>
          <a:p>
            <a:r>
              <a:rPr lang="en-US" sz="1300" dirty="0">
                <a:latin typeface="ＭＳ ゴシック" panose="020B0609070205080204" pitchFamily="49" charset="-128"/>
                <a:ea typeface="ＭＳ ゴシック" panose="020B0609070205080204" pitchFamily="49" charset="-128"/>
                <a:cs typeface="Arial"/>
              </a:rPr>
              <a:t>「本ファイルの内容は Mozilla Public License Version 1.1 (「本ライセンス」) </a:t>
            </a:r>
            <a:r>
              <a:rPr lang="en-US" sz="1300" dirty="0" err="1">
                <a:latin typeface="ＭＳ ゴシック" panose="020B0609070205080204" pitchFamily="49" charset="-128"/>
                <a:ea typeface="ＭＳ ゴシック" panose="020B0609070205080204" pitchFamily="49" charset="-128"/>
                <a:cs typeface="Arial"/>
              </a:rPr>
              <a:t>の適用を受けます。本ライセンスに従わない限り本ファイルを使用することはできません</a:t>
            </a:r>
            <a:r>
              <a:rPr lang="en-US" sz="1300" dirty="0">
                <a:latin typeface="ＭＳ ゴシック" panose="020B0609070205080204" pitchFamily="49" charset="-128"/>
                <a:ea typeface="ＭＳ ゴシック" panose="020B0609070205080204" pitchFamily="49" charset="-128"/>
                <a:cs typeface="Arial"/>
              </a:rPr>
              <a:t>。</a:t>
            </a:r>
          </a:p>
          <a:p>
            <a:r>
              <a:rPr lang="en-US" sz="1300" dirty="0">
                <a:latin typeface="ＭＳ ゴシック" panose="020B0609070205080204" pitchFamily="49" charset="-128"/>
                <a:ea typeface="ＭＳ ゴシック" panose="020B0609070205080204" pitchFamily="49" charset="-128"/>
                <a:cs typeface="Arial"/>
              </a:rPr>
              <a:t>
このファイルの内容は、上記に代えて、GNU General Public License Version 2 </a:t>
            </a:r>
            <a:r>
              <a:rPr lang="en-US" sz="1300" dirty="0" err="1">
                <a:latin typeface="ＭＳ ゴシック" panose="020B0609070205080204" pitchFamily="49" charset="-128"/>
                <a:ea typeface="ＭＳ ゴシック" panose="020B0609070205080204" pitchFamily="49" charset="-128"/>
                <a:cs typeface="Arial"/>
              </a:rPr>
              <a:t>以降のライセンス</a:t>
            </a:r>
            <a:r>
              <a:rPr lang="en-US" sz="1300" dirty="0">
                <a:latin typeface="ＭＳ ゴシック" panose="020B0609070205080204" pitchFamily="49" charset="-128"/>
                <a:ea typeface="ＭＳ ゴシック" panose="020B0609070205080204" pitchFamily="49" charset="-128"/>
                <a:cs typeface="Arial"/>
              </a:rPr>
              <a:t>（ 「GPL」ライセンス）、もしくは - GNU Lesser General Public License Version 2.1以降のライセンス</a:t>
            </a:r>
            <a:r>
              <a:rPr lang="ja-JP" altLang="en-US" sz="1300" dirty="0">
                <a:latin typeface="ＭＳ ゴシック" panose="020B0609070205080204" pitchFamily="49" charset="-128"/>
                <a:ea typeface="ＭＳ ゴシック" panose="020B0609070205080204" pitchFamily="49" charset="-128"/>
                <a:cs typeface="Arial"/>
              </a:rPr>
              <a:t> </a:t>
            </a:r>
            <a:r>
              <a:rPr lang="en-US" sz="1300" dirty="0">
                <a:latin typeface="ＭＳ ゴシック" panose="020B0609070205080204" pitchFamily="49" charset="-128"/>
                <a:ea typeface="ＭＳ ゴシック" panose="020B0609070205080204" pitchFamily="49" charset="-128"/>
                <a:cs typeface="Arial"/>
              </a:rPr>
              <a:t>( 「LGPL」ライセンス) </a:t>
            </a:r>
            <a:r>
              <a:rPr lang="en-US" sz="1300" dirty="0" err="1">
                <a:latin typeface="ＭＳ ゴシック" panose="020B0609070205080204" pitchFamily="49" charset="-128"/>
                <a:ea typeface="ＭＳ ゴシック" panose="020B0609070205080204" pitchFamily="49" charset="-128"/>
                <a:cs typeface="Arial"/>
              </a:rPr>
              <a:t>の条件に従って使用することも可能です。この場合、このファイルの使用には上記の条項ではなく</a:t>
            </a:r>
            <a:r>
              <a:rPr lang="en-US" sz="1300" dirty="0">
                <a:latin typeface="ＭＳ ゴシック" panose="020B0609070205080204" pitchFamily="49" charset="-128"/>
                <a:ea typeface="ＭＳ ゴシック" panose="020B0609070205080204" pitchFamily="49" charset="-128"/>
                <a:cs typeface="Arial"/>
              </a:rPr>
              <a:t> </a:t>
            </a:r>
            <a:r>
              <a:rPr lang="en-US" sz="1300" dirty="0" err="1">
                <a:latin typeface="ＭＳ ゴシック" panose="020B0609070205080204" pitchFamily="49" charset="-128"/>
                <a:ea typeface="ＭＳ ゴシック" panose="020B0609070205080204" pitchFamily="49" charset="-128"/>
                <a:cs typeface="Arial"/>
              </a:rPr>
              <a:t>GPLもしくはLGPL</a:t>
            </a:r>
            <a:r>
              <a:rPr lang="en-US" sz="1300" dirty="0">
                <a:latin typeface="ＭＳ ゴシック" panose="020B0609070205080204" pitchFamily="49" charset="-128"/>
                <a:ea typeface="ＭＳ ゴシック" panose="020B0609070205080204" pitchFamily="49" charset="-128"/>
                <a:cs typeface="Arial"/>
              </a:rPr>
              <a:t> </a:t>
            </a:r>
            <a:r>
              <a:rPr lang="en-US" sz="1300" dirty="0" err="1">
                <a:latin typeface="ＭＳ ゴシック" panose="020B0609070205080204" pitchFamily="49" charset="-128"/>
                <a:ea typeface="ＭＳ ゴシック" panose="020B0609070205080204" pitchFamily="49" charset="-128"/>
                <a:cs typeface="Arial"/>
              </a:rPr>
              <a:t>ライセンスの条項が適用されます</a:t>
            </a:r>
            <a:r>
              <a:rPr lang="ja-JP" altLang="en-US" sz="1300" dirty="0" err="1">
                <a:latin typeface="ＭＳ ゴシック" panose="020B0609070205080204" pitchFamily="49" charset="-128"/>
                <a:ea typeface="ＭＳ ゴシック" panose="020B0609070205080204" pitchFamily="49" charset="-128"/>
                <a:cs typeface="Arial"/>
              </a:rPr>
              <a:t>。</a:t>
            </a:r>
            <a:endParaRPr lang="en-US" sz="1300" dirty="0">
              <a:latin typeface="ＭＳ ゴシック" panose="020B0609070205080204" pitchFamily="49" charset="-128"/>
              <a:ea typeface="ＭＳ ゴシック" panose="020B0609070205080204" pitchFamily="49" charset="-128"/>
              <a:cs typeface="Arial"/>
            </a:endParaRPr>
          </a:p>
          <a:p>
            <a:endParaRPr lang="en-US" sz="1300" dirty="0">
              <a:latin typeface="ＭＳ ゴシック" panose="020B0609070205080204" pitchFamily="49" charset="-128"/>
              <a:ea typeface="ＭＳ ゴシック" panose="020B0609070205080204" pitchFamily="49" charset="-128"/>
              <a:cs typeface="Arial"/>
            </a:endParaRPr>
          </a:p>
          <a:p>
            <a:r>
              <a:rPr lang="en-US" sz="1300" dirty="0">
                <a:latin typeface="ＭＳ ゴシック" panose="020B0609070205080204" pitchFamily="49" charset="-128"/>
                <a:ea typeface="ＭＳ ゴシック" panose="020B0609070205080204" pitchFamily="49" charset="-128"/>
                <a:cs typeface="Arial"/>
              </a:rPr>
              <a:t>このファイルの他者による使用をGPLもしくはLGPLライセンスの条件によってのみ許可し、MPLによる使用を許可したくない対象者は、上記の条項を削除することでその意思を示し、上記条項をGPLもしくはLGPLライセンスで義務付けられている告知およびその他の条項に置き換えてください。対象者が上記の条項を削除しない場合、受領者はMPLまたはGPLもしくはLGPLライセンスのいずれによってもこのファイルを使用することができます。」 </a:t>
            </a:r>
          </a:p>
          <a:p>
            <a:endParaRPr lang="en-US" sz="1300" dirty="0">
              <a:latin typeface="ＭＳ ゴシック" panose="020B0609070205080204" pitchFamily="49" charset="-128"/>
              <a:ea typeface="ＭＳ ゴシック" panose="020B0609070205080204" pitchFamily="49" charset="-128"/>
              <a:cs typeface="Arial"/>
            </a:endParaRPr>
          </a:p>
          <a:p>
            <a:r>
              <a:rPr lang="en-US" sz="1300" dirty="0">
                <a:latin typeface="ＭＳ ゴシック" panose="020B0609070205080204" pitchFamily="49" charset="-128"/>
                <a:ea typeface="ＭＳ ゴシック" panose="020B0609070205080204" pitchFamily="49" charset="-128"/>
                <a:cs typeface="Arial"/>
              </a:rPr>
              <a:t>「</a:t>
            </a:r>
            <a:r>
              <a:rPr lang="en-US" sz="1300" b="1" dirty="0">
                <a:latin typeface="ＭＳ ゴシック" panose="020B0609070205080204" pitchFamily="49" charset="-128"/>
                <a:ea typeface="ＭＳ ゴシック" panose="020B0609070205080204" pitchFamily="49" charset="-128"/>
                <a:cs typeface="Arial"/>
              </a:rPr>
              <a:t>デュアル（Dual）</a:t>
            </a:r>
            <a:r>
              <a:rPr lang="en-US" sz="1300" dirty="0">
                <a:latin typeface="ＭＳ ゴシック" panose="020B0609070205080204" pitchFamily="49" charset="-128"/>
                <a:ea typeface="ＭＳ ゴシック" panose="020B0609070205080204" pitchFamily="49" charset="-128"/>
                <a:cs typeface="Arial"/>
              </a:rPr>
              <a:t>」＝</a:t>
            </a:r>
            <a:r>
              <a:rPr lang="en-US" sz="1300" dirty="0" err="1">
                <a:latin typeface="ＭＳ ゴシック" panose="020B0609070205080204" pitchFamily="49" charset="-128"/>
                <a:ea typeface="ＭＳ ゴシック" panose="020B0609070205080204" pitchFamily="49" charset="-128"/>
                <a:cs typeface="Arial"/>
              </a:rPr>
              <a:t>ここで</a:t>
            </a:r>
            <a:r>
              <a:rPr lang="ja-JP" altLang="en-US" sz="1300" dirty="0">
                <a:latin typeface="ＭＳ ゴシック" panose="020B0609070205080204" pitchFamily="49" charset="-128"/>
                <a:ea typeface="ＭＳ ゴシック" panose="020B0609070205080204" pitchFamily="49" charset="-128"/>
                <a:cs typeface="Arial"/>
              </a:rPr>
              <a:t>記述したすべての</a:t>
            </a:r>
            <a:r>
              <a:rPr lang="en-US" sz="1300" dirty="0">
                <a:latin typeface="ＭＳ ゴシック" panose="020B0609070205080204" pitchFamily="49" charset="-128"/>
                <a:ea typeface="ＭＳ ゴシック" panose="020B0609070205080204" pitchFamily="49" charset="-128"/>
                <a:cs typeface="Arial"/>
              </a:rPr>
              <a:t>状況で使われうる、混乱を招く用語ですが、通常この用語はOSSライセンスもしくは商用ライセンスの選択に関するビジネスモデルについて言及しています。ビジネスモデルとしてのデュアル </a:t>
            </a:r>
            <a:r>
              <a:rPr lang="en-US" sz="1300" dirty="0" err="1">
                <a:latin typeface="ＭＳ ゴシック" panose="020B0609070205080204" pitchFamily="49" charset="-128"/>
                <a:ea typeface="ＭＳ ゴシック" panose="020B0609070205080204" pitchFamily="49" charset="-128"/>
                <a:cs typeface="Arial"/>
              </a:rPr>
              <a:t>ライセンスについての詳細は</a:t>
            </a:r>
            <a:r>
              <a:rPr lang="ja-JP" altLang="en-US" sz="1300" dirty="0" err="1">
                <a:latin typeface="ＭＳ ゴシック" panose="020B0609070205080204" pitchFamily="49" charset="-128"/>
                <a:ea typeface="ＭＳ ゴシック" panose="020B0609070205080204" pitchFamily="49" charset="-128"/>
                <a:cs typeface="Arial"/>
              </a:rPr>
              <a:t>、</a:t>
            </a:r>
            <a:r>
              <a:rPr lang="en-US" sz="1300" dirty="0" err="1">
                <a:latin typeface="ＭＳ ゴシック" panose="020B0609070205080204" pitchFamily="49" charset="-128"/>
                <a:ea typeface="ＭＳ ゴシック" panose="020B0609070205080204" pitchFamily="49" charset="-128"/>
                <a:cs typeface="Arial"/>
              </a:rPr>
              <a:t>こちら</a:t>
            </a:r>
            <a:r>
              <a:rPr lang="ja-JP" altLang="en-US" sz="1300" dirty="0">
                <a:latin typeface="ＭＳ ゴシック" panose="020B0609070205080204" pitchFamily="49" charset="-128"/>
                <a:ea typeface="ＭＳ ゴシック" panose="020B0609070205080204" pitchFamily="49" charset="-128"/>
                <a:cs typeface="Arial"/>
              </a:rPr>
              <a:t>を参照してください</a:t>
            </a:r>
            <a:r>
              <a:rPr lang="en-US" sz="1300" dirty="0">
                <a:latin typeface="ＭＳ ゴシック" panose="020B0609070205080204" pitchFamily="49" charset="-128"/>
                <a:ea typeface="ＭＳ ゴシック" panose="020B0609070205080204" pitchFamily="49" charset="-128"/>
                <a:cs typeface="Arial"/>
              </a:rPr>
              <a:t>： http://oss-watch.ac.uk/resources/duallicence2  </a:t>
            </a:r>
          </a:p>
          <a:p>
            <a:endParaRPr lang="en-US" sz="1300" dirty="0">
              <a:latin typeface="+mn-lt"/>
              <a:cs typeface="Arial"/>
            </a:endParaRPr>
          </a:p>
          <a:p>
            <a:r>
              <a:rPr lang="en-US" sz="1300" dirty="0">
                <a:latin typeface="+mn-lt"/>
                <a:cs typeface="Arial"/>
              </a:rPr>
              <a:t>----</a:t>
            </a:r>
          </a:p>
          <a:p>
            <a:r>
              <a:rPr lang="en-US" altLang="ja-JP" sz="1300" dirty="0">
                <a:ea typeface="ＭＳ ゴシック" panose="020B0609070205080204" pitchFamily="49" charset="-128"/>
              </a:rPr>
              <a:t>This slides explains multi-licensing. This is the situation where more than set of license terms can apply to a piece of software. </a:t>
            </a:r>
            <a:br>
              <a:rPr lang="en-US" altLang="ja-JP" sz="1300" dirty="0">
                <a:ea typeface="ＭＳ ゴシック" panose="020B0609070205080204" pitchFamily="49" charset="-128"/>
              </a:rPr>
            </a:br>
            <a:r>
              <a:rPr lang="en-US" altLang="ja-JP" sz="1300" dirty="0">
                <a:ea typeface="ＭＳ ゴシック" panose="020B0609070205080204" pitchFamily="49" charset="-128"/>
              </a:rPr>
              <a:t/>
            </a:r>
            <a:br>
              <a:rPr lang="en-US" altLang="ja-JP" sz="1300" dirty="0">
                <a:ea typeface="ＭＳ ゴシック" panose="020B0609070205080204" pitchFamily="49" charset="-128"/>
              </a:rPr>
            </a:br>
            <a:r>
              <a:rPr lang="en-US" altLang="ja-JP" sz="1300" b="1" dirty="0">
                <a:ea typeface="ＭＳ ゴシック" panose="020B0609070205080204" pitchFamily="49" charset="-128"/>
              </a:rPr>
              <a:t>Conjunctive</a:t>
            </a:r>
            <a:r>
              <a:rPr lang="en-US" altLang="ja-JP" sz="1300" dirty="0">
                <a:ea typeface="ＭＳ ゴシック" panose="020B0609070205080204" pitchFamily="49" charset="-128"/>
              </a:rPr>
              <a:t> = Multiple licenses apply</a:t>
            </a:r>
          </a:p>
          <a:p>
            <a:pPr lvl="1"/>
            <a:r>
              <a:rPr lang="en-US" altLang="ja-JP" sz="1300" dirty="0">
                <a:ea typeface="ＭＳ ゴシック" panose="020B0609070205080204" pitchFamily="49" charset="-128"/>
              </a:rPr>
              <a:t>GPL-2.0 project also includes code under BSD-3-Clause </a:t>
            </a:r>
          </a:p>
          <a:p>
            <a:pPr marL="857448" lvl="1"/>
            <a:r>
              <a:rPr lang="en-US" altLang="ja-JP" sz="1300" dirty="0">
                <a:ea typeface="ＭＳ ゴシック" panose="020B0609070205080204" pitchFamily="49" charset="-128"/>
                <a:sym typeface="Wingdings"/>
              </a:rPr>
              <a:t>In this situation you h</a:t>
            </a:r>
            <a:r>
              <a:rPr lang="en-US" altLang="ja-JP" sz="1300" dirty="0">
                <a:ea typeface="ＭＳ ゴシック" panose="020B0609070205080204" pitchFamily="49" charset="-128"/>
              </a:rPr>
              <a:t>ave to comply with both sets of license terms</a:t>
            </a:r>
          </a:p>
          <a:p>
            <a:r>
              <a:rPr lang="en-US" altLang="ja-JP" sz="1300" b="1" dirty="0">
                <a:ea typeface="ＭＳ ゴシック" panose="020B0609070205080204" pitchFamily="49" charset="-128"/>
              </a:rPr>
              <a:t>Disjunctive</a:t>
            </a:r>
            <a:r>
              <a:rPr lang="en-US" altLang="ja-JP" sz="1300" dirty="0">
                <a:ea typeface="ＭＳ ゴシック" panose="020B0609070205080204" pitchFamily="49" charset="-128"/>
              </a:rPr>
              <a:t> = Choice of one open source license or another</a:t>
            </a:r>
          </a:p>
          <a:p>
            <a:pPr lvl="1"/>
            <a:r>
              <a:rPr lang="en-US" altLang="ja-JP" sz="1300" dirty="0">
                <a:ea typeface="ＭＳ ゴシック" panose="020B0609070205080204" pitchFamily="49" charset="-128"/>
              </a:rPr>
              <a:t>Mozilla tri-license</a:t>
            </a:r>
          </a:p>
          <a:p>
            <a:pPr lvl="1"/>
            <a:r>
              <a:rPr lang="en-US" altLang="ja-JP" sz="1300" dirty="0">
                <a:ea typeface="ＭＳ ゴシック" panose="020B0609070205080204" pitchFamily="49" charset="-128"/>
              </a:rPr>
              <a:t>Jetty</a:t>
            </a:r>
          </a:p>
          <a:p>
            <a:pPr lvl="1"/>
            <a:r>
              <a:rPr lang="en-US" altLang="ja-JP" sz="1300" dirty="0">
                <a:ea typeface="ＭＳ ゴシック" panose="020B0609070205080204" pitchFamily="49" charset="-128"/>
              </a:rPr>
              <a:t>Ruby</a:t>
            </a:r>
            <a:endParaRPr lang="en-US" altLang="ja-JP" sz="1300" dirty="0">
              <a:solidFill>
                <a:srgbClr val="FF0000"/>
              </a:solidFill>
              <a:ea typeface="ＭＳ ゴシック" panose="020B0609070205080204" pitchFamily="49" charset="-128"/>
            </a:endParaRPr>
          </a:p>
          <a:p>
            <a:pPr defTabSz="1715130">
              <a:defRPr/>
            </a:pPr>
            <a:r>
              <a:rPr lang="en-US" altLang="ja-JP" sz="1300" dirty="0">
                <a:ea typeface="ＭＳ ゴシック" panose="020B0609070205080204" pitchFamily="49" charset="-128"/>
              </a:rPr>
              <a:t/>
            </a:r>
            <a:br>
              <a:rPr lang="en-US" altLang="ja-JP" sz="1300" dirty="0">
                <a:ea typeface="ＭＳ ゴシック" panose="020B0609070205080204" pitchFamily="49" charset="-128"/>
              </a:rPr>
            </a:br>
            <a:r>
              <a:rPr lang="en-US" altLang="ja-JP" sz="1300" dirty="0">
                <a:ea typeface="ＭＳ ゴシック" panose="020B0609070205080204" pitchFamily="49" charset="-128"/>
              </a:rPr>
              <a:t>Disjunctive licensing may be something important to explore more deeply when creating a FOSS policy.</a:t>
            </a:r>
          </a:p>
          <a:p>
            <a:pPr defTabSz="1715130">
              <a:defRPr/>
            </a:pPr>
            <a:endParaRPr lang="en-US" altLang="ja-JP" sz="1300" dirty="0">
              <a:latin typeface="+mn-lt"/>
              <a:ea typeface="ＭＳ ゴシック" panose="020B0609070205080204" pitchFamily="49" charset="-128"/>
              <a:cs typeface="Arial"/>
            </a:endParaRPr>
          </a:p>
          <a:p>
            <a:pPr defTabSz="1715130">
              <a:defRPr/>
            </a:pPr>
            <a:r>
              <a:rPr lang="en-US" altLang="ja-JP" sz="1300" dirty="0">
                <a:latin typeface="+mn-lt"/>
                <a:ea typeface="ＭＳ ゴシック" panose="020B0609070205080204" pitchFamily="49" charset="-128"/>
                <a:cs typeface="Arial"/>
              </a:rPr>
              <a:t>Under disjunctive licensing you have a choice of licensing, i.e. GPL and a more permissive license option, you may choose which license you are going to distribute under depending on license compatibility, license requirements.  </a:t>
            </a:r>
          </a:p>
          <a:p>
            <a:pPr defTabSz="1715130">
              <a:defRPr/>
            </a:pPr>
            <a:r>
              <a:rPr lang="en-US" altLang="ja-JP" sz="1300" dirty="0">
                <a:latin typeface="+mn-lt"/>
                <a:ea typeface="ＭＳ ゴシック" panose="020B0609070205080204" pitchFamily="49" charset="-128"/>
                <a:cs typeface="Arial"/>
              </a:rPr>
              <a:t>Sometimes a project has a disjunctive licensing situation, but only one license is included in your code – so perhaps the person you got the code from already made this choice. If they choose the license you </a:t>
            </a:r>
            <a:r>
              <a:rPr lang="en-US" altLang="ja-JP" sz="1300" dirty="0" err="1">
                <a:latin typeface="+mn-lt"/>
                <a:ea typeface="ＭＳ ゴシック" panose="020B0609070205080204" pitchFamily="49" charset="-128"/>
                <a:cs typeface="Arial"/>
              </a:rPr>
              <a:t>weren</a:t>
            </a:r>
            <a:r>
              <a:rPr lang="ja-JP" altLang="en-US" sz="1300" dirty="0">
                <a:latin typeface="+mn-lt"/>
                <a:ea typeface="ＭＳ ゴシック" panose="020B0609070205080204" pitchFamily="49" charset="-128"/>
                <a:cs typeface="Arial"/>
              </a:rPr>
              <a:t>’</a:t>
            </a:r>
            <a:r>
              <a:rPr lang="en-US" altLang="ja-JP" sz="1300" dirty="0">
                <a:latin typeface="+mn-lt"/>
                <a:ea typeface="ＭＳ ゴシック" panose="020B0609070205080204" pitchFamily="49" charset="-128"/>
                <a:cs typeface="Arial"/>
              </a:rPr>
              <a:t>t going to use, now you might have to consider if you should figure out who the original © holder is and get the code directly from them</a:t>
            </a:r>
          </a:p>
          <a:p>
            <a:endParaRPr lang="en-US" altLang="ja-JP" sz="1300" dirty="0">
              <a:latin typeface="+mn-lt"/>
              <a:ea typeface="ＭＳ ゴシック" panose="020B0609070205080204" pitchFamily="49" charset="-128"/>
              <a:cs typeface="Arial"/>
            </a:endParaRPr>
          </a:p>
          <a:p>
            <a:r>
              <a:rPr lang="en-US" altLang="ja-JP" sz="1300" b="1" dirty="0">
                <a:latin typeface="+mn-lt"/>
                <a:ea typeface="ＭＳ ゴシック" panose="020B0609070205080204" pitchFamily="49" charset="-128"/>
                <a:cs typeface="Arial"/>
              </a:rPr>
              <a:t>Example: </a:t>
            </a:r>
          </a:p>
          <a:p>
            <a:r>
              <a:rPr lang="en-US" altLang="ja-JP" sz="1300" dirty="0">
                <a:latin typeface="+mn-lt"/>
                <a:ea typeface="ＭＳ ゴシック" panose="020B0609070205080204" pitchFamily="49" charset="-128"/>
                <a:cs typeface="Arial"/>
              </a:rPr>
              <a:t>MPL 1.1/GPL 2.0/LGPL 2.1 - - </a:t>
            </a:r>
          </a:p>
          <a:p>
            <a:r>
              <a:rPr lang="en-US" altLang="ja-JP" sz="1300" dirty="0">
                <a:latin typeface="+mn-lt"/>
                <a:ea typeface="ＭＳ ゴシック" panose="020B0609070205080204" pitchFamily="49" charset="-128"/>
                <a:cs typeface="Arial"/>
              </a:rPr>
              <a:t>“The contents of this file are subject to the Mozilla Public License Version - 1.1 (the "License"); you may not use this file except in compliance with - the License.</a:t>
            </a:r>
          </a:p>
          <a:p>
            <a:r>
              <a:rPr lang="en-US" altLang="ja-JP" sz="1300" dirty="0">
                <a:latin typeface="+mn-lt"/>
                <a:ea typeface="ＭＳ ゴシック" panose="020B0609070205080204" pitchFamily="49" charset="-128"/>
                <a:cs typeface="Arial"/>
              </a:rPr>
              <a:t> . . . </a:t>
            </a:r>
          </a:p>
          <a:p>
            <a:r>
              <a:rPr lang="en-US" altLang="ja-JP" sz="1300" dirty="0">
                <a:latin typeface="+mn-lt"/>
                <a:ea typeface="ＭＳ ゴシック" panose="020B0609070205080204" pitchFamily="49" charset="-128"/>
                <a:cs typeface="Arial"/>
              </a:rPr>
              <a:t>Alternatively, the contents of this file may be used under the terms of - either the GNU General Public License Version 2 or later (the "GPL"), or - the GNU Lesser General Public License Version 2.1 or later (the "LGPL"), - in which case the provisions of the GPL or the LGPL are applicable instead - of those above. </a:t>
            </a:r>
          </a:p>
          <a:p>
            <a:endParaRPr lang="en-US" altLang="ja-JP" sz="1300" dirty="0">
              <a:latin typeface="+mn-lt"/>
              <a:ea typeface="ＭＳ ゴシック" panose="020B0609070205080204" pitchFamily="49" charset="-128"/>
              <a:cs typeface="Arial"/>
            </a:endParaRPr>
          </a:p>
          <a:p>
            <a:r>
              <a:rPr lang="en-US" altLang="ja-JP" sz="1300" dirty="0">
                <a:latin typeface="+mn-lt"/>
                <a:ea typeface="ＭＳ ゴシック" panose="020B0609070205080204" pitchFamily="49" charset="-128"/>
                <a:cs typeface="Arial"/>
              </a:rPr>
              <a:t>If you wish to allow use of your version of this file only - under the terms of either the GPL or the LGPL, and not to allow others to - use your version of this file under the terms of the MPL, indicate your - decision by deleting the provisions above and replace them with the notice - and other provisions required by the LGPL or the GPL. If you do not delete - the provisions above, a recipient may use your version of this file under - the terms of any one of the MPL, the GPL or the LGPL. “</a:t>
            </a:r>
          </a:p>
          <a:p>
            <a:endParaRPr lang="en-US" altLang="ja-JP" sz="1300" dirty="0">
              <a:latin typeface="+mn-lt"/>
              <a:ea typeface="ＭＳ ゴシック" panose="020B0609070205080204" pitchFamily="49" charset="-128"/>
              <a:cs typeface="Arial"/>
            </a:endParaRPr>
          </a:p>
          <a:p>
            <a:r>
              <a:rPr lang="en-US" altLang="ja-JP" sz="1300" dirty="0">
                <a:latin typeface="+mn-lt"/>
                <a:ea typeface="ＭＳ ゴシック" panose="020B0609070205080204" pitchFamily="49" charset="-128"/>
                <a:cs typeface="Arial"/>
              </a:rPr>
              <a:t>“</a:t>
            </a:r>
            <a:r>
              <a:rPr lang="en-US" altLang="ja-JP" sz="1300" b="1" dirty="0">
                <a:latin typeface="+mn-lt"/>
                <a:ea typeface="ＭＳ ゴシック" panose="020B0609070205080204" pitchFamily="49" charset="-128"/>
                <a:cs typeface="Arial"/>
              </a:rPr>
              <a:t>dual</a:t>
            </a:r>
            <a:r>
              <a:rPr lang="en-US" altLang="ja-JP" sz="1300" dirty="0">
                <a:latin typeface="+mn-lt"/>
                <a:ea typeface="ＭＳ ゴシック" panose="020B0609070205080204" pitchFamily="49" charset="-128"/>
                <a:cs typeface="Arial"/>
              </a:rPr>
              <a:t>” = confusing term that may be used for any of these situations, but usually refers to business model of OSS license or commercial license choice</a:t>
            </a:r>
          </a:p>
          <a:p>
            <a:r>
              <a:rPr lang="en-US" altLang="ja-JP" sz="1300" dirty="0">
                <a:latin typeface="+mn-lt"/>
                <a:ea typeface="ＭＳ ゴシック" panose="020B0609070205080204" pitchFamily="49" charset="-128"/>
                <a:cs typeface="Arial"/>
              </a:rPr>
              <a:t>For more on dual-licensing as a business model: http://</a:t>
            </a:r>
            <a:r>
              <a:rPr lang="en-US" altLang="ja-JP" sz="1300" dirty="0" smtClean="0">
                <a:latin typeface="+mn-lt"/>
                <a:ea typeface="ＭＳ ゴシック" panose="020B0609070205080204" pitchFamily="49" charset="-128"/>
                <a:cs typeface="Arial"/>
              </a:rPr>
              <a:t>oss-watch.ac.uk/resources/duallicence2</a:t>
            </a:r>
            <a:endParaRPr lang="en-US" dirty="0">
              <a:latin typeface="+mn-lt"/>
            </a:endParaRPr>
          </a:p>
        </p:txBody>
      </p:sp>
      <p:sp>
        <p:nvSpPr>
          <p:cNvPr id="4" name="Slide Number Placeholder 3"/>
          <p:cNvSpPr>
            <a:spLocks noGrp="1"/>
          </p:cNvSpPr>
          <p:nvPr>
            <p:ph type="sldNum" sz="quarter" idx="10"/>
          </p:nvPr>
        </p:nvSpPr>
        <p:spPr/>
        <p:txBody>
          <a:bodyPr/>
          <a:lstStyle/>
          <a:p>
            <a:fld id="{6B482BE6-6443-43D0-B2C4-9E7E7E3CDEDD}" type="slidenum">
              <a:rPr lang="en-US"/>
              <a:t>23</a:t>
            </a:fld>
            <a:endParaRPr lang="en-US"/>
          </a:p>
        </p:txBody>
      </p:sp>
    </p:spTree>
    <p:extLst>
      <p:ext uri="{BB962C8B-B14F-4D97-AF65-F5344CB8AC3E}">
        <p14:creationId xmlns:p14="http://schemas.microsoft.com/office/powerpoint/2010/main" val="4172045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dirty="0">
                <a:latin typeface="ＭＳ ゴシック" panose="020B0609070205080204" pitchFamily="49" charset="-128"/>
                <a:ea typeface="ＭＳ ゴシック" panose="020B0609070205080204" pitchFamily="49" charset="-128"/>
              </a:rPr>
              <a:t>FOSSライセンスは、</a:t>
            </a:r>
            <a:r>
              <a:rPr lang="ja-JP" altLang="en-US" dirty="0">
                <a:latin typeface="ＭＳ ゴシック" panose="020B0609070205080204" pitchFamily="49" charset="-128"/>
                <a:ea typeface="ＭＳ ゴシック" panose="020B0609070205080204" pitchFamily="49" charset="-128"/>
              </a:rPr>
              <a:t>一般に改変と再頒布を許容する条件の下でソースコードを入手可能にする</a:t>
            </a:r>
            <a:r>
              <a:rPr lang="x-none" dirty="0">
                <a:latin typeface="ＭＳ ゴシック" panose="020B0609070205080204" pitchFamily="49" charset="-128"/>
                <a:ea typeface="ＭＳ ゴシック" panose="020B0609070205080204" pitchFamily="49" charset="-128"/>
              </a:rPr>
              <a:t>FOSSソフトウェア</a:t>
            </a:r>
            <a:r>
              <a:rPr lang="ja-JP" altLang="en-US" dirty="0">
                <a:latin typeface="ＭＳ ゴシック" panose="020B0609070205080204" pitchFamily="49" charset="-128"/>
                <a:ea typeface="ＭＳ ゴシック" panose="020B0609070205080204" pitchFamily="49" charset="-128"/>
              </a:rPr>
              <a:t>の</a:t>
            </a:r>
            <a:r>
              <a:rPr lang="x-none" dirty="0">
                <a:latin typeface="ＭＳ ゴシック" panose="020B0609070205080204" pitchFamily="49" charset="-128"/>
                <a:ea typeface="ＭＳ ゴシック" panose="020B0609070205080204" pitchFamily="49" charset="-128"/>
              </a:rPr>
              <a:t>ライセンスです。</a:t>
            </a:r>
          </a:p>
          <a:p>
            <a:endParaRPr lang="en-US" dirty="0">
              <a:latin typeface="ＭＳ ゴシック" panose="020B0609070205080204" pitchFamily="49" charset="-128"/>
              <a:ea typeface="ＭＳ ゴシック" panose="020B0609070205080204" pitchFamily="49" charset="-128"/>
            </a:endParaRPr>
          </a:p>
          <a:p>
            <a:r>
              <a:rPr lang="x-none" dirty="0">
                <a:latin typeface="ＭＳ ゴシック" panose="020B0609070205080204" pitchFamily="49" charset="-128"/>
                <a:ea typeface="ＭＳ ゴシック" panose="020B0609070205080204" pitchFamily="49" charset="-128"/>
              </a:rPr>
              <a:t>パーミッシブなライセンスの典型的な義務は、著作権表示と保証免責条項がソフトウェアに含まれることです。多くの場合、当該ライセンスでは許可なく著作者の名前を使用することを明に禁止しています。</a:t>
            </a:r>
          </a:p>
          <a:p>
            <a:endParaRPr lang="en-US" dirty="0">
              <a:latin typeface="ＭＳ ゴシック" panose="020B0609070205080204" pitchFamily="49" charset="-128"/>
              <a:ea typeface="ＭＳ ゴシック" panose="020B0609070205080204" pitchFamily="49" charset="-128"/>
            </a:endParaRPr>
          </a:p>
          <a:p>
            <a:r>
              <a:rPr lang="x-none" dirty="0">
                <a:latin typeface="ＭＳ ゴシック" panose="020B0609070205080204" pitchFamily="49" charset="-128"/>
                <a:ea typeface="ＭＳ ゴシック" panose="020B0609070205080204" pitchFamily="49" charset="-128"/>
              </a:rPr>
              <a:t>パーミッシブなFOSSライセンスの例としてはMIT、BSD、Apacheライセンスがあります。</a:t>
            </a:r>
          </a:p>
          <a:p>
            <a:endParaRPr lang="en-US" dirty="0">
              <a:latin typeface="ＭＳ ゴシック" panose="020B0609070205080204" pitchFamily="49" charset="-128"/>
              <a:ea typeface="ＭＳ ゴシック" panose="020B0609070205080204" pitchFamily="49" charset="-128"/>
            </a:endParaRPr>
          </a:p>
          <a:p>
            <a:r>
              <a:rPr lang="x-none" dirty="0">
                <a:latin typeface="ＭＳ ゴシック" panose="020B0609070205080204" pitchFamily="49" charset="-128"/>
                <a:ea typeface="ＭＳ ゴシック" panose="020B0609070205080204" pitchFamily="49" charset="-128"/>
              </a:rPr>
              <a:t>ライセンスの互恵性は、著作権のある</a:t>
            </a:r>
            <a:r>
              <a:rPr lang="ja-JP" altLang="en-US" dirty="0">
                <a:latin typeface="ＭＳ ゴシック" panose="020B0609070205080204" pitchFamily="49" charset="-128"/>
                <a:ea typeface="ＭＳ ゴシック" panose="020B0609070205080204" pitchFamily="49" charset="-128"/>
              </a:rPr>
              <a:t>ソフトウェア</a:t>
            </a:r>
            <a:r>
              <a:rPr lang="x-none" dirty="0">
                <a:latin typeface="ＭＳ ゴシック" panose="020B0609070205080204" pitchFamily="49" charset="-128"/>
                <a:ea typeface="ＭＳ ゴシック" panose="020B0609070205080204" pitchFamily="49" charset="-128"/>
              </a:rPr>
              <a:t>の</a:t>
            </a:r>
            <a:r>
              <a:rPr lang="ja-JP" altLang="en-US" dirty="0">
                <a:latin typeface="ＭＳ ゴシック" panose="020B0609070205080204" pitchFamily="49" charset="-128"/>
                <a:ea typeface="ＭＳ ゴシック" panose="020B0609070205080204" pitchFamily="49" charset="-128"/>
              </a:rPr>
              <a:t>派生的著作物</a:t>
            </a:r>
            <a:r>
              <a:rPr lang="x-none" dirty="0">
                <a:latin typeface="ＭＳ ゴシック" panose="020B0609070205080204" pitchFamily="49" charset="-128"/>
                <a:ea typeface="ＭＳ ゴシック" panose="020B0609070205080204" pitchFamily="49" charset="-128"/>
              </a:rPr>
              <a:t>が同じライセンスの下で</a:t>
            </a:r>
            <a:r>
              <a:rPr lang="ja-JP" altLang="en-US" dirty="0">
                <a:latin typeface="ＭＳ ゴシック" panose="020B0609070205080204" pitchFamily="49" charset="-128"/>
                <a:ea typeface="ＭＳ ゴシック" panose="020B0609070205080204" pitchFamily="49" charset="-128"/>
              </a:rPr>
              <a:t>入手でき</a:t>
            </a:r>
            <a:r>
              <a:rPr lang="x-none" dirty="0">
                <a:latin typeface="ＭＳ ゴシック" panose="020B0609070205080204" pitchFamily="49" charset="-128"/>
                <a:ea typeface="ＭＳ ゴシック" panose="020B0609070205080204" pitchFamily="49" charset="-128"/>
              </a:rPr>
              <a:t>なければならないことを意味しています。その他の言い方として、「遺伝的」、「コピーレフト」、「</a:t>
            </a:r>
            <a:r>
              <a:rPr lang="ja-JP" altLang="en-US" dirty="0">
                <a:latin typeface="ＭＳ ゴシック" panose="020B0609070205080204" pitchFamily="49" charset="-128"/>
                <a:ea typeface="ＭＳ ゴシック" panose="020B0609070205080204" pitchFamily="49" charset="-128"/>
              </a:rPr>
              <a:t>共用（</a:t>
            </a:r>
            <a:r>
              <a:rPr lang="en-US" altLang="ja-JP" dirty="0">
                <a:latin typeface="ＭＳ ゴシック" panose="020B0609070205080204" pitchFamily="49" charset="-128"/>
                <a:ea typeface="ＭＳ ゴシック" panose="020B0609070205080204" pitchFamily="49" charset="-128"/>
              </a:rPr>
              <a:t>Share-alike</a:t>
            </a:r>
            <a:r>
              <a:rPr lang="ja-JP" altLang="en-US" dirty="0">
                <a:latin typeface="ＭＳ ゴシック" panose="020B0609070205080204" pitchFamily="49" charset="-128"/>
                <a:ea typeface="ＭＳ ゴシック" panose="020B0609070205080204" pitchFamily="49" charset="-128"/>
              </a:rPr>
              <a:t>）</a:t>
            </a:r>
            <a:r>
              <a:rPr lang="x-none" dirty="0">
                <a:latin typeface="ＭＳ ゴシック" panose="020B0609070205080204" pitchFamily="49" charset="-128"/>
                <a:ea typeface="ＭＳ ゴシック" panose="020B0609070205080204" pitchFamily="49" charset="-128"/>
              </a:rPr>
              <a:t>」</a:t>
            </a:r>
            <a:r>
              <a:rPr lang="ja-JP" altLang="en-US" dirty="0" err="1">
                <a:latin typeface="ＭＳ ゴシック" panose="020B0609070205080204" pitchFamily="49" charset="-128"/>
                <a:ea typeface="ＭＳ ゴシック" panose="020B0609070205080204" pitchFamily="49" charset="-128"/>
              </a:rPr>
              <a:t>、</a:t>
            </a:r>
            <a:r>
              <a:rPr lang="ja-JP" altLang="en-US" dirty="0">
                <a:latin typeface="ＭＳ ゴシック" panose="020B0609070205080204" pitchFamily="49" charset="-128"/>
                <a:ea typeface="ＭＳ ゴシック" panose="020B0609070205080204" pitchFamily="49" charset="-128"/>
              </a:rPr>
              <a:t>さらには、</a:t>
            </a:r>
            <a:r>
              <a:rPr lang="x-none" dirty="0">
                <a:latin typeface="ＭＳ ゴシック" panose="020B0609070205080204" pitchFamily="49" charset="-128"/>
                <a:ea typeface="ＭＳ ゴシック" panose="020B0609070205080204" pitchFamily="49" charset="-128"/>
              </a:rPr>
              <a:t>非難的な意味で「ウィルス性」といったものがあります。</a:t>
            </a:r>
          </a:p>
          <a:p>
            <a:endParaRPr lang="x-none" dirty="0">
              <a:latin typeface="ＭＳ ゴシック" panose="020B0609070205080204" pitchFamily="49" charset="-128"/>
              <a:ea typeface="ＭＳ ゴシック" panose="020B0609070205080204" pitchFamily="49" charset="-128"/>
            </a:endParaRPr>
          </a:p>
          <a:p>
            <a:r>
              <a:rPr lang="x-none" dirty="0">
                <a:latin typeface="ＭＳ ゴシック" panose="020B0609070205080204" pitchFamily="49" charset="-128"/>
                <a:ea typeface="ＭＳ ゴシック" panose="020B0609070205080204" pitchFamily="49" charset="-128"/>
              </a:rPr>
              <a:t>コピーレフト スタイルのライセンスにはGPL、LGPLといったものがあります。  </a:t>
            </a:r>
          </a:p>
          <a:p>
            <a:endParaRPr lang="x-none" dirty="0">
              <a:latin typeface="ＭＳ ゴシック" panose="020B0609070205080204" pitchFamily="49" charset="-128"/>
              <a:ea typeface="ＭＳ ゴシック" panose="020B0609070205080204" pitchFamily="49" charset="-128"/>
            </a:endParaRPr>
          </a:p>
          <a:p>
            <a:r>
              <a:rPr lang="x-none" dirty="0">
                <a:latin typeface="ＭＳ ゴシック" panose="020B0609070205080204" pitchFamily="49" charset="-128"/>
                <a:ea typeface="ＭＳ ゴシック" panose="020B0609070205080204" pitchFamily="49" charset="-128"/>
              </a:rPr>
              <a:t>コピーレフト スタイルのライセンスには</a:t>
            </a:r>
            <a:r>
              <a:rPr lang="ja-JP" altLang="en-US" dirty="0" err="1">
                <a:latin typeface="ＭＳ ゴシック" panose="020B0609070205080204" pitchFamily="49" charset="-128"/>
                <a:ea typeface="ＭＳ ゴシック" panose="020B0609070205080204" pitchFamily="49" charset="-128"/>
              </a:rPr>
              <a:t>、</a:t>
            </a:r>
            <a:r>
              <a:rPr lang="x-none" dirty="0">
                <a:latin typeface="ＭＳ ゴシック" panose="020B0609070205080204" pitchFamily="49" charset="-128"/>
                <a:ea typeface="ＭＳ ゴシック" panose="020B0609070205080204" pitchFamily="49" charset="-128"/>
              </a:rPr>
              <a:t>多くの場合、ソース</a:t>
            </a:r>
            <a:r>
              <a:rPr lang="ja-JP" altLang="en-US" dirty="0">
                <a:latin typeface="ＭＳ ゴシック" panose="020B0609070205080204" pitchFamily="49" charset="-128"/>
                <a:ea typeface="ＭＳ ゴシック" panose="020B0609070205080204" pitchFamily="49" charset="-128"/>
              </a:rPr>
              <a:t>入手</a:t>
            </a:r>
            <a:r>
              <a:rPr lang="x-none" dirty="0">
                <a:latin typeface="ＭＳ ゴシック" panose="020B0609070205080204" pitchFamily="49" charset="-128"/>
                <a:ea typeface="ＭＳ ゴシック" panose="020B0609070205080204" pitchFamily="49" charset="-128"/>
              </a:rPr>
              <a:t>についての義務が</a:t>
            </a:r>
            <a:r>
              <a:rPr lang="ja-JP" altLang="en-US" dirty="0">
                <a:latin typeface="ＭＳ ゴシック" panose="020B0609070205080204" pitchFamily="49" charset="-128"/>
                <a:ea typeface="ＭＳ ゴシック" panose="020B0609070205080204" pitchFamily="49" charset="-128"/>
              </a:rPr>
              <a:t>規定されており</a:t>
            </a:r>
            <a:r>
              <a:rPr lang="x-none" dirty="0">
                <a:latin typeface="ＭＳ ゴシック" panose="020B0609070205080204" pitchFamily="49" charset="-128"/>
                <a:ea typeface="ＭＳ ゴシック" panose="020B0609070205080204" pitchFamily="49" charset="-128"/>
              </a:rPr>
              <a:t>、プログラムやライブラリのバイナリ版を頒布する場合に</a:t>
            </a:r>
            <a:r>
              <a:rPr lang="ja-JP" altLang="en-US" dirty="0" err="1">
                <a:latin typeface="ＭＳ ゴシック" panose="020B0609070205080204" pitchFamily="49" charset="-128"/>
                <a:ea typeface="ＭＳ ゴシック" panose="020B0609070205080204" pitchFamily="49" charset="-128"/>
              </a:rPr>
              <a:t>、</a:t>
            </a:r>
            <a:r>
              <a:rPr lang="ja-JP" altLang="en-US" dirty="0">
                <a:latin typeface="ＭＳ ゴシック" panose="020B0609070205080204" pitchFamily="49" charset="-128"/>
                <a:ea typeface="ＭＳ ゴシック" panose="020B0609070205080204" pitchFamily="49" charset="-128"/>
              </a:rPr>
              <a:t>そのバイナリに対応した</a:t>
            </a:r>
            <a:r>
              <a:rPr lang="x-none" dirty="0">
                <a:latin typeface="ＭＳ ゴシック" panose="020B0609070205080204" pitchFamily="49" charset="-128"/>
                <a:ea typeface="ＭＳ ゴシック" panose="020B0609070205080204" pitchFamily="49" charset="-128"/>
              </a:rPr>
              <a:t>ソースコードを</a:t>
            </a:r>
            <a:r>
              <a:rPr lang="ja-JP" altLang="en-US" dirty="0">
                <a:latin typeface="ＭＳ ゴシック" panose="020B0609070205080204" pitchFamily="49" charset="-128"/>
                <a:ea typeface="ＭＳ ゴシック" panose="020B0609070205080204" pitchFamily="49" charset="-128"/>
              </a:rPr>
              <a:t>提供</a:t>
            </a:r>
            <a:r>
              <a:rPr lang="x-none" dirty="0">
                <a:latin typeface="ＭＳ ゴシック" panose="020B0609070205080204" pitchFamily="49" charset="-128"/>
                <a:ea typeface="ＭＳ ゴシック" panose="020B0609070205080204" pitchFamily="49" charset="-128"/>
              </a:rPr>
              <a:t>することを求めます。ソースコードは同じ版</a:t>
            </a:r>
            <a:r>
              <a:rPr lang="ja-JP" altLang="en-US" dirty="0">
                <a:latin typeface="ＭＳ ゴシック" panose="020B0609070205080204" pitchFamily="49" charset="-128"/>
                <a:ea typeface="ＭＳ ゴシック" panose="020B0609070205080204" pitchFamily="49" charset="-128"/>
              </a:rPr>
              <a:t>名</a:t>
            </a:r>
            <a:r>
              <a:rPr lang="x-none" dirty="0">
                <a:latin typeface="ＭＳ ゴシック" panose="020B0609070205080204" pitchFamily="49" charset="-128"/>
                <a:ea typeface="ＭＳ ゴシック" panose="020B0609070205080204" pitchFamily="49" charset="-128"/>
              </a:rPr>
              <a:t>のものでなくてはならず、内容は頒布するバイナリ版に対応していなくてはいけません。</a:t>
            </a:r>
          </a:p>
          <a:p>
            <a:endParaRPr lang="x-none" dirty="0">
              <a:latin typeface="ＭＳ ゴシック" panose="020B0609070205080204" pitchFamily="49" charset="-128"/>
              <a:ea typeface="ＭＳ ゴシック" panose="020B0609070205080204" pitchFamily="49" charset="-128"/>
            </a:endParaRPr>
          </a:p>
          <a:p>
            <a:r>
              <a:rPr lang="x-none" dirty="0">
                <a:latin typeface="ＭＳ ゴシック" panose="020B0609070205080204" pitchFamily="49" charset="-128"/>
                <a:ea typeface="ＭＳ ゴシック" panose="020B0609070205080204" pitchFamily="49" charset="-128"/>
              </a:rPr>
              <a:t>フリーウェアとシェアウェアはFOSSではありません。フリーウェアもシェアウェアもコスト</a:t>
            </a:r>
            <a:r>
              <a:rPr lang="ja-JP" altLang="en-US" dirty="0">
                <a:latin typeface="ＭＳ ゴシック" panose="020B0609070205080204" pitchFamily="49" charset="-128"/>
                <a:ea typeface="ＭＳ ゴシック" panose="020B0609070205080204" pitchFamily="49" charset="-128"/>
              </a:rPr>
              <a:t>なしに入手</a:t>
            </a:r>
            <a:r>
              <a:rPr lang="x-none" dirty="0">
                <a:latin typeface="ＭＳ ゴシック" panose="020B0609070205080204" pitchFamily="49" charset="-128"/>
                <a:ea typeface="ＭＳ ゴシック" panose="020B0609070205080204" pitchFamily="49" charset="-128"/>
              </a:rPr>
              <a:t>可能</a:t>
            </a:r>
            <a:r>
              <a:rPr lang="ja-JP" altLang="en-US" dirty="0">
                <a:latin typeface="ＭＳ ゴシック" panose="020B0609070205080204" pitchFamily="49" charset="-128"/>
                <a:ea typeface="ＭＳ ゴシック" panose="020B0609070205080204" pitchFamily="49" charset="-128"/>
              </a:rPr>
              <a:t>だとしても</a:t>
            </a:r>
            <a:r>
              <a:rPr lang="x-none" dirty="0">
                <a:latin typeface="ＭＳ ゴシック" panose="020B0609070205080204" pitchFamily="49" charset="-128"/>
                <a:ea typeface="ＭＳ ゴシック" panose="020B0609070205080204" pitchFamily="49" charset="-128"/>
              </a:rPr>
              <a:t>、使用者に対しソフトウェアの改変を許容していないことがこの理由です。実際には、 多くのフリーウェアとソフトウェアがプロプライエタリソフトウェアに共通するライセンス</a:t>
            </a:r>
            <a:r>
              <a:rPr lang="ja-JP" altLang="en-US" dirty="0">
                <a:latin typeface="ＭＳ ゴシック" panose="020B0609070205080204" pitchFamily="49" charset="-128"/>
                <a:ea typeface="ＭＳ ゴシック" panose="020B0609070205080204" pitchFamily="49" charset="-128"/>
              </a:rPr>
              <a:t>上の</a:t>
            </a:r>
            <a:r>
              <a:rPr lang="x-none" dirty="0">
                <a:latin typeface="ＭＳ ゴシック" panose="020B0609070205080204" pitchFamily="49" charset="-128"/>
                <a:ea typeface="ＭＳ ゴシック" panose="020B0609070205080204" pitchFamily="49" charset="-128"/>
              </a:rPr>
              <a:t>制約を含んでいます。</a:t>
            </a:r>
          </a:p>
          <a:p>
            <a:endParaRPr lang="en-US" dirty="0">
              <a:latin typeface="ＭＳ ゴシック" panose="020B0609070205080204" pitchFamily="49" charset="-128"/>
              <a:ea typeface="ＭＳ ゴシック" panose="020B0609070205080204" pitchFamily="49" charset="-128"/>
            </a:endParaRPr>
          </a:p>
          <a:p>
            <a:r>
              <a:rPr lang="x-none" dirty="0">
                <a:latin typeface="ＭＳ ゴシック" panose="020B0609070205080204" pitchFamily="49" charset="-128"/>
                <a:ea typeface="ＭＳ ゴシック" panose="020B0609070205080204" pitchFamily="49" charset="-128"/>
              </a:rPr>
              <a:t>マルチライセンスはソフトウェアを複数のライセンスの下で使うことができる</a:t>
            </a:r>
            <a:r>
              <a:rPr lang="ja-JP" altLang="en-US" dirty="0">
                <a:latin typeface="ＭＳ ゴシック" panose="020B0609070205080204" pitchFamily="49" charset="-128"/>
                <a:ea typeface="ＭＳ ゴシック" panose="020B0609070205080204" pitchFamily="49" charset="-128"/>
              </a:rPr>
              <a:t>手法</a:t>
            </a:r>
            <a:r>
              <a:rPr lang="x-none" dirty="0">
                <a:latin typeface="ＭＳ ゴシック" panose="020B0609070205080204" pitchFamily="49" charset="-128"/>
                <a:ea typeface="ＭＳ ゴシック" panose="020B0609070205080204" pitchFamily="49" charset="-128"/>
              </a:rPr>
              <a:t>のことを</a:t>
            </a:r>
            <a:r>
              <a:rPr lang="ja-JP" altLang="en-US" dirty="0">
                <a:latin typeface="ＭＳ ゴシック" panose="020B0609070205080204" pitchFamily="49" charset="-128"/>
                <a:ea typeface="ＭＳ ゴシック" panose="020B0609070205080204" pitchFamily="49" charset="-128"/>
              </a:rPr>
              <a:t>い</a:t>
            </a:r>
            <a:r>
              <a:rPr lang="x-none" dirty="0">
                <a:latin typeface="ＭＳ ゴシック" panose="020B0609070205080204" pitchFamily="49" charset="-128"/>
                <a:ea typeface="ＭＳ ゴシック" panose="020B0609070205080204" pitchFamily="49" charset="-128"/>
              </a:rPr>
              <a:t>います。</a:t>
            </a:r>
            <a:r>
              <a:rPr lang="ja-JP" altLang="en-US" dirty="0">
                <a:latin typeface="ＭＳ ゴシック" panose="020B0609070205080204" pitchFamily="49" charset="-128"/>
                <a:ea typeface="ＭＳ ゴシック" panose="020B0609070205080204" pitchFamily="49" charset="-128"/>
              </a:rPr>
              <a:t>たとえば</a:t>
            </a:r>
            <a:r>
              <a:rPr lang="x-none" dirty="0">
                <a:latin typeface="ＭＳ ゴシック" panose="020B0609070205080204" pitchFamily="49" charset="-128"/>
                <a:ea typeface="ＭＳ ゴシック" panose="020B0609070205080204" pitchFamily="49" charset="-128"/>
              </a:rPr>
              <a:t>、あるオープンソース ソフトウェアはMITとGPLv2の2つのライセンス</a:t>
            </a:r>
            <a:r>
              <a:rPr lang="ja-JP" altLang="en-US" dirty="0">
                <a:latin typeface="ＭＳ ゴシック" panose="020B0609070205080204" pitchFamily="49" charset="-128"/>
                <a:ea typeface="ＭＳ ゴシック" panose="020B0609070205080204" pitchFamily="49" charset="-128"/>
              </a:rPr>
              <a:t>で供与</a:t>
            </a:r>
            <a:r>
              <a:rPr lang="x-none" dirty="0">
                <a:latin typeface="ＭＳ ゴシック" panose="020B0609070205080204" pitchFamily="49" charset="-128"/>
                <a:ea typeface="ＭＳ ゴシック" panose="020B0609070205080204" pitchFamily="49" charset="-128"/>
              </a:rPr>
              <a:t>することができます。そのようなケースでは、使用者がニーズに合わせてライセンスを</a:t>
            </a:r>
            <a:r>
              <a:rPr lang="ja-JP" altLang="en-US" dirty="0">
                <a:latin typeface="ＭＳ ゴシック" panose="020B0609070205080204" pitchFamily="49" charset="-128"/>
                <a:ea typeface="ＭＳ ゴシック" panose="020B0609070205080204" pitchFamily="49" charset="-128"/>
              </a:rPr>
              <a:t>自由</a:t>
            </a:r>
            <a:r>
              <a:rPr lang="x-none" dirty="0">
                <a:latin typeface="ＭＳ ゴシック" panose="020B0609070205080204" pitchFamily="49" charset="-128"/>
                <a:ea typeface="ＭＳ ゴシック" panose="020B0609070205080204" pitchFamily="49" charset="-128"/>
              </a:rPr>
              <a:t>に選択できます。</a:t>
            </a:r>
          </a:p>
          <a:p>
            <a:endParaRPr lang="x-none" dirty="0">
              <a:latin typeface="ＭＳ ゴシック" panose="020B0609070205080204" pitchFamily="49" charset="-128"/>
              <a:ea typeface="ＭＳ ゴシック" panose="020B0609070205080204" pitchFamily="49" charset="-128"/>
            </a:endParaRPr>
          </a:p>
          <a:p>
            <a:r>
              <a:rPr lang="x-none" dirty="0">
                <a:latin typeface="ＭＳ ゴシック" panose="020B0609070205080204" pitchFamily="49" charset="-128"/>
                <a:ea typeface="ＭＳ ゴシック" panose="020B0609070205080204" pitchFamily="49" charset="-128"/>
              </a:rPr>
              <a:t>FOSSの告知／表示</a:t>
            </a:r>
            <a:r>
              <a:rPr lang="ja-JP" altLang="en-US" dirty="0">
                <a:latin typeface="ＭＳ ゴシック" panose="020B0609070205080204" pitchFamily="49" charset="-128"/>
                <a:ea typeface="ＭＳ ゴシック" panose="020B0609070205080204" pitchFamily="49" charset="-128"/>
              </a:rPr>
              <a:t>に</a:t>
            </a:r>
            <a:r>
              <a:rPr lang="x-none" dirty="0">
                <a:latin typeface="ＭＳ ゴシック" panose="020B0609070205080204" pitchFamily="49" charset="-128"/>
                <a:ea typeface="ＭＳ ゴシック" panose="020B0609070205080204" pitchFamily="49" charset="-128"/>
              </a:rPr>
              <a:t>は、著作権保有者</a:t>
            </a:r>
            <a:r>
              <a:rPr lang="ja-JP" altLang="en-US" dirty="0" err="1">
                <a:latin typeface="ＭＳ ゴシック" panose="020B0609070205080204" pitchFamily="49" charset="-128"/>
                <a:ea typeface="ＭＳ ゴシック" panose="020B0609070205080204" pitchFamily="49" charset="-128"/>
              </a:rPr>
              <a:t>を識</a:t>
            </a:r>
            <a:r>
              <a:rPr lang="ja-JP" altLang="en-US" dirty="0">
                <a:latin typeface="ＭＳ ゴシック" panose="020B0609070205080204" pitchFamily="49" charset="-128"/>
                <a:ea typeface="ＭＳ ゴシック" panose="020B0609070205080204" pitchFamily="49" charset="-128"/>
              </a:rPr>
              <a:t>別し</a:t>
            </a:r>
            <a:r>
              <a:rPr lang="x-none" dirty="0">
                <a:latin typeface="ＭＳ ゴシック" panose="020B0609070205080204" pitchFamily="49" charset="-128"/>
                <a:ea typeface="ＭＳ ゴシック" panose="020B0609070205080204" pitchFamily="49" charset="-128"/>
              </a:rPr>
              <a:t>、そのソフトウェアをコントロールするライセンスについての情報を含む場合があります。FOSSの告知／表示が改</a:t>
            </a:r>
            <a:r>
              <a:rPr lang="ja-JP" altLang="en-US" dirty="0">
                <a:latin typeface="ＭＳ ゴシック" panose="020B0609070205080204" pitchFamily="49" charset="-128"/>
                <a:ea typeface="ＭＳ ゴシック" panose="020B0609070205080204" pitchFamily="49" charset="-128"/>
              </a:rPr>
              <a:t>変に</a:t>
            </a:r>
            <a:r>
              <a:rPr lang="x-none" dirty="0">
                <a:latin typeface="ＭＳ ゴシック" panose="020B0609070205080204" pitchFamily="49" charset="-128"/>
                <a:ea typeface="ＭＳ ゴシック" panose="020B0609070205080204" pitchFamily="49" charset="-128"/>
              </a:rPr>
              <a:t>ついて告知を提供する場合もあります。FOSSの告知／表示を帰属</a:t>
            </a:r>
            <a:r>
              <a:rPr lang="ja-JP" altLang="en-US" dirty="0">
                <a:latin typeface="ＭＳ ゴシック" panose="020B0609070205080204" pitchFamily="49" charset="-128"/>
                <a:ea typeface="ＭＳ ゴシック" panose="020B0609070205080204" pitchFamily="49" charset="-128"/>
              </a:rPr>
              <a:t>告知</a:t>
            </a:r>
            <a:r>
              <a:rPr lang="x-none" dirty="0">
                <a:latin typeface="ＭＳ ゴシック" panose="020B0609070205080204" pitchFamily="49" charset="-128"/>
                <a:ea typeface="ＭＳ ゴシック" panose="020B0609070205080204" pitchFamily="49" charset="-128"/>
              </a:rPr>
              <a:t>の目的で、保持、再生成することを求めるライセンスもあります。</a:t>
            </a:r>
          </a:p>
          <a:p>
            <a:endParaRPr lang="en-US" dirty="0">
              <a:latin typeface="+mn-lt"/>
            </a:endParaRPr>
          </a:p>
          <a:p>
            <a:r>
              <a:rPr lang="en-US" dirty="0">
                <a:latin typeface="+mn-lt"/>
              </a:rPr>
              <a:t>---</a:t>
            </a:r>
          </a:p>
          <a:p>
            <a:r>
              <a:rPr lang="x-none" altLang="ja-JP" dirty="0">
                <a:latin typeface="+mn-lt"/>
                <a:ea typeface="ＭＳ ゴシック" panose="020B0609070205080204" pitchFamily="49" charset="-128"/>
              </a:rPr>
              <a:t>FOSS licenses are Free and FOSS Software licenses generally make source code available under terms that allow for modification and redistribution.</a:t>
            </a:r>
          </a:p>
          <a:p>
            <a:endParaRPr lang="en-US" altLang="ja-JP" dirty="0">
              <a:latin typeface="+mn-lt"/>
              <a:ea typeface="ＭＳ ゴシック" panose="020B0609070205080204" pitchFamily="49" charset="-128"/>
            </a:endParaRPr>
          </a:p>
          <a:p>
            <a:r>
              <a:rPr lang="x-none" altLang="ja-JP" dirty="0">
                <a:latin typeface="+mn-lt"/>
                <a:ea typeface="ＭＳ ゴシック" panose="020B0609070205080204" pitchFamily="49" charset="-128"/>
              </a:rPr>
              <a:t>Typical obligations of a permissive FOSS license are that the copyright notice and warranty disclaimer are included with the software. Very often, the license would expressly prohibits users from using the author's name without permission.</a:t>
            </a:r>
          </a:p>
          <a:p>
            <a:endParaRPr lang="en-US" altLang="ja-JP" dirty="0">
              <a:latin typeface="+mn-lt"/>
              <a:ea typeface="ＭＳ ゴシック" panose="020B0609070205080204" pitchFamily="49" charset="-128"/>
            </a:endParaRPr>
          </a:p>
          <a:p>
            <a:r>
              <a:rPr lang="x-none" altLang="ja-JP" dirty="0">
                <a:latin typeface="+mn-lt"/>
                <a:ea typeface="ＭＳ ゴシック" panose="020B0609070205080204" pitchFamily="49" charset="-128"/>
              </a:rPr>
              <a:t>Examples of permissive FOSS licenses include MIT, BSD, and Apache.</a:t>
            </a:r>
          </a:p>
          <a:p>
            <a:endParaRPr lang="en-US" altLang="ja-JP" dirty="0">
              <a:latin typeface="+mn-lt"/>
              <a:ea typeface="ＭＳ ゴシック" panose="020B0609070205080204" pitchFamily="49" charset="-128"/>
            </a:endParaRPr>
          </a:p>
          <a:p>
            <a:r>
              <a:rPr lang="x-none" altLang="ja-JP" dirty="0">
                <a:latin typeface="+mn-lt"/>
                <a:ea typeface="ＭＳ ゴシック" panose="020B0609070205080204" pitchFamily="49" charset="-128"/>
              </a:rPr>
              <a:t>License reciprocity means that the derivative work of the copyrighted work must be made available under the same license. Other names being used include "hereditary", "copyleft", "share-alike", and pejoratively</a:t>
            </a:r>
            <a:r>
              <a:rPr lang="en-US" altLang="ja-JP" dirty="0">
                <a:latin typeface="+mn-lt"/>
                <a:ea typeface="ＭＳ ゴシック" panose="020B0609070205080204" pitchFamily="49" charset="-128"/>
              </a:rPr>
              <a:t> </a:t>
            </a:r>
            <a:r>
              <a:rPr lang="x-none" altLang="ja-JP" dirty="0">
                <a:latin typeface="+mn-lt"/>
                <a:ea typeface="ＭＳ ゴシック" panose="020B0609070205080204" pitchFamily="49" charset="-128"/>
              </a:rPr>
              <a:t>"viral."</a:t>
            </a:r>
          </a:p>
          <a:p>
            <a:endParaRPr lang="x-none" altLang="ja-JP" dirty="0">
              <a:latin typeface="+mn-lt"/>
              <a:ea typeface="ＭＳ ゴシック" panose="020B0609070205080204" pitchFamily="49" charset="-128"/>
            </a:endParaRPr>
          </a:p>
          <a:p>
            <a:r>
              <a:rPr lang="x-none" altLang="ja-JP" dirty="0">
                <a:latin typeface="+mn-lt"/>
                <a:ea typeface="ＭＳ ゴシック" panose="020B0609070205080204" pitchFamily="49" charset="-128"/>
              </a:rPr>
              <a:t>Examples of copyleft-style licenses include GPL and LGPL.  </a:t>
            </a:r>
          </a:p>
          <a:p>
            <a:endParaRPr lang="x-none" altLang="ja-JP" dirty="0">
              <a:latin typeface="+mn-lt"/>
              <a:ea typeface="ＭＳ ゴシック" panose="020B0609070205080204" pitchFamily="49" charset="-128"/>
            </a:endParaRPr>
          </a:p>
          <a:p>
            <a:r>
              <a:rPr lang="x-none" altLang="ja-JP" dirty="0">
                <a:latin typeface="+mn-lt"/>
                <a:ea typeface="ＭＳ ゴシック" panose="020B0609070205080204" pitchFamily="49" charset="-128"/>
              </a:rPr>
              <a:t>Copyleft-style licenses often have source availability obligations, which require you to provide accompanying source code when you distribute a binary version of a program or library. The source code should be of the same version and content that corresponds to the binary version you distribute.</a:t>
            </a:r>
          </a:p>
          <a:p>
            <a:endParaRPr lang="x-none" altLang="ja-JP" dirty="0">
              <a:latin typeface="+mn-lt"/>
              <a:ea typeface="ＭＳ ゴシック" panose="020B0609070205080204" pitchFamily="49" charset="-128"/>
            </a:endParaRPr>
          </a:p>
          <a:p>
            <a:r>
              <a:rPr lang="x-none" altLang="ja-JP" dirty="0">
                <a:latin typeface="+mn-lt"/>
                <a:ea typeface="ＭＳ ゴシック" panose="020B0609070205080204" pitchFamily="49" charset="-128"/>
              </a:rPr>
              <a:t>Freeware and Shareware are not FOSS.</a:t>
            </a:r>
            <a:r>
              <a:rPr lang="en-US" altLang="ja-JP" dirty="0">
                <a:latin typeface="+mn-lt"/>
                <a:ea typeface="ＭＳ ゴシック" panose="020B0609070205080204" pitchFamily="49" charset="-128"/>
              </a:rPr>
              <a:t> </a:t>
            </a:r>
            <a:r>
              <a:rPr lang="x-none" altLang="ja-JP" dirty="0">
                <a:latin typeface="+mn-lt"/>
                <a:ea typeface="ＭＳ ゴシック" panose="020B0609070205080204" pitchFamily="49" charset="-128"/>
              </a:rPr>
              <a:t>The reason is that even though freeware and shareware are available without cost, they don't allow the users to make modifications to the software.</a:t>
            </a:r>
            <a:r>
              <a:rPr lang="en-US" altLang="ja-JP" dirty="0">
                <a:latin typeface="+mn-lt"/>
                <a:ea typeface="ＭＳ ゴシック" panose="020B0609070205080204" pitchFamily="49" charset="-128"/>
              </a:rPr>
              <a:t> </a:t>
            </a:r>
            <a:r>
              <a:rPr lang="x-none" altLang="ja-JP" dirty="0">
                <a:latin typeface="+mn-lt"/>
                <a:ea typeface="ＭＳ ゴシック" panose="020B0609070205080204" pitchFamily="49" charset="-128"/>
              </a:rPr>
              <a:t>In fact, many of the freeware and shareware contain similar license restrictions common in proprietary software.</a:t>
            </a:r>
          </a:p>
          <a:p>
            <a:endParaRPr lang="en-US" altLang="ja-JP" dirty="0">
              <a:latin typeface="+mn-lt"/>
              <a:ea typeface="ＭＳ ゴシック" panose="020B0609070205080204" pitchFamily="49" charset="-128"/>
            </a:endParaRPr>
          </a:p>
          <a:p>
            <a:r>
              <a:rPr lang="x-none" altLang="ja-JP" dirty="0">
                <a:latin typeface="+mn-lt"/>
                <a:ea typeface="ＭＳ ゴシック" panose="020B0609070205080204" pitchFamily="49" charset="-128"/>
              </a:rPr>
              <a:t>Multi-license refers to the practice where software is made available under multiple licenses. For example, an open source software can be dual-licensed under MIT and GPLv2. In that case, you are free to choose the license that suits your need.</a:t>
            </a:r>
          </a:p>
          <a:p>
            <a:endParaRPr lang="x-none" altLang="ja-JP" dirty="0">
              <a:latin typeface="+mn-lt"/>
              <a:ea typeface="ＭＳ ゴシック" panose="020B0609070205080204" pitchFamily="49" charset="-128"/>
            </a:endParaRPr>
          </a:p>
          <a:p>
            <a:r>
              <a:rPr lang="x-none" altLang="ja-JP" dirty="0">
                <a:latin typeface="+mn-lt"/>
                <a:ea typeface="ＭＳ ゴシック" panose="020B0609070205080204" pitchFamily="49" charset="-128"/>
              </a:rPr>
              <a:t>FOSS Notices may include information about the identity of the copyright holders and the license governing the software. FOSS Notices may provide notice about modifications. Some licenses require that FOSS Notices be retained or reproduced for attribution purposes</a:t>
            </a:r>
            <a:r>
              <a:rPr lang="x-none" altLang="ja-JP" dirty="0" smtClean="0">
                <a:latin typeface="+mn-lt"/>
                <a:ea typeface="ＭＳ ゴシック" panose="020B0609070205080204" pitchFamily="49" charset="-128"/>
              </a:rPr>
              <a:t>.</a:t>
            </a:r>
            <a:endParaRPr lang="en-US" dirty="0">
              <a:latin typeface="Calibri"/>
            </a:endParaRPr>
          </a:p>
        </p:txBody>
      </p:sp>
      <p:sp>
        <p:nvSpPr>
          <p:cNvPr id="4" name="Slide Number Placeholder 3"/>
          <p:cNvSpPr>
            <a:spLocks noGrp="1"/>
          </p:cNvSpPr>
          <p:nvPr>
            <p:ph type="sldNum" sz="quarter" idx="10"/>
          </p:nvPr>
        </p:nvSpPr>
        <p:spPr/>
        <p:txBody>
          <a:bodyPr/>
          <a:lstStyle/>
          <a:p>
            <a:fld id="{6B482BE6-6443-43D0-B2C4-9E7E7E3CDEDD}" type="slidenum">
              <a:rPr lang="en-US"/>
              <a:t>24</a:t>
            </a:fld>
            <a:endParaRPr lang="en-US"/>
          </a:p>
        </p:txBody>
      </p:sp>
    </p:spTree>
    <p:extLst>
      <p:ext uri="{BB962C8B-B14F-4D97-AF65-F5344CB8AC3E}">
        <p14:creationId xmlns:p14="http://schemas.microsoft.com/office/powerpoint/2010/main" val="11271301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482BE6-6443-43D0-B2C4-9E7E7E3CDEDD}" type="slidenum">
              <a:rPr lang="en-US" smtClean="0"/>
              <a:t>25</a:t>
            </a:fld>
            <a:endParaRPr lang="en-US"/>
          </a:p>
        </p:txBody>
      </p:sp>
    </p:spTree>
    <p:extLst>
      <p:ext uri="{BB962C8B-B14F-4D97-AF65-F5344CB8AC3E}">
        <p14:creationId xmlns:p14="http://schemas.microsoft.com/office/powerpoint/2010/main" val="4239500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latin typeface="ＭＳ ゴシック" panose="020B0609070205080204" pitchFamily="49" charset="-128"/>
                <a:ea typeface="ＭＳ ゴシック" panose="020B0609070205080204" pitchFamily="49" charset="-128"/>
              </a:rPr>
              <a:t>このスライドではFOSSコンプライアンスには</a:t>
            </a:r>
            <a:r>
              <a:rPr lang="en-US" baseline="0" dirty="0">
                <a:latin typeface="ＭＳ ゴシック" panose="020B0609070205080204" pitchFamily="49" charset="-128"/>
                <a:ea typeface="ＭＳ ゴシック" panose="020B0609070205080204" pitchFamily="49" charset="-128"/>
              </a:rPr>
              <a:t> 目的が</a:t>
            </a:r>
            <a:r>
              <a:rPr lang="en-US" altLang="ja-JP" baseline="0" dirty="0">
                <a:latin typeface="ＭＳ ゴシック" panose="020B0609070205080204" pitchFamily="49" charset="-128"/>
                <a:ea typeface="ＭＳ ゴシック" panose="020B0609070205080204" pitchFamily="49" charset="-128"/>
              </a:rPr>
              <a:t>2</a:t>
            </a:r>
            <a:r>
              <a:rPr lang="en-US" baseline="0" dirty="0">
                <a:latin typeface="ＭＳ ゴシック" panose="020B0609070205080204" pitchFamily="49" charset="-128"/>
                <a:ea typeface="ＭＳ ゴシック" panose="020B0609070205080204" pitchFamily="49" charset="-128"/>
              </a:rPr>
              <a:t>つあることを説明しています。</a:t>
            </a:r>
            <a:r>
              <a:rPr lang="en-US" altLang="ja-JP" baseline="0" dirty="0">
                <a:latin typeface="ＭＳ ゴシック" panose="020B0609070205080204" pitchFamily="49" charset="-128"/>
                <a:ea typeface="ＭＳ ゴシック" panose="020B0609070205080204" pitchFamily="49" charset="-128"/>
              </a:rPr>
              <a:t>1</a:t>
            </a:r>
            <a:r>
              <a:rPr lang="en-US" baseline="0" dirty="0">
                <a:latin typeface="ＭＳ ゴシック" panose="020B0609070205080204" pitchFamily="49" charset="-128"/>
                <a:ea typeface="ＭＳ ゴシック" panose="020B0609070205080204" pitchFamily="49" charset="-128"/>
              </a:rPr>
              <a:t>つは、自身の義務（FOSSを</a:t>
            </a:r>
            <a:r>
              <a:rPr lang="ja-JP" altLang="en-US" baseline="0" dirty="0">
                <a:latin typeface="ＭＳ ゴシック" panose="020B0609070205080204" pitchFamily="49" charset="-128"/>
                <a:ea typeface="ＭＳ ゴシック" panose="020B0609070205080204" pitchFamily="49" charset="-128"/>
              </a:rPr>
              <a:t>検出し</a:t>
            </a:r>
            <a:r>
              <a:rPr lang="en-US" baseline="0" dirty="0">
                <a:latin typeface="ＭＳ ゴシック" panose="020B0609070205080204" pitchFamily="49" charset="-128"/>
                <a:ea typeface="ＭＳ ゴシック" panose="020B0609070205080204" pitchFamily="49" charset="-128"/>
              </a:rPr>
              <a:t>、</a:t>
            </a:r>
            <a:r>
              <a:rPr lang="en-US" baseline="0" dirty="0" err="1">
                <a:latin typeface="ＭＳ ゴシック" panose="020B0609070205080204" pitchFamily="49" charset="-128"/>
                <a:ea typeface="ＭＳ ゴシック" panose="020B0609070205080204" pitchFamily="49" charset="-128"/>
              </a:rPr>
              <a:t>追跡する）を</a:t>
            </a:r>
            <a:r>
              <a:rPr lang="ja-JP" altLang="en-US" baseline="0" dirty="0">
                <a:latin typeface="ＭＳ ゴシック" panose="020B0609070205080204" pitchFamily="49" charset="-128"/>
                <a:ea typeface="ＭＳ ゴシック" panose="020B0609070205080204" pitchFamily="49" charset="-128"/>
              </a:rPr>
              <a:t>認識し</a:t>
            </a:r>
            <a:r>
              <a:rPr lang="en-US" baseline="0" dirty="0">
                <a:latin typeface="ＭＳ ゴシック" panose="020B0609070205080204" pitchFamily="49" charset="-128"/>
                <a:ea typeface="ＭＳ ゴシック" panose="020B0609070205080204" pitchFamily="49" charset="-128"/>
              </a:rPr>
              <a:t>、</a:t>
            </a:r>
            <a:r>
              <a:rPr lang="ja-JP" altLang="en-US" baseline="0" dirty="0">
                <a:latin typeface="ＭＳ ゴシック" panose="020B0609070205080204" pitchFamily="49" charset="-128"/>
                <a:ea typeface="ＭＳ ゴシック" panose="020B0609070205080204" pitchFamily="49" charset="-128"/>
              </a:rPr>
              <a:t>そこで得た情報を維持する</a:t>
            </a:r>
            <a:r>
              <a:rPr lang="en-US" baseline="0" dirty="0" err="1">
                <a:latin typeface="ＭＳ ゴシック" panose="020B0609070205080204" pitchFamily="49" charset="-128"/>
                <a:ea typeface="ＭＳ ゴシック" panose="020B0609070205080204" pitchFamily="49" charset="-128"/>
              </a:rPr>
              <a:t>プロセスを</a:t>
            </a:r>
            <a:r>
              <a:rPr lang="ja-JP" altLang="en-US" baseline="0" dirty="0">
                <a:latin typeface="ＭＳ ゴシック" panose="020B0609070205080204" pitchFamily="49" charset="-128"/>
                <a:ea typeface="ＭＳ ゴシック" panose="020B0609070205080204" pitchFamily="49" charset="-128"/>
              </a:rPr>
              <a:t>持つ</a:t>
            </a:r>
            <a:r>
              <a:rPr lang="en-US" baseline="0" dirty="0">
                <a:latin typeface="ＭＳ ゴシック" panose="020B0609070205080204" pitchFamily="49" charset="-128"/>
                <a:ea typeface="ＭＳ ゴシック" panose="020B0609070205080204" pitchFamily="49" charset="-128"/>
              </a:rPr>
              <a:t>ことです。もう</a:t>
            </a:r>
            <a:r>
              <a:rPr lang="en-US" altLang="ja-JP" baseline="0" dirty="0">
                <a:latin typeface="ＭＳ ゴシック" panose="020B0609070205080204" pitchFamily="49" charset="-128"/>
                <a:ea typeface="ＭＳ ゴシック" panose="020B0609070205080204" pitchFamily="49" charset="-128"/>
              </a:rPr>
              <a:t>1</a:t>
            </a:r>
            <a:r>
              <a:rPr lang="en-US" baseline="0" dirty="0">
                <a:latin typeface="ＭＳ ゴシック" panose="020B0609070205080204" pitchFamily="49" charset="-128"/>
                <a:ea typeface="ＭＳ ゴシック" panose="020B0609070205080204" pitchFamily="49" charset="-128"/>
              </a:rPr>
              <a:t>つは、ライセンスの義務を果たすことです。</a:t>
            </a:r>
          </a:p>
          <a:p>
            <a:endParaRPr lang="en-US" baseline="0" dirty="0"/>
          </a:p>
          <a:p>
            <a:r>
              <a:rPr lang="en-US" baseline="0" dirty="0"/>
              <a:t>---</a:t>
            </a:r>
          </a:p>
          <a:p>
            <a:pPr defTabSz="1314692">
              <a:defRPr/>
            </a:pPr>
            <a:r>
              <a:rPr lang="en-US" altLang="ja-JP" dirty="0">
                <a:ea typeface="ＭＳ ゴシック" panose="020B0609070205080204" pitchFamily="49" charset="-128"/>
              </a:rPr>
              <a:t>This slide explains that FOSS compliance</a:t>
            </a:r>
            <a:r>
              <a:rPr lang="en-US" altLang="ja-JP" baseline="0" dirty="0">
                <a:ea typeface="ＭＳ ゴシック" panose="020B0609070205080204" pitchFamily="49" charset="-128"/>
              </a:rPr>
              <a:t> is really a two-part goal. The first is to know your obligations and have a process to support this knowledge. The second is to satisfy the obligations</a:t>
            </a:r>
            <a:r>
              <a:rPr lang="en-US" altLang="ja-JP" baseline="0" dirty="0" smtClean="0">
                <a:ea typeface="ＭＳ ゴシック" panose="020B0609070205080204" pitchFamily="49" charset="-128"/>
              </a:rPr>
              <a:t>.</a:t>
            </a:r>
            <a:endParaRPr lang="en-US" altLang="ja-JP" dirty="0">
              <a:ea typeface="ＭＳ ゴシック" panose="020B0609070205080204" pitchFamily="49" charset="-128"/>
            </a:endParaRPr>
          </a:p>
        </p:txBody>
      </p:sp>
      <p:sp>
        <p:nvSpPr>
          <p:cNvPr id="4" name="Slide Number Placeholder 3"/>
          <p:cNvSpPr>
            <a:spLocks noGrp="1"/>
          </p:cNvSpPr>
          <p:nvPr>
            <p:ph type="sldNum" sz="quarter" idx="10"/>
          </p:nvPr>
        </p:nvSpPr>
        <p:spPr/>
        <p:txBody>
          <a:bodyPr/>
          <a:lstStyle/>
          <a:p>
            <a:fld id="{6B482BE6-6443-43D0-B2C4-9E7E7E3CDEDD}" type="slidenum">
              <a:rPr lang="en-US" smtClean="0"/>
              <a:t>26</a:t>
            </a:fld>
            <a:endParaRPr lang="en-US"/>
          </a:p>
        </p:txBody>
      </p:sp>
    </p:spTree>
    <p:extLst>
      <p:ext uri="{BB962C8B-B14F-4D97-AF65-F5344CB8AC3E}">
        <p14:creationId xmlns:p14="http://schemas.microsoft.com/office/powerpoint/2010/main" val="3225380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latin typeface="ＭＳ ゴシック" panose="020B0609070205080204" pitchFamily="49" charset="-128"/>
                <a:ea typeface="ＭＳ ゴシック" panose="020B0609070205080204" pitchFamily="49" charset="-128"/>
              </a:rPr>
              <a:t>このスライドでは</a:t>
            </a:r>
            <a:r>
              <a:rPr lang="ja-JP" altLang="en-US" dirty="0" err="1">
                <a:latin typeface="ＭＳ ゴシック" panose="020B0609070205080204" pitchFamily="49" charset="-128"/>
                <a:ea typeface="ＭＳ ゴシック" panose="020B0609070205080204" pitchFamily="49" charset="-128"/>
              </a:rPr>
              <a:t>、</a:t>
            </a:r>
            <a:r>
              <a:rPr lang="en-US" baseline="0" dirty="0" err="1">
                <a:latin typeface="ＭＳ ゴシック" panose="020B0609070205080204" pitchFamily="49" charset="-128"/>
                <a:ea typeface="ＭＳ ゴシック" panose="020B0609070205080204" pitchFamily="49" charset="-128"/>
              </a:rPr>
              <a:t>代表的なFOSSライセンスにおいて</a:t>
            </a:r>
            <a:r>
              <a:rPr lang="ja-JP" altLang="en-US" baseline="0" dirty="0">
                <a:latin typeface="ＭＳ ゴシック" panose="020B0609070205080204" pitchFamily="49" charset="-128"/>
                <a:ea typeface="ＭＳ ゴシック" panose="020B0609070205080204" pitchFamily="49" charset="-128"/>
              </a:rPr>
              <a:t>どのような</a:t>
            </a:r>
            <a:r>
              <a:rPr lang="en-US" baseline="0" dirty="0" err="1">
                <a:latin typeface="ＭＳ ゴシック" panose="020B0609070205080204" pitchFamily="49" charset="-128"/>
                <a:ea typeface="ＭＳ ゴシック" panose="020B0609070205080204" pitchFamily="49" charset="-128"/>
              </a:rPr>
              <a:t>コンプライス義務を履行しなければならないかについて話を展開しています</a:t>
            </a:r>
            <a:r>
              <a:rPr lang="en-US" baseline="0" dirty="0">
                <a:latin typeface="ＭＳ ゴシック" panose="020B0609070205080204" pitchFamily="49" charset="-128"/>
                <a:ea typeface="ＭＳ ゴシック" panose="020B0609070205080204" pitchFamily="49" charset="-128"/>
              </a:rPr>
              <a:t>。</a:t>
            </a:r>
          </a:p>
          <a:p>
            <a:endParaRPr lang="en-US" baseline="0" dirty="0">
              <a:latin typeface="ＭＳ ゴシック" panose="020B0609070205080204" pitchFamily="49" charset="-128"/>
              <a:ea typeface="ＭＳ ゴシック" panose="020B0609070205080204" pitchFamily="49" charset="-128"/>
            </a:endParaRPr>
          </a:p>
          <a:p>
            <a:r>
              <a:rPr lang="ja-JP" altLang="en-US" baseline="0" dirty="0">
                <a:latin typeface="ＭＳ ゴシック" panose="020B0609070205080204" pitchFamily="49" charset="-128"/>
                <a:ea typeface="ＭＳ ゴシック" panose="020B0609070205080204" pitchFamily="49" charset="-128"/>
              </a:rPr>
              <a:t>ソースコードの入手可能性については</a:t>
            </a:r>
            <a:r>
              <a:rPr lang="en-US" altLang="ja-JP" baseline="0" dirty="0">
                <a:latin typeface="ＭＳ ゴシック" panose="020B0609070205080204" pitchFamily="49" charset="-128"/>
                <a:ea typeface="ＭＳ ゴシック" panose="020B0609070205080204" pitchFamily="49" charset="-128"/>
              </a:rPr>
              <a:t>FOSS</a:t>
            </a:r>
            <a:r>
              <a:rPr lang="ja-JP" altLang="en-US" baseline="0" dirty="0">
                <a:latin typeface="ＭＳ ゴシック" panose="020B0609070205080204" pitchFamily="49" charset="-128"/>
                <a:ea typeface="ＭＳ ゴシック" panose="020B0609070205080204" pitchFamily="49" charset="-128"/>
              </a:rPr>
              <a:t>ライセンスで定められます。その</a:t>
            </a:r>
            <a:r>
              <a:rPr lang="en-US" altLang="ja-JP" baseline="0" dirty="0">
                <a:latin typeface="ＭＳ ゴシック" panose="020B0609070205080204" pitchFamily="49" charset="-128"/>
                <a:ea typeface="ＭＳ ゴシック" panose="020B0609070205080204" pitchFamily="49" charset="-128"/>
              </a:rPr>
              <a:t>FOSS</a:t>
            </a:r>
            <a:r>
              <a:rPr lang="ja-JP" altLang="en-US" baseline="0" dirty="0">
                <a:latin typeface="ＭＳ ゴシック" panose="020B0609070205080204" pitchFamily="49" charset="-128"/>
                <a:ea typeface="ＭＳ ゴシック" panose="020B0609070205080204" pitchFamily="49" charset="-128"/>
              </a:rPr>
              <a:t>ソフトウェアに対してのみ求められることもあれば、</a:t>
            </a:r>
            <a:r>
              <a:rPr lang="ja-JP" altLang="en-US" u="sng" baseline="0" dirty="0">
                <a:latin typeface="ＭＳ ゴシック" panose="020B0609070205080204" pitchFamily="49" charset="-128"/>
                <a:ea typeface="ＭＳ ゴシック" panose="020B0609070205080204" pitchFamily="49" charset="-128"/>
              </a:rPr>
              <a:t>本スライド</a:t>
            </a:r>
            <a:r>
              <a:rPr lang="ja-JP" altLang="en-US" baseline="0" dirty="0">
                <a:latin typeface="ＭＳ ゴシック" panose="020B0609070205080204" pitchFamily="49" charset="-128"/>
                <a:ea typeface="ＭＳ ゴシック" panose="020B0609070205080204" pitchFamily="49" charset="-128"/>
              </a:rPr>
              <a:t>に記載したソフトウェアすべてに求められることもあります。</a:t>
            </a:r>
            <a:endParaRPr lang="en-US" baseline="0" dirty="0">
              <a:latin typeface="ＭＳ ゴシック" panose="020B0609070205080204" pitchFamily="49" charset="-128"/>
              <a:ea typeface="ＭＳ ゴシック" panose="020B0609070205080204" pitchFamily="49" charset="-128"/>
            </a:endParaRPr>
          </a:p>
          <a:p>
            <a:endParaRPr lang="en-US" baseline="0" dirty="0"/>
          </a:p>
          <a:p>
            <a:r>
              <a:rPr lang="en-US" baseline="0" dirty="0"/>
              <a:t>---</a:t>
            </a:r>
          </a:p>
          <a:p>
            <a:pPr defTabSz="1314692">
              <a:defRPr/>
            </a:pPr>
            <a:r>
              <a:rPr lang="en-US" altLang="ja-JP" dirty="0">
                <a:ea typeface="ＭＳ ゴシック" panose="020B0609070205080204" pitchFamily="49" charset="-128"/>
              </a:rPr>
              <a:t>This slide</a:t>
            </a:r>
            <a:r>
              <a:rPr lang="en-US" altLang="ja-JP" baseline="0" dirty="0">
                <a:ea typeface="ＭＳ ゴシック" panose="020B0609070205080204" pitchFamily="49" charset="-128"/>
              </a:rPr>
              <a:t> expands on what compliance obligations must be satisfied in typical FOSS licenses.</a:t>
            </a:r>
          </a:p>
          <a:p>
            <a:pPr defTabSz="1314692">
              <a:defRPr/>
            </a:pPr>
            <a:endParaRPr lang="en-US" altLang="ja-JP" baseline="0" dirty="0">
              <a:ea typeface="ＭＳ ゴシック" panose="020B0609070205080204" pitchFamily="49" charset="-128"/>
            </a:endParaRPr>
          </a:p>
          <a:p>
            <a:pPr defTabSz="1314692">
              <a:defRPr/>
            </a:pPr>
            <a:r>
              <a:rPr lang="en-US" altLang="ja-JP" dirty="0">
                <a:ea typeface="ＭＳ ゴシック" panose="020B0609070205080204" pitchFamily="49" charset="-128"/>
              </a:rPr>
              <a:t>The scope of source code availability is determined by the FOSS license. Some licenses may require source code availability for only the FOSS software. Others may require all the software described in the slide</a:t>
            </a:r>
            <a:r>
              <a:rPr lang="en-US" altLang="ja-JP" dirty="0" smtClean="0">
                <a:ea typeface="ＭＳ ゴシック" panose="020B0609070205080204" pitchFamily="49" charset="-128"/>
              </a:rPr>
              <a:t>.</a:t>
            </a:r>
            <a:endParaRPr lang="en-US" altLang="ja-JP" dirty="0">
              <a:ea typeface="ＭＳ ゴシック" panose="020B0609070205080204" pitchFamily="49" charset="-128"/>
            </a:endParaRPr>
          </a:p>
        </p:txBody>
      </p:sp>
      <p:sp>
        <p:nvSpPr>
          <p:cNvPr id="4" name="Slide Number Placeholder 3"/>
          <p:cNvSpPr>
            <a:spLocks noGrp="1"/>
          </p:cNvSpPr>
          <p:nvPr>
            <p:ph type="sldNum" sz="quarter" idx="10"/>
          </p:nvPr>
        </p:nvSpPr>
        <p:spPr/>
        <p:txBody>
          <a:bodyPr/>
          <a:lstStyle/>
          <a:p>
            <a:fld id="{6B482BE6-6443-43D0-B2C4-9E7E7E3CDEDD}" type="slidenum">
              <a:rPr lang="en-US" smtClean="0"/>
              <a:t>27</a:t>
            </a:fld>
            <a:endParaRPr lang="en-US"/>
          </a:p>
        </p:txBody>
      </p:sp>
    </p:spTree>
    <p:extLst>
      <p:ext uri="{BB962C8B-B14F-4D97-AF65-F5344CB8AC3E}">
        <p14:creationId xmlns:p14="http://schemas.microsoft.com/office/powerpoint/2010/main" val="8568485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9863" y="1073150"/>
            <a:ext cx="9526587" cy="5359400"/>
          </a:xfrm>
        </p:spPr>
      </p:sp>
      <p:sp>
        <p:nvSpPr>
          <p:cNvPr id="3" name="Notes Placeholder 2"/>
          <p:cNvSpPr>
            <a:spLocks noGrp="1"/>
          </p:cNvSpPr>
          <p:nvPr>
            <p:ph type="body" idx="1"/>
          </p:nvPr>
        </p:nvSpPr>
        <p:spPr/>
        <p:txBody>
          <a:bodyPr/>
          <a:lstStyle/>
          <a:p>
            <a:r>
              <a:rPr lang="en-US" dirty="0">
                <a:latin typeface="ＭＳ ゴシック" panose="020B0609070205080204" pitchFamily="49" charset="-128"/>
                <a:ea typeface="ＭＳ ゴシック" panose="020B0609070205080204" pitchFamily="49" charset="-128"/>
              </a:rPr>
              <a:t>このスライドでは、いつFOSSライセンスの義務が「発動(trigger)</a:t>
            </a:r>
            <a:r>
              <a:rPr lang="en-US" dirty="0" err="1">
                <a:latin typeface="ＭＳ ゴシック" panose="020B0609070205080204" pitchFamily="49" charset="-128"/>
                <a:ea typeface="ＭＳ ゴシック" panose="020B0609070205080204" pitchFamily="49" charset="-128"/>
              </a:rPr>
              <a:t>される」のかについて説明しています。FOSSライセンスは著作権ライセンスであり、基本的な</a:t>
            </a:r>
            <a:r>
              <a:rPr lang="ja-JP" altLang="en-US" dirty="0">
                <a:latin typeface="ＭＳ ゴシック" panose="020B0609070205080204" pitchFamily="49" charset="-128"/>
                <a:ea typeface="ＭＳ ゴシック" panose="020B0609070205080204" pitchFamily="49" charset="-128"/>
              </a:rPr>
              <a:t>コンプライアンスの</a:t>
            </a:r>
            <a:r>
              <a:rPr lang="en-US" dirty="0" err="1">
                <a:latin typeface="ＭＳ ゴシック" panose="020B0609070205080204" pitchFamily="49" charset="-128"/>
                <a:ea typeface="ＭＳ ゴシック" panose="020B0609070205080204" pitchFamily="49" charset="-128"/>
              </a:rPr>
              <a:t>トリガーはコードを</a:t>
            </a:r>
            <a:r>
              <a:rPr lang="en-US" baseline="0" dirty="0" err="1">
                <a:latin typeface="ＭＳ ゴシック" panose="020B0609070205080204" pitchFamily="49" charset="-128"/>
                <a:ea typeface="ＭＳ ゴシック" panose="020B0609070205080204" pitchFamily="49" charset="-128"/>
              </a:rPr>
              <a:t>他の法人（legal</a:t>
            </a:r>
            <a:r>
              <a:rPr lang="en-US" baseline="0" dirty="0">
                <a:latin typeface="ＭＳ ゴシック" panose="020B0609070205080204" pitchFamily="49" charset="-128"/>
                <a:ea typeface="ＭＳ ゴシック" panose="020B0609070205080204" pitchFamily="49" charset="-128"/>
              </a:rPr>
              <a:t> </a:t>
            </a:r>
            <a:r>
              <a:rPr lang="en-US" baseline="0" dirty="0" err="1">
                <a:latin typeface="ＭＳ ゴシック" panose="020B0609070205080204" pitchFamily="49" charset="-128"/>
                <a:ea typeface="ＭＳ ゴシック" panose="020B0609070205080204" pitchFamily="49" charset="-128"/>
              </a:rPr>
              <a:t>entity）に</a:t>
            </a:r>
            <a:r>
              <a:rPr lang="en-US" baseline="0" dirty="0">
                <a:latin typeface="ＭＳ ゴシック" panose="020B0609070205080204" pitchFamily="49" charset="-128"/>
                <a:ea typeface="ＭＳ ゴシック" panose="020B0609070205080204" pitchFamily="49" charset="-128"/>
              </a:rPr>
              <a:t> </a:t>
            </a:r>
            <a:r>
              <a:rPr lang="en-US" baseline="0" dirty="0" err="1">
                <a:latin typeface="ＭＳ ゴシック" panose="020B0609070205080204" pitchFamily="49" charset="-128"/>
                <a:ea typeface="ＭＳ ゴシック" panose="020B0609070205080204" pitchFamily="49" charset="-128"/>
              </a:rPr>
              <a:t>頒布す</a:t>
            </a:r>
            <a:r>
              <a:rPr lang="ja-JP" altLang="en-US" baseline="0" dirty="0">
                <a:latin typeface="ＭＳ ゴシック" panose="020B0609070205080204" pitchFamily="49" charset="-128"/>
                <a:ea typeface="ＭＳ ゴシック" panose="020B0609070205080204" pitchFamily="49" charset="-128"/>
              </a:rPr>
              <a:t>る時</a:t>
            </a:r>
            <a:r>
              <a:rPr lang="en-US" baseline="0" dirty="0" err="1">
                <a:latin typeface="ＭＳ ゴシック" panose="020B0609070205080204" pitchFamily="49" charset="-128"/>
                <a:ea typeface="ＭＳ ゴシック" panose="020B0609070205080204" pitchFamily="49" charset="-128"/>
              </a:rPr>
              <a:t>です</a:t>
            </a:r>
            <a:r>
              <a:rPr lang="en-US" baseline="0" dirty="0">
                <a:latin typeface="ＭＳ ゴシック" panose="020B0609070205080204" pitchFamily="49" charset="-128"/>
                <a:ea typeface="ＭＳ ゴシック" panose="020B0609070205080204" pitchFamily="49" charset="-128"/>
              </a:rPr>
              <a:t>。</a:t>
            </a:r>
          </a:p>
          <a:p>
            <a:endParaRPr lang="en-US" baseline="0" dirty="0">
              <a:latin typeface="+mn-lt"/>
            </a:endParaRPr>
          </a:p>
          <a:p>
            <a:r>
              <a:rPr lang="en-US" baseline="0" dirty="0">
                <a:latin typeface="+mn-lt"/>
              </a:rPr>
              <a:t>---</a:t>
            </a:r>
          </a:p>
          <a:p>
            <a:pPr defTabSz="1314692">
              <a:defRPr/>
            </a:pPr>
            <a:r>
              <a:rPr lang="en-US" altLang="ja-JP" dirty="0">
                <a:latin typeface="+mn-lt"/>
                <a:ea typeface="ＭＳ ゴシック" panose="020B0609070205080204" pitchFamily="49" charset="-128"/>
              </a:rPr>
              <a:t>This slide explains when FOSS obligations are “triggered.” FOSS licenses are copyright licenses and the basic compliance trigger is when you distribute code to</a:t>
            </a:r>
            <a:r>
              <a:rPr lang="en-US" altLang="ja-JP" baseline="0" dirty="0">
                <a:latin typeface="+mn-lt"/>
                <a:ea typeface="ＭＳ ゴシック" panose="020B0609070205080204" pitchFamily="49" charset="-128"/>
              </a:rPr>
              <a:t> another legal entity</a:t>
            </a:r>
            <a:r>
              <a:rPr lang="en-US" altLang="ja-JP" baseline="0" dirty="0" smtClean="0">
                <a:latin typeface="+mn-lt"/>
                <a:ea typeface="ＭＳ ゴシック" panose="020B0609070205080204" pitchFamily="49" charset="-128"/>
              </a:rPr>
              <a:t>.</a:t>
            </a:r>
            <a:endParaRPr lang="en-US" baseline="0" dirty="0">
              <a:latin typeface="Calibri"/>
            </a:endParaRPr>
          </a:p>
        </p:txBody>
      </p:sp>
      <p:sp>
        <p:nvSpPr>
          <p:cNvPr id="7" name="Slide Number Placeholder 6"/>
          <p:cNvSpPr>
            <a:spLocks noGrp="1"/>
          </p:cNvSpPr>
          <p:nvPr>
            <p:ph type="sldNum" sz="quarter" idx="12"/>
          </p:nvPr>
        </p:nvSpPr>
        <p:spPr/>
        <p:txBody>
          <a:bodyPr/>
          <a:lstStyle/>
          <a:p>
            <a:pPr>
              <a:defRPr/>
            </a:pPr>
            <a:fld id="{5A651059-8DB8-5044-97F1-F934F7FC73CC}" type="slidenum">
              <a:rPr lang="en-US" smtClean="0"/>
              <a:pPr>
                <a:defRPr/>
              </a:pPr>
              <a:t>28</a:t>
            </a:fld>
            <a:endParaRPr lang="en-US"/>
          </a:p>
        </p:txBody>
      </p:sp>
    </p:spTree>
    <p:extLst>
      <p:ext uri="{BB962C8B-B14F-4D97-AF65-F5344CB8AC3E}">
        <p14:creationId xmlns:p14="http://schemas.microsoft.com/office/powerpoint/2010/main" val="17916849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9863" y="1073150"/>
            <a:ext cx="9526587" cy="5359400"/>
          </a:xfrm>
        </p:spPr>
      </p:sp>
      <p:sp>
        <p:nvSpPr>
          <p:cNvPr id="3" name="Notes Placeholder 2"/>
          <p:cNvSpPr>
            <a:spLocks noGrp="1"/>
          </p:cNvSpPr>
          <p:nvPr>
            <p:ph type="body" idx="1"/>
          </p:nvPr>
        </p:nvSpPr>
        <p:spPr/>
        <p:txBody>
          <a:bodyPr/>
          <a:lstStyle/>
          <a:p>
            <a:r>
              <a:rPr lang="en-US" dirty="0">
                <a:latin typeface="ＭＳ ゴシック" panose="020B0609070205080204" pitchFamily="49" charset="-128"/>
                <a:ea typeface="ＭＳ ゴシック" panose="020B0609070205080204" pitchFamily="49" charset="-128"/>
              </a:rPr>
              <a:t>このスライドでは、</a:t>
            </a:r>
            <a:r>
              <a:rPr lang="en-US" baseline="0" dirty="0">
                <a:latin typeface="ＭＳ ゴシック" panose="020B0609070205080204" pitchFamily="49" charset="-128"/>
                <a:ea typeface="ＭＳ ゴシック" panose="020B0609070205080204" pitchFamily="49" charset="-128"/>
              </a:rPr>
              <a:t> </a:t>
            </a:r>
            <a:r>
              <a:rPr lang="en-US" baseline="0" dirty="0" err="1">
                <a:latin typeface="ＭＳ ゴシック" panose="020B0609070205080204" pitchFamily="49" charset="-128"/>
                <a:ea typeface="ＭＳ ゴシック" panose="020B0609070205080204" pitchFamily="49" charset="-128"/>
              </a:rPr>
              <a:t>コードの改変がFOSSライセンス下の義務を課すものとなりうることを説明しています。また</a:t>
            </a:r>
            <a:r>
              <a:rPr lang="en-US" baseline="0" dirty="0">
                <a:latin typeface="ＭＳ ゴシック" panose="020B0609070205080204" pitchFamily="49" charset="-128"/>
                <a:ea typeface="ＭＳ ゴシック" panose="020B0609070205080204" pitchFamily="49" charset="-128"/>
              </a:rPr>
              <a:t>、</a:t>
            </a:r>
            <a:r>
              <a:rPr lang="ja-JP" altLang="en-US" baseline="0" dirty="0">
                <a:latin typeface="ＭＳ ゴシック" panose="020B0609070205080204" pitchFamily="49" charset="-128"/>
                <a:ea typeface="ＭＳ ゴシック" panose="020B0609070205080204" pitchFamily="49" charset="-128"/>
              </a:rPr>
              <a:t>派生的著作物</a:t>
            </a:r>
            <a:r>
              <a:rPr lang="en-US" baseline="0" dirty="0" err="1">
                <a:latin typeface="ＭＳ ゴシック" panose="020B0609070205080204" pitchFamily="49" charset="-128"/>
                <a:ea typeface="ＭＳ ゴシック" panose="020B0609070205080204" pitchFamily="49" charset="-128"/>
              </a:rPr>
              <a:t>についても若干触れています</a:t>
            </a:r>
            <a:r>
              <a:rPr lang="en-US" baseline="0" dirty="0">
                <a:latin typeface="ＭＳ ゴシック" panose="020B0609070205080204" pitchFamily="49" charset="-128"/>
                <a:ea typeface="ＭＳ ゴシック" panose="020B0609070205080204" pitchFamily="49" charset="-128"/>
              </a:rPr>
              <a:t>。</a:t>
            </a:r>
          </a:p>
          <a:p>
            <a:endParaRPr lang="en-US" baseline="0" dirty="0">
              <a:latin typeface="+mn-lt"/>
            </a:endParaRPr>
          </a:p>
          <a:p>
            <a:r>
              <a:rPr lang="en-US" baseline="0" dirty="0">
                <a:latin typeface="+mn-lt"/>
              </a:rPr>
              <a:t>---</a:t>
            </a:r>
          </a:p>
          <a:p>
            <a:pPr defTabSz="1314692">
              <a:defRPr/>
            </a:pPr>
            <a:r>
              <a:rPr lang="en-US" altLang="ja-JP" dirty="0">
                <a:latin typeface="+mn-lt"/>
                <a:ea typeface="ＭＳ ゴシック" panose="020B0609070205080204" pitchFamily="49" charset="-128"/>
              </a:rPr>
              <a:t>This slide explains</a:t>
            </a:r>
            <a:r>
              <a:rPr lang="en-US" altLang="ja-JP" baseline="0" dirty="0">
                <a:latin typeface="+mn-lt"/>
                <a:ea typeface="ＭＳ ゴシック" panose="020B0609070205080204" pitchFamily="49" charset="-128"/>
              </a:rPr>
              <a:t> that modifying code can impose obligations under FOSS licenses. It explains a little bit about derivative works.</a:t>
            </a:r>
            <a:endParaRPr lang="en-US" altLang="ja-JP" dirty="0">
              <a:latin typeface="+mn-lt"/>
              <a:ea typeface="ＭＳ ゴシック" panose="020B0609070205080204" pitchFamily="49" charset="-128"/>
            </a:endParaRPr>
          </a:p>
        </p:txBody>
      </p:sp>
      <p:sp>
        <p:nvSpPr>
          <p:cNvPr id="4" name="Slide Number Placeholder 3"/>
          <p:cNvSpPr>
            <a:spLocks noGrp="1"/>
          </p:cNvSpPr>
          <p:nvPr>
            <p:ph type="sldNum" sz="quarter" idx="10"/>
          </p:nvPr>
        </p:nvSpPr>
        <p:spPr/>
        <p:txBody>
          <a:bodyPr/>
          <a:lstStyle/>
          <a:p>
            <a:fld id="{291D6620-1219-4321-B933-F8804B980E90}" type="slidenum">
              <a:rPr lang="en-GB" smtClean="0"/>
              <a:t>29</a:t>
            </a:fld>
            <a:endParaRPr lang="en-GB"/>
          </a:p>
        </p:txBody>
      </p:sp>
    </p:spTree>
    <p:extLst>
      <p:ext uri="{BB962C8B-B14F-4D97-AF65-F5344CB8AC3E}">
        <p14:creationId xmlns:p14="http://schemas.microsoft.com/office/powerpoint/2010/main" val="1756106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552450" y="987425"/>
            <a:ext cx="8761413" cy="492918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986635" y="6325132"/>
            <a:ext cx="7893048" cy="5175108"/>
          </a:xfrm>
          <a:prstGeom prst="rect">
            <a:avLst/>
          </a:prstGeom>
          <a:noFill/>
          <a:ln>
            <a:noFill/>
          </a:ln>
        </p:spPr>
        <p:txBody>
          <a:bodyPr lIns="131447" tIns="65705" rIns="131447" bIns="65705" anchor="t" anchorCtr="0">
            <a:noAutofit/>
          </a:bodyPr>
          <a:lstStyle/>
          <a:p>
            <a:pPr>
              <a:buSzPct val="25000"/>
            </a:pPr>
            <a:r>
              <a:rPr lang="ja-JP" altLang="en-US" sz="1200" dirty="0">
                <a:latin typeface="ＭＳ ゴシック" panose="020B0609070205080204" pitchFamily="49" charset="-128"/>
                <a:ea typeface="ＭＳ ゴシック" panose="020B0609070205080204" pitchFamily="49" charset="-128"/>
                <a:cs typeface="Roboto"/>
                <a:sym typeface="Roboto"/>
              </a:rPr>
              <a:t>本スライドでは</a:t>
            </a:r>
            <a:r>
              <a:rPr lang="ja-JP" altLang="en-US" sz="1200" dirty="0">
                <a:solidFill>
                  <a:srgbClr val="000000"/>
                </a:solidFill>
                <a:latin typeface="ＭＳ ゴシック" panose="020B0609070205080204" pitchFamily="49" charset="-128"/>
                <a:ea typeface="ＭＳ ゴシック" panose="020B0609070205080204" pitchFamily="49" charset="-128"/>
                <a:cs typeface="Roboto"/>
                <a:sym typeface="Roboto"/>
              </a:rPr>
              <a:t>、</a:t>
            </a:r>
            <a:r>
              <a:rPr lang="en-US" altLang="ja-JP" sz="1200" dirty="0" err="1">
                <a:solidFill>
                  <a:srgbClr val="000000"/>
                </a:solidFill>
                <a:latin typeface="ＭＳ ゴシック" panose="020B0609070205080204" pitchFamily="49" charset="-128"/>
                <a:ea typeface="ＭＳ ゴシック" panose="020B0609070205080204" pitchFamily="49" charset="-128"/>
                <a:cs typeface="Roboto"/>
                <a:sym typeface="Roboto"/>
              </a:rPr>
              <a:t>OpenChain</a:t>
            </a:r>
            <a:r>
              <a:rPr lang="ja-JP" altLang="en-US" sz="1200" dirty="0">
                <a:solidFill>
                  <a:srgbClr val="000000"/>
                </a:solidFill>
                <a:latin typeface="ＭＳ ゴシック" panose="020B0609070205080204" pitchFamily="49" charset="-128"/>
                <a:ea typeface="ＭＳ ゴシック" panose="020B0609070205080204" pitchFamily="49" charset="-128"/>
                <a:cs typeface="Roboto"/>
                <a:sym typeface="Roboto"/>
              </a:rPr>
              <a:t> カリキュラムがどういったもので、これらのスライドがどういった目的のためのものかの説明に役立ちます。</a:t>
            </a:r>
            <a:endParaRPr lang="en-US" sz="1200" dirty="0">
              <a:solidFill>
                <a:srgbClr val="000000"/>
              </a:solidFill>
              <a:latin typeface="ＭＳ ゴシック" panose="020B0609070205080204" pitchFamily="49" charset="-128"/>
              <a:ea typeface="ＭＳ ゴシック" panose="020B0609070205080204" pitchFamily="49" charset="-128"/>
              <a:cs typeface="Roboto"/>
              <a:sym typeface="Roboto"/>
            </a:endParaRPr>
          </a:p>
          <a:p>
            <a:pPr>
              <a:buSzPct val="25000"/>
            </a:pPr>
            <a:endParaRPr lang="en-US" sz="1200" dirty="0">
              <a:solidFill>
                <a:srgbClr val="000000"/>
              </a:solidFill>
              <a:ea typeface="Roboto"/>
              <a:cs typeface="Roboto"/>
              <a:sym typeface="Roboto"/>
            </a:endParaRPr>
          </a:p>
          <a:p>
            <a:pPr>
              <a:buSzPct val="25000"/>
            </a:pPr>
            <a:r>
              <a:rPr lang="en-US" sz="1200" dirty="0">
                <a:solidFill>
                  <a:srgbClr val="000000"/>
                </a:solidFill>
                <a:ea typeface="Roboto"/>
                <a:cs typeface="Roboto"/>
                <a:sym typeface="Roboto"/>
              </a:rPr>
              <a:t>--</a:t>
            </a:r>
          </a:p>
          <a:p>
            <a:pPr>
              <a:buSzPct val="25000"/>
            </a:pPr>
            <a:r>
              <a:rPr lang="en-US" sz="1200" dirty="0">
                <a:solidFill>
                  <a:srgbClr val="000000"/>
                </a:solidFill>
                <a:ea typeface="Roboto"/>
                <a:cs typeface="Roboto"/>
                <a:sym typeface="Roboto"/>
              </a:rPr>
              <a:t>This slide helps explain what the </a:t>
            </a:r>
            <a:r>
              <a:rPr lang="en-US" sz="1200" dirty="0" err="1">
                <a:solidFill>
                  <a:srgbClr val="000000"/>
                </a:solidFill>
                <a:ea typeface="Roboto"/>
                <a:cs typeface="Roboto"/>
                <a:sym typeface="Roboto"/>
              </a:rPr>
              <a:t>OpenChain</a:t>
            </a:r>
            <a:r>
              <a:rPr lang="en-US" sz="1200" dirty="0">
                <a:solidFill>
                  <a:srgbClr val="000000"/>
                </a:solidFill>
                <a:ea typeface="Roboto"/>
                <a:cs typeface="Roboto"/>
                <a:sym typeface="Roboto"/>
              </a:rPr>
              <a:t> Curriculum and these slides are for.</a:t>
            </a:r>
          </a:p>
        </p:txBody>
      </p:sp>
      <p:sp>
        <p:nvSpPr>
          <p:cNvPr id="58" name="Shape 58"/>
          <p:cNvSpPr txBox="1">
            <a:spLocks noGrp="1"/>
          </p:cNvSpPr>
          <p:nvPr>
            <p:ph type="sldNum" idx="12"/>
          </p:nvPr>
        </p:nvSpPr>
        <p:spPr>
          <a:xfrm>
            <a:off x="5588628" y="12483694"/>
            <a:ext cx="4275400" cy="659436"/>
          </a:xfrm>
          <a:prstGeom prst="rect">
            <a:avLst/>
          </a:prstGeom>
          <a:noFill/>
          <a:ln>
            <a:noFill/>
          </a:ln>
        </p:spPr>
        <p:txBody>
          <a:bodyPr lIns="131447" tIns="65705" rIns="131447" bIns="65705" anchor="b" anchorCtr="0">
            <a:noAutofit/>
          </a:bodyPr>
          <a:lstStyle/>
          <a:p>
            <a:pPr>
              <a:buSzPct val="25000"/>
            </a:pPr>
            <a:fld id="{00000000-1234-1234-1234-123412341234}" type="slidenum">
              <a:rPr lang="en-US">
                <a:solidFill>
                  <a:schemeClr val="dk1"/>
                </a:solidFill>
                <a:latin typeface="Calibri" panose="020F0502020204030204" pitchFamily="34" charset="0"/>
                <a:ea typeface="Roboto"/>
                <a:cs typeface="Roboto"/>
                <a:sym typeface="Roboto"/>
              </a:rPr>
              <a:pPr>
                <a:buSzPct val="25000"/>
              </a:pPr>
              <a:t>3</a:t>
            </a:fld>
            <a:endParaRPr lang="en-US" dirty="0">
              <a:solidFill>
                <a:schemeClr val="dk1"/>
              </a:solidFill>
              <a:latin typeface="Calibri" panose="020F0502020204030204" pitchFamily="34" charset="0"/>
              <a:ea typeface="Roboto"/>
              <a:cs typeface="Roboto"/>
              <a:sym typeface="Roboto"/>
            </a:endParaRPr>
          </a:p>
        </p:txBody>
      </p:sp>
    </p:spTree>
    <p:extLst>
      <p:ext uri="{BB962C8B-B14F-4D97-AF65-F5344CB8AC3E}">
        <p14:creationId xmlns:p14="http://schemas.microsoft.com/office/powerpoint/2010/main" val="12215157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ＭＳ ゴシック" panose="020B0609070205080204" pitchFamily="49" charset="-128"/>
                <a:ea typeface="ＭＳ ゴシック" panose="020B0609070205080204" pitchFamily="49" charset="-128"/>
              </a:rPr>
              <a:t>このスライドでは、コンプライアンス プログラムがどのように機能するかについて</a:t>
            </a:r>
            <a:r>
              <a:rPr lang="en-US" baseline="0" dirty="0">
                <a:latin typeface="ＭＳ ゴシック" panose="020B0609070205080204" pitchFamily="49" charset="-128"/>
                <a:ea typeface="ＭＳ ゴシック" panose="020B0609070205080204" pitchFamily="49" charset="-128"/>
              </a:rPr>
              <a:t>大まかに（基本的概要として）説明しています。 </a:t>
            </a:r>
          </a:p>
          <a:p>
            <a:endParaRPr lang="en-US" baseline="0" dirty="0">
              <a:latin typeface="+mn-lt"/>
            </a:endParaRPr>
          </a:p>
          <a:p>
            <a:r>
              <a:rPr lang="en-US" baseline="0" dirty="0">
                <a:latin typeface="+mn-lt"/>
              </a:rPr>
              <a:t>---</a:t>
            </a:r>
          </a:p>
          <a:p>
            <a:pPr defTabSz="1314692">
              <a:defRPr/>
            </a:pPr>
            <a:r>
              <a:rPr lang="en-US" altLang="ja-JP" dirty="0">
                <a:latin typeface="+mn-lt"/>
                <a:ea typeface="ＭＳ ゴシック" panose="020B0609070205080204" pitchFamily="49" charset="-128"/>
              </a:rPr>
              <a:t>This slide explains how FOSS compliance programs</a:t>
            </a:r>
            <a:r>
              <a:rPr lang="en-US" altLang="ja-JP" baseline="0" dirty="0">
                <a:latin typeface="+mn-lt"/>
                <a:ea typeface="ＭＳ ゴシック" panose="020B0609070205080204" pitchFamily="49" charset="-128"/>
              </a:rPr>
              <a:t> work in “broad stokes” (a basic overview). </a:t>
            </a:r>
            <a:endParaRPr lang="en-US" altLang="ja-JP" dirty="0">
              <a:latin typeface="+mn-lt"/>
              <a:ea typeface="ＭＳ ゴシック" panose="020B0609070205080204" pitchFamily="49" charset="-128"/>
            </a:endParaRPr>
          </a:p>
        </p:txBody>
      </p:sp>
      <p:sp>
        <p:nvSpPr>
          <p:cNvPr id="4" name="Slide Number Placeholder 3"/>
          <p:cNvSpPr>
            <a:spLocks noGrp="1"/>
          </p:cNvSpPr>
          <p:nvPr>
            <p:ph type="sldNum" sz="quarter" idx="10"/>
          </p:nvPr>
        </p:nvSpPr>
        <p:spPr/>
        <p:txBody>
          <a:bodyPr/>
          <a:lstStyle/>
          <a:p>
            <a:fld id="{6B482BE6-6443-43D0-B2C4-9E7E7E3CDEDD}" type="slidenum">
              <a:rPr lang="en-US"/>
              <a:t>30</a:t>
            </a:fld>
            <a:endParaRPr lang="en-US"/>
          </a:p>
        </p:txBody>
      </p:sp>
    </p:spTree>
    <p:extLst>
      <p:ext uri="{BB962C8B-B14F-4D97-AF65-F5344CB8AC3E}">
        <p14:creationId xmlns:p14="http://schemas.microsoft.com/office/powerpoint/2010/main" val="3363283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latin typeface="ＭＳ ゴシック" panose="020B0609070205080204" pitchFamily="49" charset="-128"/>
                <a:ea typeface="ＭＳ ゴシック" panose="020B0609070205080204" pitchFamily="49" charset="-128"/>
              </a:rPr>
              <a:t>このスライドでは</a:t>
            </a:r>
            <a:r>
              <a:rPr lang="ja-JP" altLang="en-US" dirty="0" err="1">
                <a:latin typeface="ＭＳ ゴシック" panose="020B0609070205080204" pitchFamily="49" charset="-128"/>
                <a:ea typeface="ＭＳ ゴシック" panose="020B0609070205080204" pitchFamily="49" charset="-128"/>
              </a:rPr>
              <a:t>、</a:t>
            </a:r>
            <a:r>
              <a:rPr lang="en-US" baseline="0" dirty="0" err="1">
                <a:latin typeface="ＭＳ ゴシック" panose="020B0609070205080204" pitchFamily="49" charset="-128"/>
                <a:ea typeface="ＭＳ ゴシック" panose="020B0609070205080204" pitchFamily="49" charset="-128"/>
              </a:rPr>
              <a:t>FOSSコンプライアンス実務が組織内でどのように機能するかについて</a:t>
            </a:r>
            <a:r>
              <a:rPr lang="ja-JP" altLang="en-US" baseline="0" dirty="0">
                <a:latin typeface="ＭＳ ゴシック" panose="020B0609070205080204" pitchFamily="49" charset="-128"/>
                <a:ea typeface="ＭＳ ゴシック" panose="020B0609070205080204" pitchFamily="49" charset="-128"/>
              </a:rPr>
              <a:t>詳しく</a:t>
            </a:r>
            <a:r>
              <a:rPr lang="en-US" baseline="0" dirty="0" err="1">
                <a:latin typeface="ＭＳ ゴシック" panose="020B0609070205080204" pitchFamily="49" charset="-128"/>
                <a:ea typeface="ＭＳ ゴシック" panose="020B0609070205080204" pitchFamily="49" charset="-128"/>
              </a:rPr>
              <a:t>説明しています</a:t>
            </a:r>
            <a:r>
              <a:rPr lang="en-US" baseline="0" dirty="0">
                <a:latin typeface="ＭＳ ゴシック" panose="020B0609070205080204" pitchFamily="49" charset="-128"/>
                <a:ea typeface="ＭＳ ゴシック" panose="020B0609070205080204" pitchFamily="49" charset="-128"/>
              </a:rPr>
              <a:t>。 </a:t>
            </a:r>
          </a:p>
          <a:p>
            <a:endParaRPr lang="en-US" baseline="0" dirty="0"/>
          </a:p>
          <a:p>
            <a:r>
              <a:rPr lang="en-US" baseline="0" dirty="0"/>
              <a:t>---</a:t>
            </a:r>
          </a:p>
          <a:p>
            <a:pPr defTabSz="1314692">
              <a:defRPr/>
            </a:pPr>
            <a:r>
              <a:rPr lang="en-US" altLang="ja-JP" dirty="0">
                <a:ea typeface="ＭＳ ゴシック" panose="020B0609070205080204" pitchFamily="49" charset="-128"/>
              </a:rPr>
              <a:t>This slide explains more</a:t>
            </a:r>
            <a:r>
              <a:rPr lang="en-US" altLang="ja-JP" baseline="0" dirty="0">
                <a:ea typeface="ＭＳ ゴシック" panose="020B0609070205080204" pitchFamily="49" charset="-128"/>
              </a:rPr>
              <a:t> about how FOSS compliance practices can work in an organization. </a:t>
            </a:r>
            <a:endParaRPr lang="en-US" altLang="ja-JP" dirty="0">
              <a:ea typeface="ＭＳ ゴシック" panose="020B0609070205080204" pitchFamily="49" charset="-128"/>
            </a:endParaRPr>
          </a:p>
        </p:txBody>
      </p:sp>
      <p:sp>
        <p:nvSpPr>
          <p:cNvPr id="4" name="Slide Number Placeholder 3"/>
          <p:cNvSpPr>
            <a:spLocks noGrp="1"/>
          </p:cNvSpPr>
          <p:nvPr>
            <p:ph type="sldNum" sz="quarter" idx="10"/>
          </p:nvPr>
        </p:nvSpPr>
        <p:spPr/>
        <p:txBody>
          <a:bodyPr/>
          <a:lstStyle/>
          <a:p>
            <a:fld id="{6B482BE6-6443-43D0-B2C4-9E7E7E3CDEDD}" type="slidenum">
              <a:rPr lang="en-US" smtClean="0"/>
              <a:t>31</a:t>
            </a:fld>
            <a:endParaRPr lang="en-US"/>
          </a:p>
        </p:txBody>
      </p:sp>
    </p:spTree>
    <p:extLst>
      <p:ext uri="{BB962C8B-B14F-4D97-AF65-F5344CB8AC3E}">
        <p14:creationId xmlns:p14="http://schemas.microsoft.com/office/powerpoint/2010/main" val="11538115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latin typeface="ＭＳ ゴシック" panose="020B0609070205080204" pitchFamily="49" charset="-128"/>
                <a:ea typeface="ＭＳ ゴシック" panose="020B0609070205080204" pitchFamily="49" charset="-128"/>
              </a:rPr>
              <a:t>このスライドではコンプライアンス</a:t>
            </a:r>
            <a:r>
              <a:rPr lang="en-US" baseline="0" dirty="0">
                <a:latin typeface="ＭＳ ゴシック" panose="020B0609070205080204" pitchFamily="49" charset="-128"/>
                <a:ea typeface="ＭＳ ゴシック" panose="020B0609070205080204" pitchFamily="49" charset="-128"/>
              </a:rPr>
              <a:t> </a:t>
            </a:r>
            <a:r>
              <a:rPr lang="en-US" baseline="0" dirty="0" err="1">
                <a:latin typeface="ＭＳ ゴシック" panose="020B0609070205080204" pitchFamily="49" charset="-128"/>
                <a:ea typeface="ＭＳ ゴシック" panose="020B0609070205080204" pitchFamily="49" charset="-128"/>
              </a:rPr>
              <a:t>がライセンスの法的義務の履行という域を</a:t>
            </a:r>
            <a:r>
              <a:rPr lang="ja-JP" altLang="en-US" baseline="0" dirty="0">
                <a:latin typeface="ＭＳ ゴシック" panose="020B0609070205080204" pitchFamily="49" charset="-128"/>
                <a:ea typeface="ＭＳ ゴシック" panose="020B0609070205080204" pitchFamily="49" charset="-128"/>
              </a:rPr>
              <a:t>超え</a:t>
            </a:r>
            <a:r>
              <a:rPr lang="en-US" baseline="0" dirty="0">
                <a:latin typeface="ＭＳ ゴシック" panose="020B0609070205080204" pitchFamily="49" charset="-128"/>
                <a:ea typeface="ＭＳ ゴシック" panose="020B0609070205080204" pitchFamily="49" charset="-128"/>
              </a:rPr>
              <a:t>、</a:t>
            </a:r>
            <a:r>
              <a:rPr lang="en-US" baseline="0" dirty="0" err="1">
                <a:latin typeface="ＭＳ ゴシック" panose="020B0609070205080204" pitchFamily="49" charset="-128"/>
                <a:ea typeface="ＭＳ ゴシック" panose="020B0609070205080204" pitchFamily="49" charset="-128"/>
              </a:rPr>
              <a:t>組織にもたらすメリットについて述べています</a:t>
            </a:r>
            <a:r>
              <a:rPr lang="en-US" baseline="0" dirty="0">
                <a:latin typeface="ＭＳ ゴシック" panose="020B0609070205080204" pitchFamily="49" charset="-128"/>
                <a:ea typeface="ＭＳ ゴシック" panose="020B0609070205080204" pitchFamily="49" charset="-128"/>
              </a:rPr>
              <a:t>。</a:t>
            </a:r>
          </a:p>
          <a:p>
            <a:endParaRPr lang="en-US" baseline="0" dirty="0"/>
          </a:p>
          <a:p>
            <a:r>
              <a:rPr lang="en-US" baseline="0" dirty="0"/>
              <a:t>---</a:t>
            </a:r>
          </a:p>
          <a:p>
            <a:pPr defTabSz="1314692">
              <a:defRPr/>
            </a:pPr>
            <a:r>
              <a:rPr lang="en-US" altLang="ja-JP" dirty="0">
                <a:ea typeface="ＭＳ ゴシック" panose="020B0609070205080204" pitchFamily="49" charset="-128"/>
              </a:rPr>
              <a:t>This slide describes some of the benefits that compliance</a:t>
            </a:r>
            <a:r>
              <a:rPr lang="en-US" altLang="ja-JP" baseline="0" dirty="0">
                <a:ea typeface="ＭＳ ゴシック" panose="020B0609070205080204" pitchFamily="49" charset="-128"/>
              </a:rPr>
              <a:t> brings to an organization beyond the fact of fulfilling the legal obligations of the license.</a:t>
            </a:r>
            <a:endParaRPr lang="en-US" altLang="ja-JP" dirty="0">
              <a:ea typeface="ＭＳ ゴシック" panose="020B0609070205080204" pitchFamily="49" charset="-128"/>
            </a:endParaRPr>
          </a:p>
        </p:txBody>
      </p:sp>
      <p:sp>
        <p:nvSpPr>
          <p:cNvPr id="4" name="Slide Number Placeholder 3"/>
          <p:cNvSpPr>
            <a:spLocks noGrp="1"/>
          </p:cNvSpPr>
          <p:nvPr>
            <p:ph type="sldNum" sz="quarter" idx="10"/>
          </p:nvPr>
        </p:nvSpPr>
        <p:spPr/>
        <p:txBody>
          <a:bodyPr/>
          <a:lstStyle/>
          <a:p>
            <a:fld id="{6B482BE6-6443-43D0-B2C4-9E7E7E3CDEDD}" type="slidenum">
              <a:rPr lang="en-US" smtClean="0"/>
              <a:t>32</a:t>
            </a:fld>
            <a:endParaRPr lang="en-US"/>
          </a:p>
        </p:txBody>
      </p:sp>
    </p:spTree>
    <p:extLst>
      <p:ext uri="{BB962C8B-B14F-4D97-AF65-F5344CB8AC3E}">
        <p14:creationId xmlns:p14="http://schemas.microsoft.com/office/powerpoint/2010/main" val="12097834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latin typeface="ＭＳ ゴシック" panose="020B0609070205080204" pitchFamily="49" charset="-128"/>
                <a:ea typeface="ＭＳ ゴシック" panose="020B0609070205080204" pitchFamily="49" charset="-128"/>
              </a:rPr>
              <a:t>FOSSコンプライアンス</a:t>
            </a:r>
            <a:r>
              <a:rPr lang="ja-JP" altLang="en-US" dirty="0">
                <a:latin typeface="ＭＳ ゴシック" panose="020B0609070205080204" pitchFamily="49" charset="-128"/>
                <a:ea typeface="ＭＳ ゴシック" panose="020B0609070205080204" pitchFamily="49" charset="-128"/>
              </a:rPr>
              <a:t>と</a:t>
            </a:r>
            <a:r>
              <a:rPr lang="en-US" dirty="0">
                <a:latin typeface="ＭＳ ゴシック" panose="020B0609070205080204" pitchFamily="49" charset="-128"/>
                <a:ea typeface="ＭＳ ゴシック" panose="020B0609070205080204" pitchFamily="49" charset="-128"/>
              </a:rPr>
              <a:t>は、FOSSのライセンス</a:t>
            </a:r>
            <a:r>
              <a:rPr lang="en-US" baseline="0" dirty="0">
                <a:latin typeface="ＭＳ ゴシック" panose="020B0609070205080204" pitchFamily="49" charset="-128"/>
                <a:ea typeface="ＭＳ ゴシック" panose="020B0609070205080204" pitchFamily="49" charset="-128"/>
              </a:rPr>
              <a:t>条項に従うことを意味します。これは、ライセンスについての理解、ライセンス条項を支えるプロセスの具備、見落としや誤りに</a:t>
            </a:r>
            <a:r>
              <a:rPr lang="ja-JP" altLang="en-US" baseline="0" dirty="0">
                <a:latin typeface="ＭＳ ゴシック" panose="020B0609070205080204" pitchFamily="49" charset="-128"/>
                <a:ea typeface="ＭＳ ゴシック" panose="020B0609070205080204" pitchFamily="49" charset="-128"/>
              </a:rPr>
              <a:t>対処する</a:t>
            </a:r>
            <a:r>
              <a:rPr lang="en-US" baseline="0" dirty="0" err="1">
                <a:latin typeface="ＭＳ ゴシック" panose="020B0609070205080204" pitchFamily="49" charset="-128"/>
                <a:ea typeface="ＭＳ ゴシック" panose="020B0609070205080204" pitchFamily="49" charset="-128"/>
              </a:rPr>
              <a:t>プロセスの具備といったことを伴います</a:t>
            </a:r>
            <a:r>
              <a:rPr lang="en-US" baseline="0" dirty="0">
                <a:latin typeface="ＭＳ ゴシック" panose="020B0609070205080204" pitchFamily="49" charset="-128"/>
                <a:ea typeface="ＭＳ ゴシック" panose="020B0609070205080204" pitchFamily="49" charset="-128"/>
              </a:rPr>
              <a:t>。</a:t>
            </a:r>
          </a:p>
          <a:p>
            <a:endParaRPr lang="en-US" baseline="0" dirty="0">
              <a:latin typeface="ＭＳ ゴシック" panose="020B0609070205080204" pitchFamily="49" charset="-128"/>
              <a:ea typeface="ＭＳ ゴシック" panose="020B0609070205080204" pitchFamily="49" charset="-128"/>
            </a:endParaRPr>
          </a:p>
          <a:p>
            <a:pPr defTabSz="1314692">
              <a:defRPr/>
            </a:pPr>
            <a:r>
              <a:rPr lang="en-US" dirty="0">
                <a:latin typeface="ＭＳ ゴシック" panose="020B0609070205080204" pitchFamily="49" charset="-128"/>
                <a:ea typeface="ＭＳ ゴシック" panose="020B0609070205080204" pitchFamily="49" charset="-128"/>
              </a:rPr>
              <a:t>FOSSコンプライアンスプログラムの2つの主要なゴールとは</a:t>
            </a:r>
            <a:r>
              <a:rPr lang="ja-JP" altLang="en-US" dirty="0" err="1">
                <a:latin typeface="ＭＳ ゴシック" panose="020B0609070205080204" pitchFamily="49" charset="-128"/>
                <a:ea typeface="ＭＳ ゴシック" panose="020B0609070205080204" pitchFamily="49" charset="-128"/>
              </a:rPr>
              <a:t>、</a:t>
            </a:r>
            <a:r>
              <a:rPr lang="en-US" b="1" baseline="0" dirty="0" err="1">
                <a:latin typeface="ＭＳ ゴシック" panose="020B0609070205080204" pitchFamily="49" charset="-128"/>
                <a:ea typeface="ＭＳ ゴシック" panose="020B0609070205080204" pitchFamily="49" charset="-128"/>
              </a:rPr>
              <a:t>自身の義務を知ること</a:t>
            </a:r>
            <a:r>
              <a:rPr lang="en-US" baseline="0" dirty="0" err="1">
                <a:latin typeface="ＭＳ ゴシック" panose="020B0609070205080204" pitchFamily="49" charset="-128"/>
                <a:ea typeface="ＭＳ ゴシック" panose="020B0609070205080204" pitchFamily="49" charset="-128"/>
              </a:rPr>
              <a:t>と</a:t>
            </a:r>
            <a:r>
              <a:rPr lang="en-US" b="1" baseline="0" dirty="0" err="1">
                <a:latin typeface="ＭＳ ゴシック" panose="020B0609070205080204" pitchFamily="49" charset="-128"/>
                <a:ea typeface="ＭＳ ゴシック" panose="020B0609070205080204" pitchFamily="49" charset="-128"/>
              </a:rPr>
              <a:t>義務を果たすこと</a:t>
            </a:r>
            <a:r>
              <a:rPr lang="en-US" baseline="0" dirty="0" err="1">
                <a:latin typeface="ＭＳ ゴシック" panose="020B0609070205080204" pitchFamily="49" charset="-128"/>
                <a:ea typeface="ＭＳ ゴシック" panose="020B0609070205080204" pitchFamily="49" charset="-128"/>
              </a:rPr>
              <a:t>です</a:t>
            </a:r>
            <a:r>
              <a:rPr lang="en-US" baseline="0" dirty="0">
                <a:latin typeface="ＭＳ ゴシック" panose="020B0609070205080204" pitchFamily="49" charset="-128"/>
                <a:ea typeface="ＭＳ ゴシック" panose="020B0609070205080204" pitchFamily="49" charset="-128"/>
              </a:rPr>
              <a:t>。</a:t>
            </a:r>
            <a:br>
              <a:rPr lang="en-US" baseline="0" dirty="0">
                <a:latin typeface="ＭＳ ゴシック" panose="020B0609070205080204" pitchFamily="49" charset="-128"/>
                <a:ea typeface="ＭＳ ゴシック" panose="020B0609070205080204" pitchFamily="49" charset="-128"/>
              </a:rPr>
            </a:br>
            <a:r>
              <a:rPr lang="en-US" baseline="0" dirty="0">
                <a:latin typeface="ＭＳ ゴシック" panose="020B0609070205080204" pitchFamily="49" charset="-128"/>
                <a:ea typeface="ＭＳ ゴシック" panose="020B0609070205080204" pitchFamily="49" charset="-128"/>
              </a:rPr>
              <a:t/>
            </a:r>
            <a:br>
              <a:rPr lang="en-US" baseline="0" dirty="0">
                <a:latin typeface="ＭＳ ゴシック" panose="020B0609070205080204" pitchFamily="49" charset="-128"/>
                <a:ea typeface="ＭＳ ゴシック" panose="020B0609070205080204" pitchFamily="49" charset="-128"/>
              </a:rPr>
            </a:br>
            <a:r>
              <a:rPr lang="en-US" baseline="0" dirty="0" err="1">
                <a:latin typeface="ＭＳ ゴシック" panose="020B0609070205080204" pitchFamily="49" charset="-128"/>
                <a:ea typeface="ＭＳ ゴシック" panose="020B0609070205080204" pitchFamily="49" charset="-128"/>
              </a:rPr>
              <a:t>FOSSコンプライアンス</a:t>
            </a:r>
            <a:r>
              <a:rPr lang="en-US" baseline="0" dirty="0">
                <a:latin typeface="ＭＳ ゴシック" panose="020B0609070205080204" pitchFamily="49" charset="-128"/>
                <a:ea typeface="ＭＳ ゴシック" panose="020B0609070205080204" pitchFamily="49" charset="-128"/>
              </a:rPr>
              <a:t> </a:t>
            </a:r>
            <a:r>
              <a:rPr lang="en-US" baseline="0" dirty="0" err="1">
                <a:latin typeface="ＭＳ ゴシック" panose="020B0609070205080204" pitchFamily="49" charset="-128"/>
                <a:ea typeface="ＭＳ ゴシック" panose="020B0609070205080204" pitchFamily="49" charset="-128"/>
              </a:rPr>
              <a:t>プログラムでの重要な業務</a:t>
            </a:r>
            <a:r>
              <a:rPr lang="ja-JP" altLang="en-US" baseline="0" dirty="0">
                <a:latin typeface="ＭＳ ゴシック" panose="020B0609070205080204" pitchFamily="49" charset="-128"/>
                <a:ea typeface="ＭＳ ゴシック" panose="020B0609070205080204" pitchFamily="49" charset="-128"/>
              </a:rPr>
              <a:t>に</a:t>
            </a:r>
            <a:r>
              <a:rPr lang="en-US" baseline="0" dirty="0" err="1">
                <a:latin typeface="ＭＳ ゴシック" panose="020B0609070205080204" pitchFamily="49" charset="-128"/>
                <a:ea typeface="ＭＳ ゴシック" panose="020B0609070205080204" pitchFamily="49" charset="-128"/>
              </a:rPr>
              <a:t>は以下が含まれます</a:t>
            </a:r>
            <a:r>
              <a:rPr lang="en-US" baseline="0" dirty="0">
                <a:latin typeface="ＭＳ ゴシック" panose="020B0609070205080204" pitchFamily="49" charset="-128"/>
                <a:ea typeface="ＭＳ ゴシック" panose="020B0609070205080204" pitchFamily="49" charset="-128"/>
              </a:rPr>
              <a:t>：</a:t>
            </a:r>
          </a:p>
          <a:p>
            <a:pPr marL="246505" indent="-246505" defTabSz="1314692">
              <a:buFont typeface="Arial" charset="0"/>
              <a:buChar char="•"/>
              <a:defRPr/>
            </a:pPr>
            <a:r>
              <a:rPr lang="en-US" dirty="0">
                <a:latin typeface="ＭＳ ゴシック" panose="020B0609070205080204" pitchFamily="49" charset="-128"/>
                <a:ea typeface="ＭＳ ゴシック" panose="020B0609070205080204" pitchFamily="49" charset="-128"/>
              </a:rPr>
              <a:t>FOSSソフトウェアの起源とライセンスの確認</a:t>
            </a:r>
          </a:p>
          <a:p>
            <a:pPr marL="246505" indent="-246505">
              <a:buFont typeface="Arial" charset="0"/>
              <a:buChar char="•"/>
            </a:pPr>
            <a:r>
              <a:rPr lang="en-US" dirty="0" err="1">
                <a:latin typeface="ＭＳ ゴシック" panose="020B0609070205080204" pitchFamily="49" charset="-128"/>
                <a:ea typeface="ＭＳ ゴシック" panose="020B0609070205080204" pitchFamily="49" charset="-128"/>
              </a:rPr>
              <a:t>開発プロセス</a:t>
            </a:r>
            <a:r>
              <a:rPr lang="ja-JP" altLang="en-US" dirty="0">
                <a:latin typeface="ＭＳ ゴシック" panose="020B0609070205080204" pitchFamily="49" charset="-128"/>
                <a:ea typeface="ＭＳ ゴシック" panose="020B0609070205080204" pitchFamily="49" charset="-128"/>
              </a:rPr>
              <a:t>における</a:t>
            </a:r>
            <a:r>
              <a:rPr lang="en-US" dirty="0" err="1">
                <a:latin typeface="ＭＳ ゴシック" panose="020B0609070205080204" pitchFamily="49" charset="-128"/>
                <a:ea typeface="ＭＳ ゴシック" panose="020B0609070205080204" pitchFamily="49" charset="-128"/>
              </a:rPr>
              <a:t>FOSSソフトウェアの追跡</a:t>
            </a:r>
            <a:endParaRPr lang="en-US" dirty="0">
              <a:latin typeface="ＭＳ ゴシック" panose="020B0609070205080204" pitchFamily="49" charset="-128"/>
              <a:ea typeface="ＭＳ ゴシック" panose="020B0609070205080204" pitchFamily="49" charset="-128"/>
            </a:endParaRPr>
          </a:p>
          <a:p>
            <a:pPr marL="246505" indent="-246505">
              <a:buFont typeface="Arial" charset="0"/>
              <a:buChar char="•"/>
            </a:pPr>
            <a:r>
              <a:rPr lang="en-US" dirty="0" err="1">
                <a:latin typeface="ＭＳ ゴシック" panose="020B0609070205080204" pitchFamily="49" charset="-128"/>
                <a:ea typeface="ＭＳ ゴシック" panose="020B0609070205080204" pitchFamily="49" charset="-128"/>
              </a:rPr>
              <a:t>FOSSレビューの実施と、ライセンス義務の確認</a:t>
            </a:r>
            <a:endParaRPr lang="en-US" dirty="0">
              <a:latin typeface="ＭＳ ゴシック" panose="020B0609070205080204" pitchFamily="49" charset="-128"/>
              <a:ea typeface="ＭＳ ゴシック" panose="020B0609070205080204" pitchFamily="49" charset="-128"/>
            </a:endParaRPr>
          </a:p>
          <a:p>
            <a:pPr marL="246505" indent="-246505">
              <a:buFont typeface="Arial" charset="0"/>
              <a:buChar char="•"/>
            </a:pPr>
            <a:r>
              <a:rPr lang="en-US" dirty="0" err="1">
                <a:latin typeface="ＭＳ ゴシック" panose="020B0609070205080204" pitchFamily="49" charset="-128"/>
                <a:ea typeface="ＭＳ ゴシック" panose="020B0609070205080204" pitchFamily="49" charset="-128"/>
              </a:rPr>
              <a:t>製品出荷時のライセンス義務の履行</a:t>
            </a:r>
            <a:r>
              <a:rPr lang="en-US" dirty="0">
                <a:latin typeface="ＭＳ ゴシック" panose="020B0609070205080204" pitchFamily="49" charset="-128"/>
                <a:ea typeface="ＭＳ ゴシック" panose="020B0609070205080204" pitchFamily="49" charset="-128"/>
              </a:rPr>
              <a:t> </a:t>
            </a:r>
          </a:p>
          <a:p>
            <a:pPr marL="246505" indent="-246505">
              <a:buFont typeface="Arial" charset="0"/>
              <a:buChar char="•"/>
            </a:pPr>
            <a:r>
              <a:rPr lang="en-US" dirty="0">
                <a:latin typeface="ＭＳ ゴシック" panose="020B0609070205080204" pitchFamily="49" charset="-128"/>
                <a:ea typeface="ＭＳ ゴシック" panose="020B0609070205080204" pitchFamily="49" charset="-128"/>
              </a:rPr>
              <a:t>FOSSコンプライアンス </a:t>
            </a:r>
            <a:r>
              <a:rPr lang="en-US" dirty="0" err="1">
                <a:latin typeface="ＭＳ ゴシック" panose="020B0609070205080204" pitchFamily="49" charset="-128"/>
                <a:ea typeface="ＭＳ ゴシック" panose="020B0609070205080204" pitchFamily="49" charset="-128"/>
              </a:rPr>
              <a:t>プログラムに対する監督、ポリシーの策定およびコンプライ</a:t>
            </a:r>
            <a:r>
              <a:rPr lang="ja-JP" altLang="en-US" dirty="0">
                <a:latin typeface="ＭＳ ゴシック" panose="020B0609070205080204" pitchFamily="49" charset="-128"/>
                <a:ea typeface="ＭＳ ゴシック" panose="020B0609070205080204" pitchFamily="49" charset="-128"/>
              </a:rPr>
              <a:t>アン</a:t>
            </a:r>
            <a:r>
              <a:rPr lang="en-US" dirty="0" err="1">
                <a:latin typeface="ＭＳ ゴシック" panose="020B0609070205080204" pitchFamily="49" charset="-128"/>
                <a:ea typeface="ＭＳ ゴシック" panose="020B0609070205080204" pitchFamily="49" charset="-128"/>
              </a:rPr>
              <a:t>スに関わる意思決定</a:t>
            </a:r>
            <a:endParaRPr lang="en-US" dirty="0">
              <a:latin typeface="ＭＳ ゴシック" panose="020B0609070205080204" pitchFamily="49" charset="-128"/>
              <a:ea typeface="ＭＳ ゴシック" panose="020B0609070205080204" pitchFamily="49" charset="-128"/>
            </a:endParaRPr>
          </a:p>
          <a:p>
            <a:pPr marL="246505" indent="-246505">
              <a:buFont typeface="Arial" charset="0"/>
              <a:buChar char="•"/>
            </a:pPr>
            <a:r>
              <a:rPr lang="en-US" dirty="0">
                <a:latin typeface="ＭＳ ゴシック" panose="020B0609070205080204" pitchFamily="49" charset="-128"/>
                <a:ea typeface="ＭＳ ゴシック" panose="020B0609070205080204" pitchFamily="49" charset="-128"/>
              </a:rPr>
              <a:t>トレーニング</a:t>
            </a:r>
          </a:p>
          <a:p>
            <a:pPr marL="246505" indent="-246505">
              <a:buFont typeface="Arial" charset="0"/>
              <a:buChar char="•"/>
            </a:pPr>
            <a:endParaRPr lang="en-US" dirty="0">
              <a:latin typeface="ＭＳ ゴシック" panose="020B0609070205080204" pitchFamily="49" charset="-128"/>
              <a:ea typeface="ＭＳ ゴシック" panose="020B0609070205080204" pitchFamily="49" charset="-128"/>
            </a:endParaRPr>
          </a:p>
          <a:p>
            <a:r>
              <a:rPr lang="en-US" baseline="0" dirty="0">
                <a:latin typeface="ＭＳ ゴシック" panose="020B0609070205080204" pitchFamily="49" charset="-128"/>
                <a:ea typeface="ＭＳ ゴシック" panose="020B0609070205080204" pitchFamily="49" charset="-128"/>
              </a:rPr>
              <a:t> </a:t>
            </a:r>
            <a:r>
              <a:rPr lang="en-US" baseline="0" dirty="0" err="1">
                <a:latin typeface="ＭＳ ゴシック" panose="020B0609070205080204" pitchFamily="49" charset="-128"/>
                <a:ea typeface="ＭＳ ゴシック" panose="020B0609070205080204" pitchFamily="49" charset="-128"/>
              </a:rPr>
              <a:t>FOSSコンプライアンス</a:t>
            </a:r>
            <a:r>
              <a:rPr lang="ja-JP" altLang="en-US" baseline="0" dirty="0">
                <a:latin typeface="ＭＳ ゴシック" panose="020B0609070205080204" pitchFamily="49" charset="-128"/>
                <a:ea typeface="ＭＳ ゴシック" panose="020B0609070205080204" pitchFamily="49" charset="-128"/>
              </a:rPr>
              <a:t> </a:t>
            </a:r>
            <a:r>
              <a:rPr lang="en-US" baseline="0" dirty="0" err="1">
                <a:latin typeface="ＭＳ ゴシック" panose="020B0609070205080204" pitchFamily="49" charset="-128"/>
                <a:ea typeface="ＭＳ ゴシック" panose="020B0609070205080204" pitchFamily="49" charset="-128"/>
              </a:rPr>
              <a:t>プログラムは、さまざまなメリットを提供します。たとえばFOSSが組織にどう</a:t>
            </a:r>
            <a:r>
              <a:rPr lang="ja-JP" altLang="en-US" baseline="0" dirty="0">
                <a:latin typeface="ＭＳ ゴシック" panose="020B0609070205080204" pitchFamily="49" charset="-128"/>
                <a:ea typeface="ＭＳ ゴシック" panose="020B0609070205080204" pitchFamily="49" charset="-128"/>
              </a:rPr>
              <a:t>影響</a:t>
            </a:r>
            <a:r>
              <a:rPr lang="en-US" baseline="0" dirty="0" err="1">
                <a:latin typeface="ＭＳ ゴシック" panose="020B0609070205080204" pitchFamily="49" charset="-128"/>
                <a:ea typeface="ＭＳ ゴシック" panose="020B0609070205080204" pitchFamily="49" charset="-128"/>
              </a:rPr>
              <a:t>を与えるかという点や、FOSSに関連づけられるコストやリスクについての理解の向上、またFOSSコミュニティとのより</a:t>
            </a:r>
            <a:r>
              <a:rPr lang="ja-JP" altLang="en-US" baseline="0" dirty="0">
                <a:latin typeface="ＭＳ ゴシック" panose="020B0609070205080204" pitchFamily="49" charset="-128"/>
                <a:ea typeface="ＭＳ ゴシック" panose="020B0609070205080204" pitchFamily="49" charset="-128"/>
              </a:rPr>
              <a:t>良い</a:t>
            </a:r>
            <a:r>
              <a:rPr lang="en-US" baseline="0" dirty="0" err="1">
                <a:latin typeface="ＭＳ ゴシック" panose="020B0609070205080204" pitchFamily="49" charset="-128"/>
                <a:ea typeface="ＭＳ ゴシック" panose="020B0609070205080204" pitchFamily="49" charset="-128"/>
              </a:rPr>
              <a:t>関係、有効なFOSSソリューションについての知識の向上といった点があります</a:t>
            </a:r>
            <a:r>
              <a:rPr lang="en-US" baseline="0" dirty="0">
                <a:latin typeface="ＭＳ ゴシック" panose="020B0609070205080204" pitchFamily="49" charset="-128"/>
                <a:ea typeface="ＭＳ ゴシック" panose="020B0609070205080204" pitchFamily="49" charset="-128"/>
              </a:rPr>
              <a:t>。</a:t>
            </a:r>
            <a:endParaRPr lang="en-US" dirty="0">
              <a:latin typeface="ＭＳ ゴシック" panose="020B0609070205080204" pitchFamily="49" charset="-128"/>
              <a:ea typeface="ＭＳ ゴシック" panose="020B0609070205080204" pitchFamily="49" charset="-128"/>
            </a:endParaRPr>
          </a:p>
          <a:p>
            <a:endParaRPr lang="en-US" baseline="0" dirty="0"/>
          </a:p>
          <a:p>
            <a:r>
              <a:rPr lang="en-US" baseline="0" dirty="0"/>
              <a:t>---</a:t>
            </a:r>
          </a:p>
          <a:p>
            <a:r>
              <a:rPr lang="en-US" altLang="ja-JP" dirty="0">
                <a:ea typeface="ＭＳ ゴシック" panose="020B0609070205080204" pitchFamily="49" charset="-128"/>
              </a:rPr>
              <a:t>FOSS compliance means following the licensing terms of FOSS</a:t>
            </a:r>
            <a:r>
              <a:rPr lang="en-US" altLang="ja-JP" baseline="0" dirty="0">
                <a:ea typeface="ＭＳ ゴシック" panose="020B0609070205080204" pitchFamily="49" charset="-128"/>
              </a:rPr>
              <a:t> licenses. It involves understanding the licenses, having processes to support the license terms, and having processes to address any oversights or errors.</a:t>
            </a:r>
          </a:p>
          <a:p>
            <a:endParaRPr lang="en-US" altLang="ja-JP" baseline="0" dirty="0">
              <a:ea typeface="ＭＳ ゴシック" panose="020B0609070205080204" pitchFamily="49" charset="-128"/>
            </a:endParaRPr>
          </a:p>
          <a:p>
            <a:pPr defTabSz="1314692">
              <a:defRPr/>
            </a:pPr>
            <a:r>
              <a:rPr lang="en-US" altLang="ja-JP" dirty="0">
                <a:ea typeface="ＭＳ ゴシック" panose="020B0609070205080204" pitchFamily="49" charset="-128"/>
              </a:rPr>
              <a:t>The two main goals of a FOSS compliance program are</a:t>
            </a:r>
            <a:r>
              <a:rPr lang="en-US" altLang="ja-JP" baseline="0" dirty="0">
                <a:ea typeface="ＭＳ ゴシック" panose="020B0609070205080204" pitchFamily="49" charset="-128"/>
              </a:rPr>
              <a:t> </a:t>
            </a:r>
            <a:r>
              <a:rPr lang="en-US" altLang="ja-JP" b="1" baseline="0" dirty="0">
                <a:ea typeface="ＭＳ ゴシック" panose="020B0609070205080204" pitchFamily="49" charset="-128"/>
              </a:rPr>
              <a:t>know your obligations</a:t>
            </a:r>
            <a:r>
              <a:rPr lang="en-US" altLang="ja-JP" baseline="0" dirty="0">
                <a:ea typeface="ＭＳ ゴシック" panose="020B0609070205080204" pitchFamily="49" charset="-128"/>
              </a:rPr>
              <a:t> and to </a:t>
            </a:r>
            <a:r>
              <a:rPr lang="en-US" altLang="ja-JP" b="1" baseline="0" dirty="0">
                <a:ea typeface="ＭＳ ゴシック" panose="020B0609070205080204" pitchFamily="49" charset="-128"/>
              </a:rPr>
              <a:t>satisfy your obligations</a:t>
            </a:r>
            <a:r>
              <a:rPr lang="en-US" altLang="ja-JP" baseline="0" dirty="0">
                <a:ea typeface="ＭＳ ゴシック" panose="020B0609070205080204" pitchFamily="49" charset="-128"/>
              </a:rPr>
              <a:t>.</a:t>
            </a:r>
            <a:br>
              <a:rPr lang="en-US" altLang="ja-JP" baseline="0" dirty="0">
                <a:ea typeface="ＭＳ ゴシック" panose="020B0609070205080204" pitchFamily="49" charset="-128"/>
              </a:rPr>
            </a:br>
            <a:r>
              <a:rPr lang="en-US" altLang="ja-JP" baseline="0" dirty="0">
                <a:latin typeface="+mn-lt"/>
                <a:ea typeface="ＭＳ ゴシック" panose="020B0609070205080204" pitchFamily="49" charset="-128"/>
              </a:rPr>
              <a:t/>
            </a:r>
            <a:br>
              <a:rPr lang="en-US" altLang="ja-JP" baseline="0" dirty="0">
                <a:latin typeface="+mn-lt"/>
                <a:ea typeface="ＭＳ ゴシック" panose="020B0609070205080204" pitchFamily="49" charset="-128"/>
              </a:rPr>
            </a:br>
            <a:r>
              <a:rPr lang="en-US" altLang="ja-JP" baseline="0" dirty="0">
                <a:latin typeface="+mn-lt"/>
                <a:ea typeface="ＭＳ ゴシック" panose="020B0609070205080204" pitchFamily="49" charset="-128"/>
              </a:rPr>
              <a:t>The important business practices of a FOSS compliance program include:</a:t>
            </a:r>
          </a:p>
          <a:p>
            <a:pPr marL="246505" indent="-246505" defTabSz="1314692">
              <a:buFont typeface="Arial" charset="0"/>
              <a:buChar char="•"/>
              <a:defRPr/>
            </a:pPr>
            <a:r>
              <a:rPr lang="en-US" altLang="ja-JP" dirty="0">
                <a:latin typeface="+mn-lt"/>
                <a:ea typeface="ＭＳ Ｐゴシック" charset="0"/>
              </a:rPr>
              <a:t>Identification of the origin and license of FOSS software</a:t>
            </a:r>
          </a:p>
          <a:p>
            <a:pPr marL="246505" indent="-246505">
              <a:buFont typeface="Arial" charset="0"/>
              <a:buChar char="•"/>
            </a:pPr>
            <a:r>
              <a:rPr lang="en-US" altLang="ja-JP" dirty="0">
                <a:latin typeface="+mn-lt"/>
                <a:ea typeface="ＭＳ Ｐゴシック" charset="0"/>
              </a:rPr>
              <a:t>Tracking FOSS software within the development process</a:t>
            </a:r>
          </a:p>
          <a:p>
            <a:pPr marL="246505" indent="-246505">
              <a:buFont typeface="Arial" charset="0"/>
              <a:buChar char="•"/>
            </a:pPr>
            <a:r>
              <a:rPr lang="en-US" altLang="ja-JP" dirty="0">
                <a:latin typeface="+mn-lt"/>
                <a:ea typeface="ＭＳ Ｐゴシック" charset="0"/>
              </a:rPr>
              <a:t>Performing FOSS review and identifying license obligations</a:t>
            </a:r>
          </a:p>
          <a:p>
            <a:pPr marL="246505" indent="-246505">
              <a:buFont typeface="Arial" charset="0"/>
              <a:buChar char="•"/>
            </a:pPr>
            <a:r>
              <a:rPr lang="en-US" altLang="ja-JP" dirty="0">
                <a:latin typeface="+mn-lt"/>
                <a:ea typeface="ＭＳ Ｐゴシック" charset="0"/>
              </a:rPr>
              <a:t>Fulfillment of license obligations when product ships </a:t>
            </a:r>
          </a:p>
          <a:p>
            <a:pPr marL="246505" indent="-246505">
              <a:buFont typeface="Arial" charset="0"/>
              <a:buChar char="•"/>
            </a:pPr>
            <a:r>
              <a:rPr lang="en-US" altLang="ja-JP" dirty="0">
                <a:latin typeface="+mn-lt"/>
                <a:ea typeface="ＭＳ Ｐゴシック" charset="0"/>
              </a:rPr>
              <a:t>Oversight for FOSS Compliance Program, creation of policy, and compliance decisions</a:t>
            </a:r>
          </a:p>
          <a:p>
            <a:pPr marL="246505" indent="-246505">
              <a:buFont typeface="Arial" charset="0"/>
              <a:buChar char="•"/>
            </a:pPr>
            <a:r>
              <a:rPr lang="en-US" altLang="ja-JP" dirty="0">
                <a:latin typeface="+mn-lt"/>
                <a:ea typeface="ＭＳ Ｐゴシック" charset="0"/>
              </a:rPr>
              <a:t>Training</a:t>
            </a:r>
          </a:p>
          <a:p>
            <a:pPr marL="246505" indent="-246505">
              <a:buFont typeface="Arial" charset="0"/>
              <a:buChar char="•"/>
            </a:pPr>
            <a:endParaRPr lang="en-US" altLang="ja-JP" dirty="0">
              <a:latin typeface="+mn-lt"/>
              <a:ea typeface="ＭＳ Ｐゴシック" charset="0"/>
            </a:endParaRPr>
          </a:p>
          <a:p>
            <a:r>
              <a:rPr lang="en-US" altLang="ja-JP" dirty="0">
                <a:latin typeface="+mn-lt"/>
                <a:ea typeface="ＭＳ Ｐゴシック" charset="0"/>
              </a:rPr>
              <a:t>A</a:t>
            </a:r>
            <a:r>
              <a:rPr lang="en-US" altLang="ja-JP" baseline="0" dirty="0">
                <a:latin typeface="+mn-lt"/>
                <a:ea typeface="ＭＳ Ｐゴシック" charset="0"/>
              </a:rPr>
              <a:t> FOSS compliance program provides various benefits such as an increased understanding of how FOSS impacts your organization, an increased understanding of the costs and risks associated with FOSS, better relations with the FOSS community and increased knowledge of available FOSS solutions</a:t>
            </a:r>
            <a:r>
              <a:rPr lang="en-US" altLang="ja-JP" baseline="0" dirty="0" smtClean="0">
                <a:latin typeface="+mn-lt"/>
                <a:ea typeface="ＭＳ Ｐゴシック" charset="0"/>
              </a:rPr>
              <a:t>.</a:t>
            </a:r>
            <a:endParaRPr lang="en-US" altLang="ja-JP" dirty="0">
              <a:latin typeface="+mn-lt"/>
              <a:ea typeface="ＭＳ Ｐゴシック" charset="0"/>
            </a:endParaRPr>
          </a:p>
        </p:txBody>
      </p:sp>
      <p:sp>
        <p:nvSpPr>
          <p:cNvPr id="4" name="Slide Number Placeholder 3"/>
          <p:cNvSpPr>
            <a:spLocks noGrp="1"/>
          </p:cNvSpPr>
          <p:nvPr>
            <p:ph type="sldNum" sz="quarter" idx="10"/>
          </p:nvPr>
        </p:nvSpPr>
        <p:spPr/>
        <p:txBody>
          <a:bodyPr/>
          <a:lstStyle/>
          <a:p>
            <a:fld id="{6B482BE6-6443-43D0-B2C4-9E7E7E3CDEDD}" type="slidenum">
              <a:rPr lang="en-US" smtClean="0"/>
              <a:t>33</a:t>
            </a:fld>
            <a:endParaRPr lang="en-US"/>
          </a:p>
        </p:txBody>
      </p:sp>
    </p:spTree>
    <p:extLst>
      <p:ext uri="{BB962C8B-B14F-4D97-AF65-F5344CB8AC3E}">
        <p14:creationId xmlns:p14="http://schemas.microsoft.com/office/powerpoint/2010/main" val="7066270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latin typeface="+mn-lt"/>
            </a:endParaRPr>
          </a:p>
        </p:txBody>
      </p:sp>
      <p:sp>
        <p:nvSpPr>
          <p:cNvPr id="4" name="Slide Number Placeholder 3"/>
          <p:cNvSpPr>
            <a:spLocks noGrp="1"/>
          </p:cNvSpPr>
          <p:nvPr>
            <p:ph type="sldNum" sz="quarter" idx="10"/>
          </p:nvPr>
        </p:nvSpPr>
        <p:spPr/>
        <p:txBody>
          <a:bodyPr/>
          <a:lstStyle/>
          <a:p>
            <a:fld id="{6B482BE6-6443-43D0-B2C4-9E7E7E3CDEDD}" type="slidenum">
              <a:rPr lang="en-US" smtClean="0"/>
              <a:t>34</a:t>
            </a:fld>
            <a:endParaRPr lang="en-US"/>
          </a:p>
        </p:txBody>
      </p:sp>
    </p:spTree>
    <p:extLst>
      <p:ext uri="{BB962C8B-B14F-4D97-AF65-F5344CB8AC3E}">
        <p14:creationId xmlns:p14="http://schemas.microsoft.com/office/powerpoint/2010/main" val="1485131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xfrm>
            <a:off x="169863" y="1073150"/>
            <a:ext cx="9526587" cy="5359400"/>
          </a:xfrm>
          <a:ln/>
        </p:spPr>
      </p:sp>
      <p:sp>
        <p:nvSpPr>
          <p:cNvPr id="124931" name="Rectangle 3"/>
          <p:cNvSpPr>
            <a:spLocks noGrp="1" noChangeArrowheads="1"/>
          </p:cNvSpPr>
          <p:nvPr>
            <p:ph type="body" idx="1"/>
          </p:nvPr>
        </p:nvSpPr>
        <p:spPr/>
        <p:txBody>
          <a:bodyPr/>
          <a:lstStyle/>
          <a:p>
            <a:r>
              <a:rPr lang="en-US" b="0" dirty="0">
                <a:latin typeface="ＭＳ ゴシック" panose="020B0609070205080204" pitchFamily="49" charset="-128"/>
                <a:ea typeface="ＭＳ ゴシック" panose="020B0609070205080204" pitchFamily="49" charset="-128"/>
              </a:rPr>
              <a:t>このスライドは</a:t>
            </a:r>
            <a:r>
              <a:rPr lang="en-US" b="0" baseline="0" dirty="0">
                <a:latin typeface="ＭＳ ゴシック" panose="020B0609070205080204" pitchFamily="49" charset="-128"/>
                <a:ea typeface="ＭＳ ゴシック" panose="020B0609070205080204" pitchFamily="49" charset="-128"/>
              </a:rPr>
              <a:t> コンプライアンスにおいてFOSSコンポーネントの使用でどういったことを考慮すべきかという点について触れています。ユースケースが異なれば法的効果も違ってきます。次の数枚のスライドでこれらのコンセプトを具体的に説明していきます。</a:t>
            </a:r>
          </a:p>
          <a:p>
            <a:endParaRPr lang="en-US" b="0" baseline="0" dirty="0">
              <a:latin typeface="+mn-lt"/>
            </a:endParaRPr>
          </a:p>
          <a:p>
            <a:r>
              <a:rPr lang="en-US" b="0" baseline="0" dirty="0">
                <a:latin typeface="+mn-lt"/>
              </a:rPr>
              <a:t>---</a:t>
            </a:r>
          </a:p>
          <a:p>
            <a:pPr defTabSz="1314692">
              <a:defRPr/>
            </a:pPr>
            <a:r>
              <a:rPr lang="en-US" altLang="ja-JP" b="0" dirty="0">
                <a:latin typeface="+mn-lt"/>
                <a:ea typeface="ＭＳ ゴシック" panose="020B0609070205080204" pitchFamily="49" charset="-128"/>
              </a:rPr>
              <a:t>This slide</a:t>
            </a:r>
            <a:r>
              <a:rPr lang="en-US" altLang="ja-JP" b="0" baseline="0" dirty="0">
                <a:latin typeface="+mn-lt"/>
                <a:ea typeface="ＭＳ ゴシック" panose="020B0609070205080204" pitchFamily="49" charset="-128"/>
              </a:rPr>
              <a:t> is about how the use of FOSS components is a consideration for your compliance. Different use cases will have different legal effects. The next few slides explain these concepts in more detail</a:t>
            </a:r>
            <a:r>
              <a:rPr lang="en-US" altLang="ja-JP" b="0" baseline="0" dirty="0" smtClean="0">
                <a:latin typeface="+mn-lt"/>
                <a:ea typeface="ＭＳ ゴシック" panose="020B0609070205080204" pitchFamily="49" charset="-128"/>
              </a:rPr>
              <a:t>.</a:t>
            </a:r>
            <a:endParaRPr lang="en-US" b="0" dirty="0">
              <a:latin typeface="Calibri" panose="020F0502020204030204" pitchFamily="34" charset="0"/>
            </a:endParaRPr>
          </a:p>
        </p:txBody>
      </p:sp>
      <p:sp>
        <p:nvSpPr>
          <p:cNvPr id="2" name="Slide Number Placeholder 1"/>
          <p:cNvSpPr>
            <a:spLocks noGrp="1"/>
          </p:cNvSpPr>
          <p:nvPr>
            <p:ph type="sldNum" sz="quarter" idx="10"/>
          </p:nvPr>
        </p:nvSpPr>
        <p:spPr/>
        <p:txBody>
          <a:bodyPr/>
          <a:lstStyle/>
          <a:p>
            <a:fld id="{6B482BE6-6443-43D0-B2C4-9E7E7E3CDEDD}" type="slidenum">
              <a:rPr lang="en-US" smtClean="0"/>
              <a:t>35</a:t>
            </a:fld>
            <a:endParaRPr lang="en-US"/>
          </a:p>
        </p:txBody>
      </p:sp>
    </p:spTree>
    <p:extLst>
      <p:ext uri="{BB962C8B-B14F-4D97-AF65-F5344CB8AC3E}">
        <p14:creationId xmlns:p14="http://schemas.microsoft.com/office/powerpoint/2010/main" val="17519658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xfrm>
            <a:off x="169863" y="1073150"/>
            <a:ext cx="9526587" cy="5359400"/>
          </a:xfrm>
          <a:ln/>
        </p:spPr>
      </p:sp>
      <p:sp>
        <p:nvSpPr>
          <p:cNvPr id="124931" name="Rectangle 3"/>
          <p:cNvSpPr>
            <a:spLocks noGrp="1" noChangeArrowheads="1"/>
          </p:cNvSpPr>
          <p:nvPr>
            <p:ph type="body" idx="1"/>
          </p:nvPr>
        </p:nvSpPr>
        <p:spPr/>
        <p:txBody>
          <a:bodyPr/>
          <a:lstStyle/>
          <a:p>
            <a:r>
              <a:rPr lang="en-US" b="0" dirty="0" err="1">
                <a:latin typeface="ＭＳ ゴシック" panose="020B0609070205080204" pitchFamily="49" charset="-128"/>
                <a:ea typeface="ＭＳ ゴシック" panose="020B0609070205080204" pitchFamily="49" charset="-128"/>
              </a:rPr>
              <a:t>このスライドでは、</a:t>
            </a:r>
            <a:r>
              <a:rPr lang="en-US" b="0" baseline="0" dirty="0" err="1">
                <a:latin typeface="ＭＳ ゴシック" panose="020B0609070205080204" pitchFamily="49" charset="-128"/>
                <a:ea typeface="ＭＳ ゴシック" panose="020B0609070205080204" pitchFamily="49" charset="-128"/>
              </a:rPr>
              <a:t>FOSSを使う際</a:t>
            </a:r>
            <a:r>
              <a:rPr lang="ja-JP" altLang="en-US" b="0" baseline="0" dirty="0">
                <a:latin typeface="ＭＳ ゴシック" panose="020B0609070205080204" pitchFamily="49" charset="-128"/>
                <a:ea typeface="ＭＳ ゴシック" panose="020B0609070205080204" pitchFamily="49" charset="-128"/>
              </a:rPr>
              <a:t>の「</a:t>
            </a:r>
            <a:r>
              <a:rPr lang="en-US" b="0" baseline="0" dirty="0" err="1">
                <a:latin typeface="ＭＳ ゴシック" panose="020B0609070205080204" pitchFamily="49" charset="-128"/>
                <a:ea typeface="ＭＳ ゴシック" panose="020B0609070205080204" pitchFamily="49" charset="-128"/>
              </a:rPr>
              <a:t>取り込む</a:t>
            </a:r>
            <a:r>
              <a:rPr lang="ja-JP" altLang="en-US" b="0" baseline="0" dirty="0">
                <a:latin typeface="ＭＳ ゴシック" panose="020B0609070205080204" pitchFamily="49" charset="-128"/>
                <a:ea typeface="ＭＳ ゴシック" panose="020B0609070205080204" pitchFamily="49" charset="-128"/>
              </a:rPr>
              <a:t>」</a:t>
            </a:r>
            <a:r>
              <a:rPr lang="en-US" b="0" baseline="0" dirty="0" err="1">
                <a:latin typeface="ＭＳ ゴシック" panose="020B0609070205080204" pitchFamily="49" charset="-128"/>
                <a:ea typeface="ＭＳ ゴシック" panose="020B0609070205080204" pitchFamily="49" charset="-128"/>
              </a:rPr>
              <a:t>の意味について</a:t>
            </a:r>
            <a:r>
              <a:rPr lang="ja-JP" altLang="en-US" b="0" baseline="0" dirty="0">
                <a:latin typeface="ＭＳ ゴシック" panose="020B0609070205080204" pitchFamily="49" charset="-128"/>
                <a:ea typeface="ＭＳ ゴシック" panose="020B0609070205080204" pitchFamily="49" charset="-128"/>
              </a:rPr>
              <a:t>概説して</a:t>
            </a:r>
            <a:r>
              <a:rPr lang="en-US" b="0" baseline="0" dirty="0" err="1">
                <a:latin typeface="ＭＳ ゴシック" panose="020B0609070205080204" pitchFamily="49" charset="-128"/>
                <a:ea typeface="ＭＳ ゴシック" panose="020B0609070205080204" pitchFamily="49" charset="-128"/>
              </a:rPr>
              <a:t>います</a:t>
            </a:r>
            <a:r>
              <a:rPr lang="en-US" b="0" baseline="0" dirty="0">
                <a:latin typeface="ＭＳ ゴシック" panose="020B0609070205080204" pitchFamily="49" charset="-128"/>
                <a:ea typeface="ＭＳ ゴシック" panose="020B0609070205080204" pitchFamily="49" charset="-128"/>
              </a:rPr>
              <a:t>。</a:t>
            </a:r>
          </a:p>
          <a:p>
            <a:pPr marL="325549" indent="-325549"/>
            <a:endParaRPr lang="en-US" b="0" baseline="0" dirty="0">
              <a:latin typeface="+mn-lt"/>
            </a:endParaRPr>
          </a:p>
          <a:p>
            <a:pPr marL="325549" indent="-325549"/>
            <a:r>
              <a:rPr lang="en-US" b="0" baseline="0" dirty="0">
                <a:latin typeface="+mn-lt"/>
              </a:rPr>
              <a:t>---</a:t>
            </a:r>
          </a:p>
          <a:p>
            <a:pPr defTabSz="1314692">
              <a:defRPr/>
            </a:pPr>
            <a:r>
              <a:rPr lang="en-US" altLang="ja-JP" b="0" dirty="0">
                <a:latin typeface="+mn-lt"/>
                <a:ea typeface="ＭＳ ゴシック" panose="020B0609070205080204" pitchFamily="49" charset="-128"/>
              </a:rPr>
              <a:t>This slides outlines what incorporation means when using</a:t>
            </a:r>
            <a:r>
              <a:rPr lang="en-US" altLang="ja-JP" b="0" baseline="0" dirty="0">
                <a:latin typeface="+mn-lt"/>
                <a:ea typeface="ＭＳ ゴシック" panose="020B0609070205080204" pitchFamily="49" charset="-128"/>
              </a:rPr>
              <a:t> FOSS</a:t>
            </a:r>
            <a:r>
              <a:rPr lang="en-US" altLang="ja-JP" b="0" baseline="0" dirty="0" smtClean="0">
                <a:latin typeface="+mn-lt"/>
                <a:ea typeface="ＭＳ ゴシック" panose="020B0609070205080204" pitchFamily="49" charset="-128"/>
              </a:rPr>
              <a:t>.</a:t>
            </a:r>
            <a:endParaRPr lang="en-US" b="0" dirty="0">
              <a:latin typeface="Calibri" panose="020F0502020204030204" pitchFamily="34" charset="0"/>
            </a:endParaRPr>
          </a:p>
        </p:txBody>
      </p:sp>
      <p:sp>
        <p:nvSpPr>
          <p:cNvPr id="2" name="Slide Number Placeholder 1"/>
          <p:cNvSpPr>
            <a:spLocks noGrp="1"/>
          </p:cNvSpPr>
          <p:nvPr>
            <p:ph type="sldNum" sz="quarter" idx="10"/>
          </p:nvPr>
        </p:nvSpPr>
        <p:spPr/>
        <p:txBody>
          <a:bodyPr/>
          <a:lstStyle/>
          <a:p>
            <a:fld id="{6B482BE6-6443-43D0-B2C4-9E7E7E3CDEDD}" type="slidenum">
              <a:rPr lang="en-US" smtClean="0"/>
              <a:t>36</a:t>
            </a:fld>
            <a:endParaRPr lang="en-US"/>
          </a:p>
        </p:txBody>
      </p:sp>
    </p:spTree>
    <p:extLst>
      <p:ext uri="{BB962C8B-B14F-4D97-AF65-F5344CB8AC3E}">
        <p14:creationId xmlns:p14="http://schemas.microsoft.com/office/powerpoint/2010/main" val="7860016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xfrm>
            <a:off x="169863" y="1073150"/>
            <a:ext cx="9526587" cy="5359400"/>
          </a:xfrm>
          <a:ln/>
        </p:spPr>
      </p:sp>
      <p:sp>
        <p:nvSpPr>
          <p:cNvPr id="124931" name="Rectangle 3"/>
          <p:cNvSpPr>
            <a:spLocks noGrp="1" noChangeArrowheads="1"/>
          </p:cNvSpPr>
          <p:nvPr>
            <p:ph type="body" idx="1"/>
          </p:nvPr>
        </p:nvSpPr>
        <p:spPr/>
        <p:txBody>
          <a:bodyPr/>
          <a:lstStyle/>
          <a:p>
            <a:pPr defTabSz="1314692">
              <a:defRPr/>
            </a:pPr>
            <a:r>
              <a:rPr lang="en-US" b="0" dirty="0" err="1">
                <a:latin typeface="ＭＳ ゴシック" panose="020B0609070205080204" pitchFamily="49" charset="-128"/>
                <a:ea typeface="ＭＳ ゴシック" panose="020B0609070205080204" pitchFamily="49" charset="-128"/>
              </a:rPr>
              <a:t>このスライドでは</a:t>
            </a:r>
            <a:r>
              <a:rPr lang="ja-JP" altLang="en-US" b="0" dirty="0" err="1">
                <a:latin typeface="ＭＳ ゴシック" panose="020B0609070205080204" pitchFamily="49" charset="-128"/>
                <a:ea typeface="ＭＳ ゴシック" panose="020B0609070205080204" pitchFamily="49" charset="-128"/>
              </a:rPr>
              <a:t>、</a:t>
            </a:r>
            <a:r>
              <a:rPr lang="en-US" b="0" baseline="0" dirty="0">
                <a:latin typeface="ＭＳ ゴシック" panose="020B0609070205080204" pitchFamily="49" charset="-128"/>
                <a:ea typeface="ＭＳ ゴシック" panose="020B0609070205080204" pitchFamily="49" charset="-128"/>
              </a:rPr>
              <a:t>FOSS</a:t>
            </a:r>
            <a:r>
              <a:rPr lang="ja-JP" altLang="en-US" b="0" baseline="0" dirty="0">
                <a:latin typeface="ＭＳ ゴシック" panose="020B0609070205080204" pitchFamily="49" charset="-128"/>
                <a:ea typeface="ＭＳ ゴシック" panose="020B0609070205080204" pitchFamily="49" charset="-128"/>
              </a:rPr>
              <a:t>を</a:t>
            </a:r>
            <a:r>
              <a:rPr lang="en-US" b="0" baseline="0" dirty="0" err="1">
                <a:latin typeface="ＭＳ ゴシック" panose="020B0609070205080204" pitchFamily="49" charset="-128"/>
                <a:ea typeface="ＭＳ ゴシック" panose="020B0609070205080204" pitchFamily="49" charset="-128"/>
              </a:rPr>
              <a:t>使う際</a:t>
            </a:r>
            <a:r>
              <a:rPr lang="ja-JP" altLang="en-US" b="0" baseline="0" dirty="0">
                <a:latin typeface="ＭＳ ゴシック" panose="020B0609070205080204" pitchFamily="49" charset="-128"/>
                <a:ea typeface="ＭＳ ゴシック" panose="020B0609070205080204" pitchFamily="49" charset="-128"/>
              </a:rPr>
              <a:t>の「</a:t>
            </a:r>
            <a:r>
              <a:rPr lang="en-US" b="0" baseline="0" dirty="0" err="1">
                <a:latin typeface="ＭＳ ゴシック" panose="020B0609070205080204" pitchFamily="49" charset="-128"/>
                <a:ea typeface="ＭＳ ゴシック" panose="020B0609070205080204" pitchFamily="49" charset="-128"/>
              </a:rPr>
              <a:t>リンク</a:t>
            </a:r>
            <a:r>
              <a:rPr lang="ja-JP" altLang="en-US" b="0" baseline="0" dirty="0">
                <a:latin typeface="ＭＳ ゴシック" panose="020B0609070205080204" pitchFamily="49" charset="-128"/>
                <a:ea typeface="ＭＳ ゴシック" panose="020B0609070205080204" pitchFamily="49" charset="-128"/>
              </a:rPr>
              <a:t>」</a:t>
            </a:r>
            <a:r>
              <a:rPr lang="en-US" b="0" baseline="0" dirty="0" err="1">
                <a:latin typeface="ＭＳ ゴシック" panose="020B0609070205080204" pitchFamily="49" charset="-128"/>
                <a:ea typeface="ＭＳ ゴシック" panose="020B0609070205080204" pitchFamily="49" charset="-128"/>
              </a:rPr>
              <a:t>の意味について</a:t>
            </a:r>
            <a:r>
              <a:rPr lang="ja-JP" altLang="en-US" b="0" baseline="0" dirty="0">
                <a:latin typeface="ＭＳ ゴシック" panose="020B0609070205080204" pitchFamily="49" charset="-128"/>
                <a:ea typeface="ＭＳ ゴシック" panose="020B0609070205080204" pitchFamily="49" charset="-128"/>
              </a:rPr>
              <a:t>概説して</a:t>
            </a:r>
            <a:r>
              <a:rPr lang="en-US" b="0" baseline="0" dirty="0" err="1">
                <a:latin typeface="ＭＳ ゴシック" panose="020B0609070205080204" pitchFamily="49" charset="-128"/>
                <a:ea typeface="ＭＳ ゴシック" panose="020B0609070205080204" pitchFamily="49" charset="-128"/>
              </a:rPr>
              <a:t>います</a:t>
            </a:r>
            <a:r>
              <a:rPr lang="en-US" b="0" baseline="0" dirty="0">
                <a:latin typeface="ＭＳ ゴシック" panose="020B0609070205080204" pitchFamily="49" charset="-128"/>
                <a:ea typeface="ＭＳ ゴシック" panose="020B0609070205080204" pitchFamily="49" charset="-128"/>
              </a:rPr>
              <a:t>。</a:t>
            </a:r>
            <a:endParaRPr lang="en-US" b="0" dirty="0">
              <a:latin typeface="ＭＳ ゴシック" panose="020B0609070205080204" pitchFamily="49" charset="-128"/>
              <a:ea typeface="ＭＳ ゴシック" panose="020B0609070205080204" pitchFamily="49" charset="-128"/>
            </a:endParaRPr>
          </a:p>
          <a:p>
            <a:pPr marL="325549" indent="-325549"/>
            <a:endParaRPr lang="en-US" b="0" dirty="0">
              <a:latin typeface="+mn-lt"/>
            </a:endParaRPr>
          </a:p>
          <a:p>
            <a:pPr marL="325549" indent="-325549"/>
            <a:r>
              <a:rPr lang="en-US" b="0" dirty="0">
                <a:latin typeface="+mn-lt"/>
              </a:rPr>
              <a:t>---</a:t>
            </a:r>
          </a:p>
          <a:p>
            <a:pPr marL="325549" indent="-325549" defTabSz="1314692">
              <a:defRPr/>
            </a:pPr>
            <a:r>
              <a:rPr lang="en-US" altLang="ja-JP" b="0" dirty="0">
                <a:latin typeface="+mn-lt"/>
                <a:ea typeface="ＭＳ ゴシック" panose="020B0609070205080204" pitchFamily="49" charset="-128"/>
              </a:rPr>
              <a:t>This slides outlines what linking means when using</a:t>
            </a:r>
            <a:r>
              <a:rPr lang="en-US" altLang="ja-JP" b="0" baseline="0" dirty="0">
                <a:latin typeface="+mn-lt"/>
                <a:ea typeface="ＭＳ ゴシック" panose="020B0609070205080204" pitchFamily="49" charset="-128"/>
              </a:rPr>
              <a:t> FOSS</a:t>
            </a:r>
            <a:r>
              <a:rPr lang="en-US" altLang="ja-JP" b="0" baseline="0" dirty="0" smtClean="0">
                <a:latin typeface="+mn-lt"/>
                <a:ea typeface="ＭＳ ゴシック" panose="020B0609070205080204" pitchFamily="49" charset="-128"/>
              </a:rPr>
              <a:t>.</a:t>
            </a:r>
            <a:endParaRPr lang="en-US" b="1" dirty="0">
              <a:latin typeface="Calibri" panose="020F0502020204030204" pitchFamily="34" charset="0"/>
            </a:endParaRPr>
          </a:p>
        </p:txBody>
      </p:sp>
      <p:sp>
        <p:nvSpPr>
          <p:cNvPr id="2" name="Slide Number Placeholder 1"/>
          <p:cNvSpPr>
            <a:spLocks noGrp="1"/>
          </p:cNvSpPr>
          <p:nvPr>
            <p:ph type="sldNum" sz="quarter" idx="10"/>
          </p:nvPr>
        </p:nvSpPr>
        <p:spPr/>
        <p:txBody>
          <a:bodyPr/>
          <a:lstStyle/>
          <a:p>
            <a:fld id="{6B482BE6-6443-43D0-B2C4-9E7E7E3CDEDD}" type="slidenum">
              <a:rPr lang="en-US" smtClean="0"/>
              <a:t>37</a:t>
            </a:fld>
            <a:endParaRPr lang="en-US"/>
          </a:p>
        </p:txBody>
      </p:sp>
    </p:spTree>
    <p:extLst>
      <p:ext uri="{BB962C8B-B14F-4D97-AF65-F5344CB8AC3E}">
        <p14:creationId xmlns:p14="http://schemas.microsoft.com/office/powerpoint/2010/main" val="16192488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xfrm>
            <a:off x="169863" y="1073150"/>
            <a:ext cx="9526587" cy="5359400"/>
          </a:xfrm>
          <a:ln/>
        </p:spPr>
      </p:sp>
      <p:sp>
        <p:nvSpPr>
          <p:cNvPr id="124931" name="Rectangle 3"/>
          <p:cNvSpPr>
            <a:spLocks noGrp="1" noChangeArrowheads="1"/>
          </p:cNvSpPr>
          <p:nvPr>
            <p:ph type="body" idx="1"/>
          </p:nvPr>
        </p:nvSpPr>
        <p:spPr/>
        <p:txBody>
          <a:bodyPr/>
          <a:lstStyle/>
          <a:p>
            <a:pPr defTabSz="1314692">
              <a:defRPr/>
            </a:pPr>
            <a:r>
              <a:rPr lang="en-US" b="0" dirty="0" err="1">
                <a:latin typeface="ＭＳ ゴシック" panose="020B0609070205080204" pitchFamily="49" charset="-128"/>
                <a:ea typeface="ＭＳ ゴシック" panose="020B0609070205080204" pitchFamily="49" charset="-128"/>
              </a:rPr>
              <a:t>このスライドでは</a:t>
            </a:r>
            <a:r>
              <a:rPr lang="ja-JP" altLang="en-US" b="0" dirty="0" err="1">
                <a:latin typeface="ＭＳ ゴシック" panose="020B0609070205080204" pitchFamily="49" charset="-128"/>
                <a:ea typeface="ＭＳ ゴシック" panose="020B0609070205080204" pitchFamily="49" charset="-128"/>
              </a:rPr>
              <a:t>、</a:t>
            </a:r>
            <a:r>
              <a:rPr lang="en-US" b="0" baseline="0" dirty="0" err="1">
                <a:latin typeface="ＭＳ ゴシック" panose="020B0609070205080204" pitchFamily="49" charset="-128"/>
                <a:ea typeface="ＭＳ ゴシック" panose="020B0609070205080204" pitchFamily="49" charset="-128"/>
              </a:rPr>
              <a:t>FOSSを使う際</a:t>
            </a:r>
            <a:r>
              <a:rPr lang="ja-JP" altLang="en-US" b="0" baseline="0" dirty="0">
                <a:latin typeface="ＭＳ ゴシック" panose="020B0609070205080204" pitchFamily="49" charset="-128"/>
                <a:ea typeface="ＭＳ ゴシック" panose="020B0609070205080204" pitchFamily="49" charset="-128"/>
              </a:rPr>
              <a:t>の「</a:t>
            </a:r>
            <a:r>
              <a:rPr lang="en-US" b="0" baseline="0" dirty="0" err="1">
                <a:latin typeface="ＭＳ ゴシック" panose="020B0609070205080204" pitchFamily="49" charset="-128"/>
                <a:ea typeface="ＭＳ ゴシック" panose="020B0609070205080204" pitchFamily="49" charset="-128"/>
              </a:rPr>
              <a:t>改変</a:t>
            </a:r>
            <a:r>
              <a:rPr lang="ja-JP" altLang="en-US" b="0" baseline="0" dirty="0">
                <a:latin typeface="ＭＳ ゴシック" panose="020B0609070205080204" pitchFamily="49" charset="-128"/>
                <a:ea typeface="ＭＳ ゴシック" panose="020B0609070205080204" pitchFamily="49" charset="-128"/>
              </a:rPr>
              <a:t>」</a:t>
            </a:r>
            <a:r>
              <a:rPr lang="en-US" b="0" baseline="0" dirty="0" err="1">
                <a:latin typeface="ＭＳ ゴシック" panose="020B0609070205080204" pitchFamily="49" charset="-128"/>
                <a:ea typeface="ＭＳ ゴシック" panose="020B0609070205080204" pitchFamily="49" charset="-128"/>
              </a:rPr>
              <a:t>の意味</a:t>
            </a:r>
            <a:r>
              <a:rPr lang="ja-JP" altLang="en-US" b="0" baseline="0" dirty="0">
                <a:latin typeface="ＭＳ ゴシック" panose="020B0609070205080204" pitchFamily="49" charset="-128"/>
                <a:ea typeface="ＭＳ ゴシック" panose="020B0609070205080204" pitchFamily="49" charset="-128"/>
              </a:rPr>
              <a:t>について概説して</a:t>
            </a:r>
            <a:r>
              <a:rPr lang="en-US" b="0" baseline="0" dirty="0" err="1">
                <a:latin typeface="ＭＳ ゴシック" panose="020B0609070205080204" pitchFamily="49" charset="-128"/>
                <a:ea typeface="ＭＳ ゴシック" panose="020B0609070205080204" pitchFamily="49" charset="-128"/>
              </a:rPr>
              <a:t>います</a:t>
            </a:r>
            <a:r>
              <a:rPr lang="en-US" b="0" baseline="0" dirty="0">
                <a:latin typeface="ＭＳ ゴシック" panose="020B0609070205080204" pitchFamily="49" charset="-128"/>
                <a:ea typeface="ＭＳ ゴシック" panose="020B0609070205080204" pitchFamily="49" charset="-128"/>
              </a:rPr>
              <a:t>。</a:t>
            </a:r>
          </a:p>
          <a:p>
            <a:pPr marL="325549" indent="-325549" defTabSz="1314692">
              <a:defRPr/>
            </a:pPr>
            <a:endParaRPr lang="en-US" b="0" baseline="0" dirty="0">
              <a:latin typeface="+mn-lt"/>
            </a:endParaRPr>
          </a:p>
          <a:p>
            <a:pPr marL="325549" indent="-325549" defTabSz="1314692">
              <a:defRPr/>
            </a:pPr>
            <a:r>
              <a:rPr lang="en-US" b="0" baseline="0" dirty="0">
                <a:latin typeface="+mn-lt"/>
              </a:rPr>
              <a:t>---</a:t>
            </a:r>
          </a:p>
          <a:p>
            <a:pPr marL="325549" indent="-325549" defTabSz="1314692">
              <a:defRPr/>
            </a:pPr>
            <a:r>
              <a:rPr lang="en-US" altLang="ja-JP" b="0" dirty="0">
                <a:latin typeface="+mn-lt"/>
                <a:ea typeface="ＭＳ ゴシック" panose="020B0609070205080204" pitchFamily="49" charset="-128"/>
              </a:rPr>
              <a:t>This slides outlines what modification means when using</a:t>
            </a:r>
            <a:r>
              <a:rPr lang="en-US" altLang="ja-JP" b="0" baseline="0" dirty="0">
                <a:latin typeface="+mn-lt"/>
                <a:ea typeface="ＭＳ ゴシック" panose="020B0609070205080204" pitchFamily="49" charset="-128"/>
              </a:rPr>
              <a:t> FOSS</a:t>
            </a:r>
            <a:r>
              <a:rPr lang="en-US" altLang="ja-JP" b="0" baseline="0" dirty="0" smtClean="0">
                <a:latin typeface="+mn-lt"/>
                <a:ea typeface="ＭＳ ゴシック" panose="020B0609070205080204" pitchFamily="49" charset="-128"/>
              </a:rPr>
              <a:t>.</a:t>
            </a:r>
            <a:endParaRPr lang="en-US" b="1" dirty="0">
              <a:latin typeface="Calibri" panose="020F0502020204030204" pitchFamily="34" charset="0"/>
            </a:endParaRPr>
          </a:p>
        </p:txBody>
      </p:sp>
      <p:sp>
        <p:nvSpPr>
          <p:cNvPr id="2" name="Slide Number Placeholder 1"/>
          <p:cNvSpPr>
            <a:spLocks noGrp="1"/>
          </p:cNvSpPr>
          <p:nvPr>
            <p:ph type="sldNum" sz="quarter" idx="10"/>
          </p:nvPr>
        </p:nvSpPr>
        <p:spPr/>
        <p:txBody>
          <a:bodyPr/>
          <a:lstStyle/>
          <a:p>
            <a:fld id="{6B482BE6-6443-43D0-B2C4-9E7E7E3CDEDD}" type="slidenum">
              <a:rPr lang="en-US" smtClean="0"/>
              <a:t>38</a:t>
            </a:fld>
            <a:endParaRPr lang="en-US"/>
          </a:p>
        </p:txBody>
      </p:sp>
    </p:spTree>
    <p:extLst>
      <p:ext uri="{BB962C8B-B14F-4D97-AF65-F5344CB8AC3E}">
        <p14:creationId xmlns:p14="http://schemas.microsoft.com/office/powerpoint/2010/main" val="5617839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xfrm>
            <a:off x="169863" y="1073150"/>
            <a:ext cx="9526587" cy="5359400"/>
          </a:xfrm>
          <a:ln/>
        </p:spPr>
      </p:sp>
      <p:sp>
        <p:nvSpPr>
          <p:cNvPr id="124931" name="Rectangle 3"/>
          <p:cNvSpPr>
            <a:spLocks noGrp="1" noChangeArrowheads="1"/>
          </p:cNvSpPr>
          <p:nvPr>
            <p:ph type="body" idx="1"/>
          </p:nvPr>
        </p:nvSpPr>
        <p:spPr/>
        <p:txBody>
          <a:bodyPr/>
          <a:lstStyle/>
          <a:p>
            <a:pPr defTabSz="1314692">
              <a:defRPr/>
            </a:pPr>
            <a:r>
              <a:rPr lang="en-US" b="0" dirty="0" err="1">
                <a:latin typeface="ＭＳ ゴシック" panose="020B0609070205080204" pitchFamily="49" charset="-128"/>
                <a:ea typeface="ＭＳ ゴシック" panose="020B0609070205080204" pitchFamily="49" charset="-128"/>
              </a:rPr>
              <a:t>このスライドでは</a:t>
            </a:r>
            <a:r>
              <a:rPr lang="ja-JP" altLang="en-US" b="0" dirty="0" err="1">
                <a:latin typeface="ＭＳ ゴシック" panose="020B0609070205080204" pitchFamily="49" charset="-128"/>
                <a:ea typeface="ＭＳ ゴシック" panose="020B0609070205080204" pitchFamily="49" charset="-128"/>
              </a:rPr>
              <a:t>、</a:t>
            </a:r>
            <a:r>
              <a:rPr lang="en-US" b="0" baseline="0" dirty="0" err="1">
                <a:latin typeface="ＭＳ ゴシック" panose="020B0609070205080204" pitchFamily="49" charset="-128"/>
                <a:ea typeface="ＭＳ ゴシック" panose="020B0609070205080204" pitchFamily="49" charset="-128"/>
              </a:rPr>
              <a:t>FOSSを使う際</a:t>
            </a:r>
            <a:r>
              <a:rPr lang="ja-JP" altLang="en-US" b="0" baseline="0" dirty="0">
                <a:latin typeface="ＭＳ ゴシック" panose="020B0609070205080204" pitchFamily="49" charset="-128"/>
                <a:ea typeface="ＭＳ ゴシック" panose="020B0609070205080204" pitchFamily="49" charset="-128"/>
              </a:rPr>
              <a:t>の「</a:t>
            </a:r>
            <a:r>
              <a:rPr lang="en-US" b="0" baseline="0" dirty="0" err="1">
                <a:latin typeface="ＭＳ ゴシック" panose="020B0609070205080204" pitchFamily="49" charset="-128"/>
                <a:ea typeface="ＭＳ ゴシック" panose="020B0609070205080204" pitchFamily="49" charset="-128"/>
              </a:rPr>
              <a:t>翻訳</a:t>
            </a:r>
            <a:r>
              <a:rPr lang="ja-JP" altLang="en-US" b="0" baseline="0" dirty="0">
                <a:latin typeface="ＭＳ ゴシック" panose="020B0609070205080204" pitchFamily="49" charset="-128"/>
                <a:ea typeface="ＭＳ ゴシック" panose="020B0609070205080204" pitchFamily="49" charset="-128"/>
              </a:rPr>
              <a:t>」</a:t>
            </a:r>
            <a:r>
              <a:rPr lang="en-US" b="0" baseline="0" dirty="0" err="1">
                <a:latin typeface="ＭＳ ゴシック" panose="020B0609070205080204" pitchFamily="49" charset="-128"/>
                <a:ea typeface="ＭＳ ゴシック" panose="020B0609070205080204" pitchFamily="49" charset="-128"/>
              </a:rPr>
              <a:t>の意味について</a:t>
            </a:r>
            <a:r>
              <a:rPr lang="ja-JP" altLang="en-US" b="0" baseline="0" dirty="0">
                <a:latin typeface="ＭＳ ゴシック" panose="020B0609070205080204" pitchFamily="49" charset="-128"/>
                <a:ea typeface="ＭＳ ゴシック" panose="020B0609070205080204" pitchFamily="49" charset="-128"/>
              </a:rPr>
              <a:t>概説して</a:t>
            </a:r>
            <a:r>
              <a:rPr lang="en-US" b="0" baseline="0" dirty="0" err="1">
                <a:latin typeface="ＭＳ ゴシック" panose="020B0609070205080204" pitchFamily="49" charset="-128"/>
                <a:ea typeface="ＭＳ ゴシック" panose="020B0609070205080204" pitchFamily="49" charset="-128"/>
              </a:rPr>
              <a:t>います</a:t>
            </a:r>
            <a:r>
              <a:rPr lang="en-US" b="0" baseline="0" dirty="0">
                <a:latin typeface="ＭＳ ゴシック" panose="020B0609070205080204" pitchFamily="49" charset="-128"/>
                <a:ea typeface="ＭＳ ゴシック" panose="020B0609070205080204" pitchFamily="49" charset="-128"/>
              </a:rPr>
              <a:t>。</a:t>
            </a:r>
            <a:endParaRPr lang="en-US" b="0" dirty="0">
              <a:latin typeface="ＭＳ ゴシック" panose="020B0609070205080204" pitchFamily="49" charset="-128"/>
              <a:ea typeface="ＭＳ ゴシック" panose="020B0609070205080204" pitchFamily="49" charset="-128"/>
            </a:endParaRPr>
          </a:p>
          <a:p>
            <a:pPr marL="325549" indent="-325549"/>
            <a:endParaRPr lang="en-US" b="0" dirty="0">
              <a:latin typeface="+mn-lt"/>
            </a:endParaRPr>
          </a:p>
          <a:p>
            <a:pPr marL="325549" indent="-325549"/>
            <a:r>
              <a:rPr lang="en-US" b="0" dirty="0">
                <a:latin typeface="+mn-lt"/>
              </a:rPr>
              <a:t>---</a:t>
            </a:r>
          </a:p>
          <a:p>
            <a:pPr marL="325549" indent="-325549" defTabSz="1314692">
              <a:defRPr/>
            </a:pPr>
            <a:r>
              <a:rPr lang="en-US" altLang="ja-JP" b="0" dirty="0">
                <a:latin typeface="+mn-lt"/>
                <a:ea typeface="ＭＳ ゴシック" panose="020B0609070205080204" pitchFamily="49" charset="-128"/>
              </a:rPr>
              <a:t>This slides outlines what translation means when using</a:t>
            </a:r>
            <a:r>
              <a:rPr lang="en-US" altLang="ja-JP" b="0" baseline="0" dirty="0">
                <a:latin typeface="+mn-lt"/>
                <a:ea typeface="ＭＳ ゴシック" panose="020B0609070205080204" pitchFamily="49" charset="-128"/>
              </a:rPr>
              <a:t> FOSS</a:t>
            </a:r>
            <a:r>
              <a:rPr lang="en-US" altLang="ja-JP" b="0" baseline="0" dirty="0" smtClean="0">
                <a:latin typeface="+mn-lt"/>
                <a:ea typeface="ＭＳ ゴシック" panose="020B0609070205080204" pitchFamily="49" charset="-128"/>
              </a:rPr>
              <a:t>.</a:t>
            </a:r>
            <a:endParaRPr lang="en-US" b="1" dirty="0">
              <a:latin typeface="Calibri" panose="020F0502020204030204" pitchFamily="34" charset="0"/>
            </a:endParaRPr>
          </a:p>
        </p:txBody>
      </p:sp>
      <p:sp>
        <p:nvSpPr>
          <p:cNvPr id="2" name="Slide Number Placeholder 1"/>
          <p:cNvSpPr>
            <a:spLocks noGrp="1"/>
          </p:cNvSpPr>
          <p:nvPr>
            <p:ph type="sldNum" sz="quarter" idx="10"/>
          </p:nvPr>
        </p:nvSpPr>
        <p:spPr/>
        <p:txBody>
          <a:bodyPr/>
          <a:lstStyle/>
          <a:p>
            <a:fld id="{6B482BE6-6443-43D0-B2C4-9E7E7E3CDEDD}" type="slidenum">
              <a:rPr lang="en-US" smtClean="0"/>
              <a:t>39</a:t>
            </a:fld>
            <a:endParaRPr lang="en-US"/>
          </a:p>
        </p:txBody>
      </p:sp>
    </p:spTree>
    <p:extLst>
      <p:ext uri="{BB962C8B-B14F-4D97-AF65-F5344CB8AC3E}">
        <p14:creationId xmlns:p14="http://schemas.microsoft.com/office/powerpoint/2010/main" val="985357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err="1">
                <a:latin typeface="ＭＳ ゴシック" panose="020B0609070205080204" pitchFamily="49" charset="-128"/>
                <a:ea typeface="ＭＳ ゴシック" panose="020B0609070205080204" pitchFamily="49" charset="-128"/>
              </a:rPr>
              <a:t>この</a:t>
            </a:r>
            <a:r>
              <a:rPr lang="en-US" i="0" baseline="0" dirty="0" err="1">
                <a:latin typeface="ＭＳ ゴシック" panose="020B0609070205080204" pitchFamily="49" charset="-128"/>
                <a:ea typeface="ＭＳ ゴシック" panose="020B0609070205080204" pitchFamily="49" charset="-128"/>
              </a:rPr>
              <a:t>スライドは</a:t>
            </a:r>
            <a:r>
              <a:rPr lang="ja-JP" altLang="en-US" i="0" baseline="0" dirty="0" err="1">
                <a:latin typeface="ＭＳ ゴシック" panose="020B0609070205080204" pitchFamily="49" charset="-128"/>
                <a:ea typeface="ＭＳ ゴシック" panose="020B0609070205080204" pitchFamily="49" charset="-128"/>
              </a:rPr>
              <a:t>、</a:t>
            </a:r>
            <a:r>
              <a:rPr lang="ja-JP" altLang="en-US" i="0" baseline="0" dirty="0">
                <a:latin typeface="ＭＳ ゴシック" panose="020B0609070205080204" pitchFamily="49" charset="-128"/>
                <a:ea typeface="ＭＳ ゴシック" panose="020B0609070205080204" pitchFamily="49" charset="-128"/>
              </a:rPr>
              <a:t>単発での</a:t>
            </a:r>
            <a:r>
              <a:rPr lang="en-US" altLang="ja-JP" i="0" baseline="0" dirty="0">
                <a:latin typeface="ＭＳ ゴシック" panose="020B0609070205080204" pitchFamily="49" charset="-128"/>
                <a:ea typeface="ＭＳ ゴシック" panose="020B0609070205080204" pitchFamily="49" charset="-128"/>
              </a:rPr>
              <a:t>3</a:t>
            </a:r>
            <a:r>
              <a:rPr lang="ja-JP" altLang="en-US" i="0" baseline="0" dirty="0">
                <a:latin typeface="ＭＳ ゴシック" panose="020B0609070205080204" pitchFamily="49" charset="-128"/>
                <a:ea typeface="ＭＳ ゴシック" panose="020B0609070205080204" pitchFamily="49" charset="-128"/>
              </a:rPr>
              <a:t>時間</a:t>
            </a:r>
            <a:r>
              <a:rPr lang="en-US" i="0" baseline="0" dirty="0" err="1">
                <a:latin typeface="ＭＳ ゴシック" panose="020B0609070205080204" pitchFamily="49" charset="-128"/>
                <a:ea typeface="ＭＳ ゴシック" panose="020B0609070205080204" pitchFamily="49" charset="-128"/>
              </a:rPr>
              <a:t>トレーニング</a:t>
            </a:r>
            <a:r>
              <a:rPr lang="ja-JP" altLang="en-US" i="0" baseline="0" dirty="0">
                <a:latin typeface="ＭＳ ゴシック" panose="020B0609070205080204" pitchFamily="49" charset="-128"/>
                <a:ea typeface="ＭＳ ゴシック" panose="020B0609070205080204" pitchFamily="49" charset="-128"/>
              </a:rPr>
              <a:t> </a:t>
            </a:r>
            <a:r>
              <a:rPr lang="en-US" i="0" baseline="0" dirty="0" err="1">
                <a:latin typeface="ＭＳ ゴシック" panose="020B0609070205080204" pitchFamily="49" charset="-128"/>
                <a:ea typeface="ＭＳ ゴシック" panose="020B0609070205080204" pitchFamily="49" charset="-128"/>
              </a:rPr>
              <a:t>セッション</a:t>
            </a:r>
            <a:r>
              <a:rPr lang="ja-JP" altLang="en-US" i="0" baseline="0" dirty="0" err="1">
                <a:latin typeface="ＭＳ ゴシック" panose="020B0609070205080204" pitchFamily="49" charset="-128"/>
                <a:ea typeface="ＭＳ ゴシック" panose="020B0609070205080204" pitchFamily="49" charset="-128"/>
              </a:rPr>
              <a:t>、</a:t>
            </a:r>
            <a:r>
              <a:rPr lang="ja-JP" altLang="en-US" i="0" baseline="0" dirty="0">
                <a:latin typeface="ＭＳ ゴシック" panose="020B0609070205080204" pitchFamily="49" charset="-128"/>
                <a:ea typeface="ＭＳ ゴシック" panose="020B0609070205080204" pitchFamily="49" charset="-128"/>
              </a:rPr>
              <a:t>もしくは短めのセッションに分け章単位で重点を置いたトレーニングとして実施する場合において、その進め方の説明に用います</a:t>
            </a:r>
            <a:r>
              <a:rPr lang="en-US" i="0" baseline="0" dirty="0">
                <a:latin typeface="ＭＳ ゴシック" panose="020B0609070205080204" pitchFamily="49" charset="-128"/>
                <a:ea typeface="ＭＳ ゴシック" panose="020B0609070205080204" pitchFamily="49" charset="-128"/>
              </a:rPr>
              <a:t>。</a:t>
            </a:r>
            <a:r>
              <a:rPr lang="en-US" i="0" dirty="0">
                <a:latin typeface="ＭＳ ゴシック" panose="020B0609070205080204" pitchFamily="49" charset="-128"/>
                <a:ea typeface="ＭＳ ゴシック" panose="020B0609070205080204" pitchFamily="49" charset="-128"/>
              </a:rPr>
              <a:t> </a:t>
            </a:r>
            <a:r>
              <a:rPr lang="en-US" dirty="0">
                <a:latin typeface="ＭＳ ゴシック" panose="020B0609070205080204" pitchFamily="49" charset="-128"/>
                <a:ea typeface="ＭＳ ゴシック" panose="020B0609070205080204" pitchFamily="49" charset="-128"/>
              </a:rPr>
              <a:t/>
            </a:r>
            <a:br>
              <a:rPr lang="en-US" dirty="0">
                <a:latin typeface="ＭＳ ゴシック" panose="020B0609070205080204" pitchFamily="49" charset="-128"/>
                <a:ea typeface="ＭＳ ゴシック" panose="020B0609070205080204" pitchFamily="49" charset="-128"/>
              </a:rPr>
            </a:br>
            <a:endParaRPr lang="en-US" dirty="0">
              <a:latin typeface="ＭＳ ゴシック" panose="020B0609070205080204" pitchFamily="49" charset="-128"/>
              <a:ea typeface="ＭＳ ゴシック" panose="020B0609070205080204" pitchFamily="49" charset="-128"/>
            </a:endParaRPr>
          </a:p>
          <a:p>
            <a:r>
              <a:rPr lang="en-US" altLang="ja-JP" i="0" baseline="0" dirty="0">
                <a:ea typeface="ＭＳ ゴシック" panose="020B0609070205080204" pitchFamily="49" charset="-128"/>
              </a:rPr>
              <a:t>---</a:t>
            </a:r>
          </a:p>
          <a:p>
            <a:r>
              <a:rPr lang="en-US" altLang="ja-JP" i="0" dirty="0">
                <a:ea typeface="ＭＳ ゴシック" panose="020B0609070205080204" pitchFamily="49" charset="-128"/>
              </a:rPr>
              <a:t>This</a:t>
            </a:r>
            <a:r>
              <a:rPr lang="en-US" altLang="ja-JP" i="0" baseline="0" dirty="0">
                <a:ea typeface="ＭＳ ゴシック" panose="020B0609070205080204" pitchFamily="49" charset="-128"/>
              </a:rPr>
              <a:t> slide is relevant to providing either a single three hour training session or explaining how a series of shorter sessions focused on “per chapter” training will work.</a:t>
            </a:r>
            <a:r>
              <a:rPr lang="en-US" altLang="ja-JP" i="0" dirty="0">
                <a:ea typeface="ＭＳ ゴシック" panose="020B0609070205080204" pitchFamily="49" charset="-128"/>
              </a:rPr>
              <a:t> </a:t>
            </a:r>
            <a:endParaRPr lang="en-US" dirty="0"/>
          </a:p>
        </p:txBody>
      </p:sp>
      <p:sp>
        <p:nvSpPr>
          <p:cNvPr id="4" name="Slide Number Placeholder 3"/>
          <p:cNvSpPr>
            <a:spLocks noGrp="1"/>
          </p:cNvSpPr>
          <p:nvPr>
            <p:ph type="sldNum" sz="quarter" idx="10"/>
          </p:nvPr>
        </p:nvSpPr>
        <p:spPr/>
        <p:txBody>
          <a:bodyPr/>
          <a:lstStyle/>
          <a:p>
            <a:fld id="{6B482BE6-6443-43D0-B2C4-9E7E7E3CDEDD}" type="slidenum">
              <a:rPr lang="en-US"/>
              <a:t>4</a:t>
            </a:fld>
            <a:endParaRPr lang="en-US"/>
          </a:p>
        </p:txBody>
      </p:sp>
    </p:spTree>
    <p:extLst>
      <p:ext uri="{BB962C8B-B14F-4D97-AF65-F5344CB8AC3E}">
        <p14:creationId xmlns:p14="http://schemas.microsoft.com/office/powerpoint/2010/main" val="3318179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xfrm>
            <a:off x="169863" y="1073150"/>
            <a:ext cx="9526587" cy="5359400"/>
          </a:xfrm>
          <a:ln/>
        </p:spPr>
      </p:sp>
      <p:sp>
        <p:nvSpPr>
          <p:cNvPr id="124931" name="Rectangle 3"/>
          <p:cNvSpPr>
            <a:spLocks noGrp="1" noChangeArrowheads="1"/>
          </p:cNvSpPr>
          <p:nvPr>
            <p:ph type="body" idx="1"/>
          </p:nvPr>
        </p:nvSpPr>
        <p:spPr/>
        <p:txBody>
          <a:bodyPr/>
          <a:lstStyle/>
          <a:p>
            <a:pPr defTabSz="1314692">
              <a:defRPr/>
            </a:pPr>
            <a:r>
              <a:rPr lang="en-US" b="0" dirty="0" err="1">
                <a:latin typeface="ＭＳ ゴシック" panose="020B0609070205080204" pitchFamily="49" charset="-128"/>
                <a:ea typeface="ＭＳ ゴシック" panose="020B0609070205080204" pitchFamily="49" charset="-128"/>
              </a:rPr>
              <a:t>このスライドでは</a:t>
            </a:r>
            <a:r>
              <a:rPr lang="ja-JP" altLang="en-US" b="0" dirty="0" err="1">
                <a:latin typeface="ＭＳ ゴシック" panose="020B0609070205080204" pitchFamily="49" charset="-128"/>
                <a:ea typeface="ＭＳ ゴシック" panose="020B0609070205080204" pitchFamily="49" charset="-128"/>
              </a:rPr>
              <a:t>、</a:t>
            </a:r>
            <a:r>
              <a:rPr lang="en-US" b="0" baseline="0" dirty="0">
                <a:latin typeface="ＭＳ ゴシック" panose="020B0609070205080204" pitchFamily="49" charset="-128"/>
                <a:ea typeface="ＭＳ ゴシック" panose="020B0609070205080204" pitchFamily="49" charset="-128"/>
              </a:rPr>
              <a:t>開発ツールが「裏方となって」これらのアクションを実施する場合があることを説明しています。この内容は企業によく知っておいていただきたいところです。</a:t>
            </a:r>
          </a:p>
          <a:p>
            <a:pPr defTabSz="1314692">
              <a:defRPr/>
            </a:pPr>
            <a:endParaRPr lang="en-US" b="0" baseline="0" dirty="0">
              <a:latin typeface="+mn-lt"/>
            </a:endParaRPr>
          </a:p>
          <a:p>
            <a:pPr defTabSz="1314692">
              <a:defRPr/>
            </a:pPr>
            <a:r>
              <a:rPr lang="en-US" b="0" baseline="0" dirty="0">
                <a:latin typeface="+mn-lt"/>
              </a:rPr>
              <a:t>---</a:t>
            </a:r>
          </a:p>
          <a:p>
            <a:pPr defTabSz="1314692">
              <a:defRPr/>
            </a:pPr>
            <a:r>
              <a:rPr lang="en-US" altLang="ja-JP" b="0" dirty="0">
                <a:latin typeface="+mn-lt"/>
                <a:ea typeface="ＭＳ ゴシック" panose="020B0609070205080204" pitchFamily="49" charset="-128"/>
              </a:rPr>
              <a:t>This slides explains</a:t>
            </a:r>
            <a:r>
              <a:rPr lang="en-US" altLang="ja-JP" b="0" baseline="0" dirty="0">
                <a:latin typeface="+mn-lt"/>
                <a:ea typeface="ＭＳ ゴシック" panose="020B0609070205080204" pitchFamily="49" charset="-128"/>
              </a:rPr>
              <a:t> that development tools may do some of these actions “behind the scene”, and this is an area that companies should be aware of</a:t>
            </a:r>
            <a:r>
              <a:rPr lang="en-US" altLang="ja-JP" b="0" baseline="0" dirty="0" smtClean="0">
                <a:latin typeface="+mn-lt"/>
                <a:ea typeface="ＭＳ ゴシック" panose="020B0609070205080204" pitchFamily="49" charset="-128"/>
              </a:rPr>
              <a:t>.</a:t>
            </a:r>
            <a:endParaRPr lang="en-US" altLang="ja-JP" b="0" dirty="0">
              <a:latin typeface="+mn-lt"/>
              <a:ea typeface="ＭＳ ゴシック" panose="020B0609070205080204" pitchFamily="49" charset="-128"/>
            </a:endParaRPr>
          </a:p>
        </p:txBody>
      </p:sp>
      <p:sp>
        <p:nvSpPr>
          <p:cNvPr id="2" name="Slide Number Placeholder 1"/>
          <p:cNvSpPr>
            <a:spLocks noGrp="1"/>
          </p:cNvSpPr>
          <p:nvPr>
            <p:ph type="sldNum" sz="quarter" idx="10"/>
          </p:nvPr>
        </p:nvSpPr>
        <p:spPr/>
        <p:txBody>
          <a:bodyPr/>
          <a:lstStyle/>
          <a:p>
            <a:fld id="{6B482BE6-6443-43D0-B2C4-9E7E7E3CDEDD}" type="slidenum">
              <a:rPr lang="en-US" smtClean="0"/>
              <a:t>40</a:t>
            </a:fld>
            <a:endParaRPr lang="en-US"/>
          </a:p>
        </p:txBody>
      </p:sp>
    </p:spTree>
    <p:extLst>
      <p:ext uri="{BB962C8B-B14F-4D97-AF65-F5344CB8AC3E}">
        <p14:creationId xmlns:p14="http://schemas.microsoft.com/office/powerpoint/2010/main" val="2705436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xfrm>
            <a:off x="169863" y="1073150"/>
            <a:ext cx="9526587" cy="5359400"/>
          </a:xfrm>
          <a:ln/>
        </p:spPr>
      </p:sp>
      <p:sp>
        <p:nvSpPr>
          <p:cNvPr id="124931" name="Rectangle 3"/>
          <p:cNvSpPr>
            <a:spLocks noGrp="1" noChangeArrowheads="1"/>
          </p:cNvSpPr>
          <p:nvPr>
            <p:ph type="body" idx="1"/>
          </p:nvPr>
        </p:nvSpPr>
        <p:spPr/>
        <p:txBody>
          <a:bodyPr/>
          <a:lstStyle/>
          <a:p>
            <a:r>
              <a:rPr lang="en-US" b="0" dirty="0" err="1">
                <a:latin typeface="ＭＳ ゴシック" panose="020B0609070205080204" pitchFamily="49" charset="-128"/>
                <a:ea typeface="ＭＳ ゴシック" panose="020B0609070205080204" pitchFamily="49" charset="-128"/>
              </a:rPr>
              <a:t>このスライドでは</a:t>
            </a:r>
            <a:r>
              <a:rPr lang="ja-JP" altLang="en-US" b="0" dirty="0" err="1">
                <a:latin typeface="ＭＳ ゴシック" panose="020B0609070205080204" pitchFamily="49" charset="-128"/>
                <a:ea typeface="ＭＳ ゴシック" panose="020B0609070205080204" pitchFamily="49" charset="-128"/>
              </a:rPr>
              <a:t>、</a:t>
            </a:r>
            <a:r>
              <a:rPr lang="en-US" b="0" baseline="0" dirty="0" err="1">
                <a:latin typeface="ＭＳ ゴシック" panose="020B0609070205080204" pitchFamily="49" charset="-128"/>
                <a:ea typeface="ＭＳ ゴシック" panose="020B0609070205080204" pitchFamily="49" charset="-128"/>
              </a:rPr>
              <a:t>頒布することの背景にあるいくつかの考え方を説明しています。これはFOSSライセンスは通常、頒布の期間</a:t>
            </a:r>
            <a:r>
              <a:rPr lang="ja-JP" altLang="en-US" b="0" baseline="0" dirty="0">
                <a:latin typeface="ＭＳ ゴシック" panose="020B0609070205080204" pitchFamily="49" charset="-128"/>
                <a:ea typeface="ＭＳ ゴシック" panose="020B0609070205080204" pitchFamily="49" charset="-128"/>
              </a:rPr>
              <a:t>内</a:t>
            </a:r>
            <a:r>
              <a:rPr lang="en-US" b="0" baseline="0" dirty="0" err="1">
                <a:latin typeface="ＭＳ ゴシック" panose="020B0609070205080204" pitchFamily="49" charset="-128"/>
                <a:ea typeface="ＭＳ ゴシック" panose="020B0609070205080204" pitchFamily="49" charset="-128"/>
              </a:rPr>
              <a:t>に適用されるものであるためです。この点はコンプライアンスプログラムで考慮すべき重要なポイントです</a:t>
            </a:r>
            <a:r>
              <a:rPr lang="en-US" b="0" baseline="0" dirty="0">
                <a:latin typeface="ＭＳ ゴシック" panose="020B0609070205080204" pitchFamily="49" charset="-128"/>
                <a:ea typeface="ＭＳ ゴシック" panose="020B0609070205080204" pitchFamily="49" charset="-128"/>
              </a:rPr>
              <a:t>。</a:t>
            </a:r>
          </a:p>
          <a:p>
            <a:endParaRPr lang="en-US" b="0" baseline="0" dirty="0">
              <a:latin typeface="+mn-lt"/>
            </a:endParaRPr>
          </a:p>
          <a:p>
            <a:r>
              <a:rPr lang="en-US" b="0" baseline="0" dirty="0">
                <a:latin typeface="+mn-lt"/>
              </a:rPr>
              <a:t>---</a:t>
            </a:r>
          </a:p>
          <a:p>
            <a:pPr defTabSz="1314692">
              <a:defRPr/>
            </a:pPr>
            <a:r>
              <a:rPr lang="en-US" altLang="ja-JP" b="0" dirty="0">
                <a:latin typeface="+mn-lt"/>
                <a:ea typeface="ＭＳ ゴシック" panose="020B0609070205080204" pitchFamily="49" charset="-128"/>
              </a:rPr>
              <a:t>This slide explains</a:t>
            </a:r>
            <a:r>
              <a:rPr lang="en-US" altLang="ja-JP" b="0" baseline="0" dirty="0">
                <a:latin typeface="+mn-lt"/>
                <a:ea typeface="ＭＳ ゴシック" panose="020B0609070205080204" pitchFamily="49" charset="-128"/>
              </a:rPr>
              <a:t> some of the concepts behind distribution. Because FOSS licenses usually apply during distribution, this is a key point to consider in a compliance program</a:t>
            </a:r>
            <a:r>
              <a:rPr lang="en-US" altLang="ja-JP" b="0" baseline="0" dirty="0" smtClean="0">
                <a:latin typeface="+mn-lt"/>
                <a:ea typeface="ＭＳ ゴシック" panose="020B0609070205080204" pitchFamily="49" charset="-128"/>
              </a:rPr>
              <a:t>.</a:t>
            </a:r>
            <a:endParaRPr lang="en-US" b="0" dirty="0">
              <a:latin typeface="Calibri" panose="020F0502020204030204" pitchFamily="34" charset="0"/>
            </a:endParaRPr>
          </a:p>
        </p:txBody>
      </p:sp>
      <p:sp>
        <p:nvSpPr>
          <p:cNvPr id="2" name="Slide Number Placeholder 1"/>
          <p:cNvSpPr>
            <a:spLocks noGrp="1"/>
          </p:cNvSpPr>
          <p:nvPr>
            <p:ph type="sldNum" sz="quarter" idx="10"/>
          </p:nvPr>
        </p:nvSpPr>
        <p:spPr/>
        <p:txBody>
          <a:bodyPr/>
          <a:lstStyle/>
          <a:p>
            <a:fld id="{6B482BE6-6443-43D0-B2C4-9E7E7E3CDEDD}" type="slidenum">
              <a:rPr lang="en-US" smtClean="0"/>
              <a:t>41</a:t>
            </a:fld>
            <a:endParaRPr lang="en-US"/>
          </a:p>
        </p:txBody>
      </p:sp>
    </p:spTree>
    <p:extLst>
      <p:ext uri="{BB962C8B-B14F-4D97-AF65-F5344CB8AC3E}">
        <p14:creationId xmlns:p14="http://schemas.microsoft.com/office/powerpoint/2010/main" val="7356163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xfrm>
            <a:off x="169863" y="1073150"/>
            <a:ext cx="9526587" cy="5359400"/>
          </a:xfrm>
          <a:ln/>
        </p:spPr>
      </p:sp>
      <p:sp>
        <p:nvSpPr>
          <p:cNvPr id="124931" name="Rectangle 3"/>
          <p:cNvSpPr>
            <a:spLocks noGrp="1" noChangeArrowheads="1"/>
          </p:cNvSpPr>
          <p:nvPr>
            <p:ph type="body" idx="1"/>
          </p:nvPr>
        </p:nvSpPr>
        <p:spPr/>
        <p:txBody>
          <a:bodyPr/>
          <a:lstStyle/>
          <a:p>
            <a:r>
              <a:rPr lang="en-US" sz="1200" dirty="0" err="1">
                <a:latin typeface="ＭＳ ゴシック" panose="020B0609070205080204" pitchFamily="49" charset="-128"/>
                <a:ea typeface="ＭＳ ゴシック" panose="020B0609070205080204" pitchFamily="49" charset="-128"/>
              </a:rPr>
              <a:t>取り込み</a:t>
            </a:r>
            <a:r>
              <a:rPr lang="ja-JP" altLang="en-US" sz="1200" dirty="0">
                <a:latin typeface="ＭＳ ゴシック" panose="020B0609070205080204" pitchFamily="49" charset="-128"/>
                <a:ea typeface="ＭＳ ゴシック" panose="020B0609070205080204" pitchFamily="49" charset="-128"/>
              </a:rPr>
              <a:t>とは</a:t>
            </a:r>
            <a:r>
              <a:rPr lang="en-US" sz="1200" dirty="0" err="1">
                <a:latin typeface="ＭＳ ゴシック" panose="020B0609070205080204" pitchFamily="49" charset="-128"/>
                <a:ea typeface="ＭＳ ゴシック" panose="020B0609070205080204" pitchFamily="49" charset="-128"/>
              </a:rPr>
              <a:t>FOSSコンポーネントの一部を自身のソフトウェア</a:t>
            </a:r>
            <a:r>
              <a:rPr lang="ja-JP" altLang="en-US" sz="1200" dirty="0">
                <a:latin typeface="ＭＳ ゴシック" panose="020B0609070205080204" pitchFamily="49" charset="-128"/>
                <a:ea typeface="ＭＳ ゴシック" panose="020B0609070205080204" pitchFamily="49" charset="-128"/>
              </a:rPr>
              <a:t>製品に</a:t>
            </a:r>
            <a:r>
              <a:rPr lang="en-US" sz="1200" dirty="0" err="1">
                <a:latin typeface="ＭＳ ゴシック" panose="020B0609070205080204" pitchFamily="49" charset="-128"/>
                <a:ea typeface="ＭＳ ゴシック" panose="020B0609070205080204" pitchFamily="49" charset="-128"/>
              </a:rPr>
              <a:t>コピーすることです</a:t>
            </a:r>
            <a:r>
              <a:rPr lang="en-US" sz="1200" dirty="0">
                <a:latin typeface="ＭＳ ゴシック" panose="020B0609070205080204" pitchFamily="49" charset="-128"/>
                <a:ea typeface="ＭＳ ゴシック" panose="020B0609070205080204" pitchFamily="49" charset="-128"/>
              </a:rPr>
              <a:t>。 </a:t>
            </a:r>
          </a:p>
          <a:p>
            <a:endParaRPr lang="en-US" sz="1200" dirty="0">
              <a:latin typeface="ＭＳ ゴシック" panose="020B0609070205080204" pitchFamily="49" charset="-128"/>
              <a:ea typeface="ＭＳ ゴシック" panose="020B0609070205080204" pitchFamily="49" charset="-128"/>
            </a:endParaRPr>
          </a:p>
          <a:p>
            <a:r>
              <a:rPr lang="en-US" sz="1200" dirty="0" err="1">
                <a:latin typeface="ＭＳ ゴシック" panose="020B0609070205080204" pitchFamily="49" charset="-128"/>
                <a:ea typeface="ＭＳ ゴシック" panose="020B0609070205080204" pitchFamily="49" charset="-128"/>
              </a:rPr>
              <a:t>リンクとは自身のソフトウェア</a:t>
            </a:r>
            <a:r>
              <a:rPr lang="ja-JP" altLang="en-US" sz="1200" dirty="0">
                <a:latin typeface="ＭＳ ゴシック" panose="020B0609070205080204" pitchFamily="49" charset="-128"/>
                <a:ea typeface="ＭＳ ゴシック" panose="020B0609070205080204" pitchFamily="49" charset="-128"/>
              </a:rPr>
              <a:t>製品</a:t>
            </a:r>
            <a:r>
              <a:rPr lang="en-US" sz="1200" dirty="0" err="1">
                <a:latin typeface="ＭＳ ゴシック" panose="020B0609070205080204" pitchFamily="49" charset="-128"/>
                <a:ea typeface="ＭＳ ゴシック" panose="020B0609070205080204" pitchFamily="49" charset="-128"/>
              </a:rPr>
              <a:t>とFOSSコンポーネントをリンク（Link）もしくは接合（Join）することです</a:t>
            </a:r>
            <a:r>
              <a:rPr lang="en-US" sz="1200" dirty="0">
                <a:latin typeface="ＭＳ ゴシック" panose="020B0609070205080204" pitchFamily="49" charset="-128"/>
                <a:ea typeface="ＭＳ ゴシック" panose="020B0609070205080204" pitchFamily="49" charset="-128"/>
              </a:rPr>
              <a:t>。 </a:t>
            </a:r>
          </a:p>
          <a:p>
            <a:endParaRPr lang="en-US" sz="1200" dirty="0">
              <a:latin typeface="ＭＳ ゴシック" panose="020B0609070205080204" pitchFamily="49" charset="-128"/>
              <a:ea typeface="ＭＳ ゴシック" panose="020B0609070205080204" pitchFamily="49" charset="-128"/>
            </a:endParaRPr>
          </a:p>
          <a:p>
            <a:r>
              <a:rPr lang="en-US" sz="1200" dirty="0">
                <a:latin typeface="ＭＳ ゴシック" panose="020B0609070205080204" pitchFamily="49" charset="-128"/>
                <a:ea typeface="ＭＳ ゴシック" panose="020B0609070205080204" pitchFamily="49" charset="-128"/>
              </a:rPr>
              <a:t>改変とはFOSSコンポーネントに変更を加えることです。</a:t>
            </a:r>
          </a:p>
          <a:p>
            <a:endParaRPr lang="en-US" sz="1200" dirty="0">
              <a:latin typeface="ＭＳ ゴシック" panose="020B0609070205080204" pitchFamily="49" charset="-128"/>
              <a:ea typeface="ＭＳ ゴシック" panose="020B0609070205080204" pitchFamily="49" charset="-128"/>
            </a:endParaRPr>
          </a:p>
          <a:p>
            <a:r>
              <a:rPr lang="en-US" sz="1200" dirty="0">
                <a:latin typeface="ＭＳ ゴシック" panose="020B0609070205080204" pitchFamily="49" charset="-128"/>
                <a:ea typeface="ＭＳ ゴシック" panose="020B0609070205080204" pitchFamily="49" charset="-128"/>
              </a:rPr>
              <a:t>翻訳とはコードをある状態から別の状態に変換することです。</a:t>
            </a:r>
          </a:p>
          <a:p>
            <a:endParaRPr lang="en-US" sz="1200" dirty="0">
              <a:latin typeface="ＭＳ ゴシック" panose="020B0609070205080204" pitchFamily="49" charset="-128"/>
              <a:ea typeface="ＭＳ ゴシック" panose="020B0609070205080204" pitchFamily="49" charset="-128"/>
            </a:endParaRPr>
          </a:p>
          <a:p>
            <a:r>
              <a:rPr lang="en-US" sz="1200" dirty="0" err="1">
                <a:latin typeface="ＭＳ ゴシック" panose="020B0609070205080204" pitchFamily="49" charset="-128"/>
                <a:ea typeface="ＭＳ ゴシック" panose="020B0609070205080204" pitchFamily="49" charset="-128"/>
              </a:rPr>
              <a:t>オープンソースを頒布することを考える際には</a:t>
            </a:r>
            <a:r>
              <a:rPr lang="ja-JP" altLang="en-US" sz="1200" dirty="0" err="1">
                <a:latin typeface="ＭＳ ゴシック" panose="020B0609070205080204" pitchFamily="49" charset="-128"/>
                <a:ea typeface="ＭＳ ゴシック" panose="020B0609070205080204" pitchFamily="49" charset="-128"/>
              </a:rPr>
              <a:t>、</a:t>
            </a:r>
            <a:r>
              <a:rPr lang="ja-JP" altLang="en-US" sz="1200" dirty="0">
                <a:latin typeface="ＭＳ ゴシック" panose="020B0609070205080204" pitchFamily="49" charset="-128"/>
                <a:ea typeface="ＭＳ ゴシック" panose="020B0609070205080204" pitchFamily="49" charset="-128"/>
              </a:rPr>
              <a:t>以下の</a:t>
            </a:r>
            <a:r>
              <a:rPr lang="en-US" sz="1200" dirty="0">
                <a:latin typeface="ＭＳ ゴシック" panose="020B0609070205080204" pitchFamily="49" charset="-128"/>
                <a:ea typeface="ＭＳ ゴシック" panose="020B0609070205080204" pitchFamily="49" charset="-128"/>
              </a:rPr>
              <a:t>2つのことを考える必要があります</a:t>
            </a:r>
            <a:r>
              <a:rPr lang="ja-JP" altLang="en-US" sz="1200" dirty="0" err="1">
                <a:latin typeface="ＭＳ ゴシック" panose="020B0609070205080204" pitchFamily="49" charset="-128"/>
                <a:ea typeface="ＭＳ ゴシック" panose="020B0609070205080204" pitchFamily="49" charset="-128"/>
              </a:rPr>
              <a:t>。</a:t>
            </a:r>
            <a:endParaRPr lang="en-US" sz="1200" dirty="0">
              <a:latin typeface="ＭＳ ゴシック" panose="020B0609070205080204" pitchFamily="49" charset="-128"/>
              <a:ea typeface="ＭＳ ゴシック" panose="020B0609070205080204" pitchFamily="49" charset="-128"/>
            </a:endParaRPr>
          </a:p>
          <a:p>
            <a:pPr defTabSz="1336517">
              <a:defRPr/>
            </a:pPr>
            <a:r>
              <a:rPr lang="en-US" sz="1200" dirty="0" err="1">
                <a:latin typeface="ＭＳ ゴシック" panose="020B0609070205080204" pitchFamily="49" charset="-128"/>
                <a:ea typeface="ＭＳ ゴシック" panose="020B0609070205080204" pitchFamily="49" charset="-128"/>
              </a:rPr>
              <a:t>そのソフトウェアを受け取るのは</a:t>
            </a:r>
            <a:r>
              <a:rPr lang="ja-JP" altLang="en-US" sz="1200" dirty="0">
                <a:latin typeface="ＭＳ ゴシック" panose="020B0609070205080204" pitchFamily="49" charset="-128"/>
                <a:ea typeface="ＭＳ ゴシック" panose="020B0609070205080204" pitchFamily="49" charset="-128"/>
              </a:rPr>
              <a:t>誰</a:t>
            </a:r>
            <a:r>
              <a:rPr lang="en-US" sz="1200" dirty="0">
                <a:latin typeface="ＭＳ ゴシック" panose="020B0609070205080204" pitchFamily="49" charset="-128"/>
                <a:ea typeface="ＭＳ ゴシック" panose="020B0609070205080204" pitchFamily="49" charset="-128"/>
              </a:rPr>
              <a:t>か？</a:t>
            </a:r>
          </a:p>
          <a:p>
            <a:pPr marL="887417" lvl="1" indent="-493011">
              <a:buFont typeface="Arial" charset="0"/>
              <a:buChar char="•"/>
            </a:pPr>
            <a:r>
              <a:rPr lang="en-US" sz="1200" dirty="0">
                <a:latin typeface="ＭＳ ゴシック" panose="020B0609070205080204" pitchFamily="49" charset="-128"/>
                <a:ea typeface="ＭＳ ゴシック" panose="020B0609070205080204" pitchFamily="49" charset="-128"/>
              </a:rPr>
              <a:t>顧客／パートナー</a:t>
            </a:r>
          </a:p>
          <a:p>
            <a:pPr marL="887417" lvl="1" indent="-493011">
              <a:buFont typeface="Arial" charset="0"/>
              <a:buChar char="•"/>
            </a:pPr>
            <a:r>
              <a:rPr lang="en-US" sz="1200" dirty="0" err="1">
                <a:latin typeface="ＭＳ ゴシック" panose="020B0609070205080204" pitchFamily="49" charset="-128"/>
                <a:ea typeface="ＭＳ ゴシック" panose="020B0609070205080204" pitchFamily="49" charset="-128"/>
              </a:rPr>
              <a:t>コミュニティ</a:t>
            </a:r>
            <a:r>
              <a:rPr lang="en-US" sz="1200" dirty="0">
                <a:latin typeface="ＭＳ ゴシック" panose="020B0609070205080204" pitchFamily="49" charset="-128"/>
                <a:ea typeface="ＭＳ ゴシック" panose="020B0609070205080204" pitchFamily="49" charset="-128"/>
              </a:rPr>
              <a:t> </a:t>
            </a:r>
            <a:r>
              <a:rPr lang="en-US" sz="1200" dirty="0" err="1">
                <a:latin typeface="ＭＳ ゴシック" panose="020B0609070205080204" pitchFamily="49" charset="-128"/>
                <a:ea typeface="ＭＳ ゴシック" panose="020B0609070205080204" pitchFamily="49" charset="-128"/>
              </a:rPr>
              <a:t>プロジェクト</a:t>
            </a:r>
            <a:endParaRPr lang="en-US" sz="1200" dirty="0">
              <a:latin typeface="ＭＳ ゴシック" panose="020B0609070205080204" pitchFamily="49" charset="-128"/>
              <a:ea typeface="ＭＳ ゴシック" panose="020B0609070205080204" pitchFamily="49" charset="-128"/>
            </a:endParaRPr>
          </a:p>
          <a:p>
            <a:pPr marL="887417" lvl="1" indent="-493011">
              <a:buFont typeface="Arial" charset="0"/>
              <a:buChar char="•"/>
            </a:pPr>
            <a:r>
              <a:rPr lang="ja-JP" altLang="en-US" sz="1200" dirty="0">
                <a:latin typeface="ＭＳ ゴシック" panose="020B0609070205080204" pitchFamily="49" charset="-128"/>
                <a:ea typeface="ＭＳ ゴシック" panose="020B0609070205080204" pitchFamily="49" charset="-128"/>
              </a:rPr>
              <a:t>企業集団内にある別法人（頒布として扱う場合がある）</a:t>
            </a:r>
            <a:endParaRPr lang="en-US" sz="1200" dirty="0">
              <a:latin typeface="ＭＳ ゴシック" panose="020B0609070205080204" pitchFamily="49" charset="-128"/>
              <a:ea typeface="ＭＳ ゴシック" panose="020B0609070205080204" pitchFamily="49" charset="-128"/>
            </a:endParaRPr>
          </a:p>
          <a:p>
            <a:r>
              <a:rPr lang="ja-JP" altLang="en-US" sz="1200" dirty="0">
                <a:latin typeface="ＭＳ ゴシック" panose="020B0609070205080204" pitchFamily="49" charset="-128"/>
                <a:ea typeface="ＭＳ ゴシック" panose="020B0609070205080204" pitchFamily="49" charset="-128"/>
              </a:rPr>
              <a:t>頒布フォーマット</a:t>
            </a:r>
            <a:r>
              <a:rPr lang="en-US" sz="1200" dirty="0">
                <a:latin typeface="ＭＳ ゴシック" panose="020B0609070205080204" pitchFamily="49" charset="-128"/>
                <a:ea typeface="ＭＳ ゴシック" panose="020B0609070205080204" pitchFamily="49" charset="-128"/>
              </a:rPr>
              <a:t>は</a:t>
            </a:r>
            <a:r>
              <a:rPr lang="ja-JP" altLang="en-US" sz="1200" dirty="0">
                <a:latin typeface="ＭＳ ゴシック" panose="020B0609070205080204" pitchFamily="49" charset="-128"/>
                <a:ea typeface="ＭＳ ゴシック" panose="020B0609070205080204" pitchFamily="49" charset="-128"/>
              </a:rPr>
              <a:t>何か</a:t>
            </a:r>
            <a:r>
              <a:rPr lang="en-US" sz="1200" dirty="0">
                <a:latin typeface="ＭＳ ゴシック" panose="020B0609070205080204" pitchFamily="49" charset="-128"/>
                <a:ea typeface="ＭＳ ゴシック" panose="020B0609070205080204" pitchFamily="49" charset="-128"/>
              </a:rPr>
              <a:t>？</a:t>
            </a:r>
          </a:p>
          <a:p>
            <a:pPr marL="887417" lvl="1" indent="-493011">
              <a:buFont typeface="Arial" charset="0"/>
              <a:buChar char="•"/>
            </a:pPr>
            <a:r>
              <a:rPr lang="en-US" sz="1200" dirty="0" err="1">
                <a:latin typeface="ＭＳ ゴシック" panose="020B0609070205080204" pitchFamily="49" charset="-128"/>
                <a:ea typeface="ＭＳ ゴシック" panose="020B0609070205080204" pitchFamily="49" charset="-128"/>
              </a:rPr>
              <a:t>ソースコード</a:t>
            </a:r>
            <a:r>
              <a:rPr lang="ja-JP" altLang="en-US" sz="1200" dirty="0">
                <a:latin typeface="ＭＳ ゴシック" panose="020B0609070205080204" pitchFamily="49" charset="-128"/>
                <a:ea typeface="ＭＳ ゴシック" panose="020B0609070205080204" pitchFamily="49" charset="-128"/>
              </a:rPr>
              <a:t>による頒布</a:t>
            </a:r>
            <a:endParaRPr lang="en-US" sz="1200" dirty="0">
              <a:latin typeface="ＭＳ ゴシック" panose="020B0609070205080204" pitchFamily="49" charset="-128"/>
              <a:ea typeface="ＭＳ ゴシック" panose="020B0609070205080204" pitchFamily="49" charset="-128"/>
            </a:endParaRPr>
          </a:p>
          <a:p>
            <a:pPr marL="887417" lvl="1" indent="-493011">
              <a:buFont typeface="Arial" charset="0"/>
              <a:buChar char="•"/>
            </a:pPr>
            <a:r>
              <a:rPr lang="en-US" sz="1200" dirty="0" err="1">
                <a:latin typeface="ＭＳ ゴシック" panose="020B0609070205080204" pitchFamily="49" charset="-128"/>
                <a:ea typeface="ＭＳ ゴシック" panose="020B0609070205080204" pitchFamily="49" charset="-128"/>
              </a:rPr>
              <a:t>バイナリ</a:t>
            </a:r>
            <a:r>
              <a:rPr lang="ja-JP" altLang="en-US" sz="1200" dirty="0">
                <a:latin typeface="ＭＳ ゴシック" panose="020B0609070205080204" pitchFamily="49" charset="-128"/>
                <a:ea typeface="ＭＳ ゴシック" panose="020B0609070205080204" pitchFamily="49" charset="-128"/>
              </a:rPr>
              <a:t>による頒布</a:t>
            </a:r>
            <a:endParaRPr lang="en-US" sz="1200" dirty="0">
              <a:latin typeface="ＭＳ ゴシック" panose="020B0609070205080204" pitchFamily="49" charset="-128"/>
              <a:ea typeface="ＭＳ ゴシック" panose="020B0609070205080204" pitchFamily="49" charset="-128"/>
            </a:endParaRPr>
          </a:p>
          <a:p>
            <a:pPr marL="887417" lvl="1" indent="-493011">
              <a:buFont typeface="Arial" charset="0"/>
              <a:buChar char="•"/>
            </a:pPr>
            <a:r>
              <a:rPr lang="en-US" sz="1200" dirty="0" err="1">
                <a:latin typeface="ＭＳ ゴシック" panose="020B0609070205080204" pitchFamily="49" charset="-128"/>
                <a:ea typeface="ＭＳ ゴシック" panose="020B0609070205080204" pitchFamily="49" charset="-128"/>
              </a:rPr>
              <a:t>ハードウェアに</a:t>
            </a:r>
            <a:r>
              <a:rPr lang="ja-JP" altLang="en-US" sz="1200" dirty="0">
                <a:latin typeface="ＭＳ ゴシック" panose="020B0609070205080204" pitchFamily="49" charset="-128"/>
                <a:ea typeface="ＭＳ ゴシック" panose="020B0609070205080204" pitchFamily="49" charset="-128"/>
              </a:rPr>
              <a:t>プレインストール</a:t>
            </a:r>
            <a:endParaRPr lang="en-US" altLang="ja-JP" sz="1200" dirty="0">
              <a:latin typeface="ＭＳ ゴシック" panose="020B0609070205080204" pitchFamily="49" charset="-128"/>
              <a:ea typeface="ＭＳ ゴシック" panose="020B0609070205080204" pitchFamily="49" charset="-128"/>
            </a:endParaRPr>
          </a:p>
          <a:p>
            <a:endParaRPr lang="en-US" altLang="ja-JP" sz="1200" dirty="0">
              <a:ea typeface="ＭＳ ゴシック" panose="020B0609070205080204" pitchFamily="49" charset="-128"/>
            </a:endParaRPr>
          </a:p>
          <a:p>
            <a:r>
              <a:rPr lang="en-US" altLang="ja-JP" sz="1200" dirty="0">
                <a:ea typeface="ＭＳ ゴシック" panose="020B0609070205080204" pitchFamily="49" charset="-128"/>
              </a:rPr>
              <a:t>---</a:t>
            </a:r>
          </a:p>
          <a:p>
            <a:r>
              <a:rPr lang="en-US" altLang="ja-JP" sz="1200" dirty="0">
                <a:ea typeface="ＭＳ ゴシック" panose="020B0609070205080204" pitchFamily="49" charset="-128"/>
              </a:rPr>
              <a:t>Incorporation is when you copy portions of a FOSS component into your software product. </a:t>
            </a:r>
          </a:p>
          <a:p>
            <a:endParaRPr lang="en-US" altLang="ja-JP" sz="1200" dirty="0">
              <a:ea typeface="ＭＳ ゴシック" panose="020B0609070205080204" pitchFamily="49" charset="-128"/>
            </a:endParaRPr>
          </a:p>
          <a:p>
            <a:r>
              <a:rPr lang="en-US" altLang="ja-JP" sz="1200" dirty="0">
                <a:ea typeface="ＭＳ ゴシック" panose="020B0609070205080204" pitchFamily="49" charset="-128"/>
              </a:rPr>
              <a:t>Linking is when you link or join a FOSS component with your software product. </a:t>
            </a:r>
          </a:p>
          <a:p>
            <a:endParaRPr lang="en-US" altLang="ja-JP" sz="1200" dirty="0">
              <a:ea typeface="ＭＳ ゴシック" panose="020B0609070205080204" pitchFamily="49" charset="-128"/>
            </a:endParaRPr>
          </a:p>
          <a:p>
            <a:r>
              <a:rPr lang="en-US" altLang="ja-JP" sz="1200" dirty="0">
                <a:ea typeface="ＭＳ ゴシック" panose="020B0609070205080204" pitchFamily="49" charset="-128"/>
              </a:rPr>
              <a:t>Modification is when you make changes to a FOSS component.</a:t>
            </a:r>
          </a:p>
          <a:p>
            <a:endParaRPr lang="en-US" altLang="ja-JP" sz="1200" dirty="0">
              <a:ea typeface="ＭＳ ゴシック" panose="020B0609070205080204" pitchFamily="49" charset="-128"/>
            </a:endParaRPr>
          </a:p>
          <a:p>
            <a:r>
              <a:rPr lang="en-US" altLang="ja-JP" sz="1200" dirty="0">
                <a:ea typeface="ＭＳ ゴシック" panose="020B0609070205080204" pitchFamily="49" charset="-128"/>
              </a:rPr>
              <a:t>Translation is when you transform the code from one state to another.</a:t>
            </a:r>
          </a:p>
          <a:p>
            <a:endParaRPr lang="en-US" altLang="ja-JP" sz="1200" dirty="0">
              <a:ea typeface="ＭＳ ゴシック" panose="020B0609070205080204" pitchFamily="49" charset="-128"/>
            </a:endParaRPr>
          </a:p>
          <a:p>
            <a:r>
              <a:rPr lang="en-US" altLang="ja-JP" sz="1200" dirty="0">
                <a:ea typeface="ＭＳ ゴシック" panose="020B0609070205080204" pitchFamily="49" charset="-128"/>
              </a:rPr>
              <a:t>When thinking about distribution of Open Source you should consider two things:</a:t>
            </a:r>
          </a:p>
          <a:p>
            <a:pPr defTabSz="1336517">
              <a:defRPr/>
            </a:pPr>
            <a:r>
              <a:rPr lang="en-US" altLang="ja-JP" sz="1200" dirty="0">
                <a:ea typeface="ＭＳ ゴシック" panose="020B0609070205080204" pitchFamily="49" charset="-128"/>
              </a:rPr>
              <a:t>Who receives the software?</a:t>
            </a:r>
          </a:p>
          <a:p>
            <a:pPr marL="887417" lvl="1" indent="-493011">
              <a:buFont typeface="Arial" charset="0"/>
              <a:buChar char="•"/>
            </a:pPr>
            <a:r>
              <a:rPr lang="en-US" altLang="ja-JP" sz="1200" dirty="0">
                <a:ea typeface="ＭＳ ゴシック" panose="020B0609070205080204" pitchFamily="49" charset="-128"/>
              </a:rPr>
              <a:t>Customer/Partner</a:t>
            </a:r>
          </a:p>
          <a:p>
            <a:pPr marL="887417" lvl="1" indent="-493011">
              <a:buFont typeface="Arial" charset="0"/>
              <a:buChar char="•"/>
            </a:pPr>
            <a:r>
              <a:rPr lang="en-US" altLang="ja-JP" sz="1200" dirty="0">
                <a:ea typeface="ＭＳ ゴシック" panose="020B0609070205080204" pitchFamily="49" charset="-128"/>
              </a:rPr>
              <a:t>Community project</a:t>
            </a:r>
          </a:p>
          <a:p>
            <a:pPr marL="887417" lvl="1" indent="-493011">
              <a:buFont typeface="Arial" charset="0"/>
              <a:buChar char="•"/>
            </a:pPr>
            <a:r>
              <a:rPr lang="en-US" altLang="ja-JP" sz="1200" dirty="0">
                <a:ea typeface="ＭＳ ゴシック" panose="020B0609070205080204" pitchFamily="49" charset="-128"/>
              </a:rPr>
              <a:t>Another legal entity within the business group (this may count as distribution)</a:t>
            </a:r>
          </a:p>
          <a:p>
            <a:r>
              <a:rPr lang="en-US" altLang="ja-JP" sz="1200" dirty="0">
                <a:ea typeface="ＭＳ ゴシック" panose="020B0609070205080204" pitchFamily="49" charset="-128"/>
              </a:rPr>
              <a:t>What is the format for delivery?</a:t>
            </a:r>
          </a:p>
          <a:p>
            <a:pPr marL="887417" lvl="1" indent="-493011">
              <a:buFont typeface="Arial" charset="0"/>
              <a:buChar char="•"/>
            </a:pPr>
            <a:r>
              <a:rPr lang="en-US" altLang="ja-JP" sz="1200" dirty="0">
                <a:ea typeface="ＭＳ ゴシック" panose="020B0609070205080204" pitchFamily="49" charset="-128"/>
              </a:rPr>
              <a:t>Source code delivery</a:t>
            </a:r>
          </a:p>
          <a:p>
            <a:pPr marL="887417" lvl="1" indent="-493011">
              <a:buFont typeface="Arial" charset="0"/>
              <a:buChar char="•"/>
            </a:pPr>
            <a:r>
              <a:rPr lang="en-US" altLang="ja-JP" sz="1200" dirty="0">
                <a:ea typeface="ＭＳ ゴシック" panose="020B0609070205080204" pitchFamily="49" charset="-128"/>
              </a:rPr>
              <a:t>Binary delivery</a:t>
            </a:r>
          </a:p>
          <a:p>
            <a:pPr marL="887417" lvl="1" indent="-493011">
              <a:buFont typeface="Arial" charset="0"/>
              <a:buChar char="•"/>
            </a:pPr>
            <a:r>
              <a:rPr lang="en-US" altLang="ja-JP" sz="1200" dirty="0">
                <a:ea typeface="ＭＳ ゴシック" panose="020B0609070205080204" pitchFamily="49" charset="-128"/>
              </a:rPr>
              <a:t>Pre-loaded onto hardware</a:t>
            </a:r>
          </a:p>
        </p:txBody>
      </p:sp>
      <p:sp>
        <p:nvSpPr>
          <p:cNvPr id="2" name="Slide Number Placeholder 1"/>
          <p:cNvSpPr>
            <a:spLocks noGrp="1"/>
          </p:cNvSpPr>
          <p:nvPr>
            <p:ph type="sldNum" sz="quarter" idx="10"/>
          </p:nvPr>
        </p:nvSpPr>
        <p:spPr/>
        <p:txBody>
          <a:bodyPr/>
          <a:lstStyle/>
          <a:p>
            <a:fld id="{6B482BE6-6443-43D0-B2C4-9E7E7E3CDEDD}" type="slidenum">
              <a:rPr lang="en-US" smtClean="0"/>
              <a:t>42</a:t>
            </a:fld>
            <a:endParaRPr lang="en-US"/>
          </a:p>
        </p:txBody>
      </p:sp>
    </p:spTree>
    <p:extLst>
      <p:ext uri="{BB962C8B-B14F-4D97-AF65-F5344CB8AC3E}">
        <p14:creationId xmlns:p14="http://schemas.microsoft.com/office/powerpoint/2010/main" val="6710983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10"/>
          </p:nvPr>
        </p:nvSpPr>
        <p:spPr/>
        <p:txBody>
          <a:bodyPr/>
          <a:lstStyle/>
          <a:p>
            <a:fld id="{6B482BE6-6443-43D0-B2C4-9E7E7E3CDEDD}" type="slidenum">
              <a:rPr lang="en-US" smtClean="0"/>
              <a:t>43</a:t>
            </a:fld>
            <a:endParaRPr lang="en-US"/>
          </a:p>
        </p:txBody>
      </p:sp>
    </p:spTree>
    <p:extLst>
      <p:ext uri="{BB962C8B-B14F-4D97-AF65-F5344CB8AC3E}">
        <p14:creationId xmlns:p14="http://schemas.microsoft.com/office/powerpoint/2010/main" val="10872558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dirty="0">
                <a:latin typeface="ＭＳ ゴシック" panose="020B0609070205080204" pitchFamily="49" charset="-128"/>
                <a:ea typeface="ＭＳ ゴシック" panose="020B0609070205080204" pitchFamily="49" charset="-128"/>
              </a:rPr>
              <a:t>FOS</a:t>
            </a:r>
            <a:r>
              <a:rPr lang="en-US" altLang="ja-JP" dirty="0">
                <a:latin typeface="ＭＳ ゴシック" panose="020B0609070205080204" pitchFamily="49" charset="-128"/>
                <a:ea typeface="ＭＳ ゴシック" panose="020B0609070205080204" pitchFamily="49" charset="-128"/>
              </a:rPr>
              <a:t>S</a:t>
            </a:r>
            <a:r>
              <a:rPr lang="x-none" dirty="0">
                <a:latin typeface="ＭＳ ゴシック" panose="020B0609070205080204" pitchFamily="49" charset="-128"/>
                <a:ea typeface="ＭＳ ゴシック" panose="020B0609070205080204" pitchFamily="49" charset="-128"/>
              </a:rPr>
              <a:t>レビューはFOSSコンプライアンス プログラムの基本的構成要素です。 </a:t>
            </a:r>
          </a:p>
          <a:p>
            <a:endParaRPr lang="x-none" dirty="0">
              <a:latin typeface="ＭＳ ゴシック" panose="020B0609070205080204" pitchFamily="49" charset="-128"/>
              <a:ea typeface="ＭＳ ゴシック" panose="020B0609070205080204" pitchFamily="49" charset="-128"/>
            </a:endParaRPr>
          </a:p>
          <a:p>
            <a:r>
              <a:rPr lang="x-none" dirty="0">
                <a:latin typeface="ＭＳ ゴシック" panose="020B0609070205080204" pitchFamily="49" charset="-128"/>
                <a:ea typeface="ＭＳ ゴシック" panose="020B0609070205080204" pitchFamily="49" charset="-128"/>
              </a:rPr>
              <a:t>FOSSレビューはエンジニアリング</a:t>
            </a:r>
            <a:r>
              <a:rPr lang="en-US" dirty="0">
                <a:latin typeface="ＭＳ ゴシック" panose="020B0609070205080204" pitchFamily="49" charset="-128"/>
                <a:ea typeface="ＭＳ ゴシック" panose="020B0609070205080204" pitchFamily="49" charset="-128"/>
              </a:rPr>
              <a:t> </a:t>
            </a:r>
            <a:r>
              <a:rPr lang="ja-JP" altLang="en-US" dirty="0">
                <a:latin typeface="ＭＳ ゴシック" panose="020B0609070205080204" pitchFamily="49" charset="-128"/>
                <a:ea typeface="ＭＳ ゴシック" panose="020B0609070205080204" pitchFamily="49" charset="-128"/>
              </a:rPr>
              <a:t>チーム</a:t>
            </a:r>
            <a:r>
              <a:rPr lang="x-none" dirty="0">
                <a:latin typeface="ＭＳ ゴシック" panose="020B0609070205080204" pitchFamily="49" charset="-128"/>
                <a:ea typeface="ＭＳ ゴシック" panose="020B0609070205080204" pitchFamily="49" charset="-128"/>
              </a:rPr>
              <a:t>、ビジネス</a:t>
            </a:r>
            <a:r>
              <a:rPr lang="en-US" dirty="0">
                <a:latin typeface="ＭＳ ゴシック" panose="020B0609070205080204" pitchFamily="49" charset="-128"/>
                <a:ea typeface="ＭＳ ゴシック" panose="020B0609070205080204" pitchFamily="49" charset="-128"/>
              </a:rPr>
              <a:t> </a:t>
            </a:r>
            <a:r>
              <a:rPr lang="ja-JP" altLang="en-US" dirty="0">
                <a:latin typeface="ＭＳ ゴシック" panose="020B0609070205080204" pitchFamily="49" charset="-128"/>
                <a:ea typeface="ＭＳ ゴシック" panose="020B0609070205080204" pitchFamily="49" charset="-128"/>
              </a:rPr>
              <a:t>チーム、</a:t>
            </a:r>
            <a:r>
              <a:rPr lang="x-none" dirty="0">
                <a:latin typeface="ＭＳ ゴシック" panose="020B0609070205080204" pitchFamily="49" charset="-128"/>
                <a:ea typeface="ＭＳ ゴシック" panose="020B0609070205080204" pitchFamily="49" charset="-128"/>
              </a:rPr>
              <a:t>および法務チームが集まる場となり</a:t>
            </a:r>
            <a:r>
              <a:rPr lang="ja-JP" altLang="en-US" dirty="0">
                <a:latin typeface="ＭＳ ゴシック" panose="020B0609070205080204" pitchFamily="49" charset="-128"/>
                <a:ea typeface="ＭＳ ゴシック" panose="020B0609070205080204" pitchFamily="49" charset="-128"/>
              </a:rPr>
              <a:t>え</a:t>
            </a:r>
            <a:r>
              <a:rPr lang="x-none" dirty="0">
                <a:latin typeface="ＭＳ ゴシック" panose="020B0609070205080204" pitchFamily="49" charset="-128"/>
                <a:ea typeface="ＭＳ ゴシック" panose="020B0609070205080204" pitchFamily="49" charset="-128"/>
              </a:rPr>
              <a:t>ます。</a:t>
            </a:r>
            <a:r>
              <a:rPr lang="ja-JP" altLang="en-US" dirty="0">
                <a:latin typeface="ＭＳ ゴシック" panose="020B0609070205080204" pitchFamily="49" charset="-128"/>
                <a:ea typeface="ＭＳ ゴシック" panose="020B0609070205080204" pitchFamily="49" charset="-128"/>
              </a:rPr>
              <a:t>より</a:t>
            </a:r>
            <a:r>
              <a:rPr lang="x-none" dirty="0">
                <a:latin typeface="ＭＳ ゴシック" panose="020B0609070205080204" pitchFamily="49" charset="-128"/>
                <a:ea typeface="ＭＳ ゴシック" panose="020B0609070205080204" pitchFamily="49" charset="-128"/>
              </a:rPr>
              <a:t>大規模に首尾よく行うために、計画や組織</a:t>
            </a:r>
            <a:r>
              <a:rPr lang="ja-JP" altLang="en-US" dirty="0">
                <a:latin typeface="ＭＳ ゴシック" panose="020B0609070205080204" pitchFamily="49" charset="-128"/>
                <a:ea typeface="ＭＳ ゴシック" panose="020B0609070205080204" pitchFamily="49" charset="-128"/>
              </a:rPr>
              <a:t>化</a:t>
            </a:r>
            <a:r>
              <a:rPr lang="x-none" dirty="0">
                <a:latin typeface="ＭＳ ゴシック" panose="020B0609070205080204" pitchFamily="49" charset="-128"/>
                <a:ea typeface="ＭＳ ゴシック" panose="020B0609070205080204" pitchFamily="49" charset="-128"/>
              </a:rPr>
              <a:t>を必要とする場合があります。</a:t>
            </a:r>
          </a:p>
          <a:p>
            <a:pPr marL="246505" indent="-246505">
              <a:buFont typeface="Arial" charset="0"/>
              <a:buChar char="•"/>
            </a:pPr>
            <a:r>
              <a:rPr lang="x-none" dirty="0">
                <a:latin typeface="ＭＳ ゴシック" panose="020B0609070205080204" pitchFamily="49" charset="-128"/>
                <a:ea typeface="ＭＳ ゴシック" panose="020B0609070205080204" pitchFamily="49" charset="-128"/>
              </a:rPr>
              <a:t>関連情報収集においてエンジニアリング</a:t>
            </a:r>
            <a:r>
              <a:rPr lang="en-US" dirty="0">
                <a:latin typeface="ＭＳ ゴシック" panose="020B0609070205080204" pitchFamily="49" charset="-128"/>
                <a:ea typeface="ＭＳ ゴシック" panose="020B0609070205080204" pitchFamily="49" charset="-128"/>
              </a:rPr>
              <a:t> </a:t>
            </a:r>
            <a:r>
              <a:rPr lang="ja-JP" altLang="en-US" dirty="0">
                <a:latin typeface="ＭＳ ゴシック" panose="020B0609070205080204" pitchFamily="49" charset="-128"/>
                <a:ea typeface="ＭＳ ゴシック" panose="020B0609070205080204" pitchFamily="49" charset="-128"/>
              </a:rPr>
              <a:t>チーム</a:t>
            </a:r>
            <a:r>
              <a:rPr lang="x-none" dirty="0">
                <a:latin typeface="ＭＳ ゴシック" panose="020B0609070205080204" pitchFamily="49" charset="-128"/>
                <a:ea typeface="ＭＳ ゴシック" panose="020B0609070205080204" pitchFamily="49" charset="-128"/>
              </a:rPr>
              <a:t>もしくは開発チームが参加することもあります。</a:t>
            </a:r>
          </a:p>
          <a:p>
            <a:pPr marL="246505" indent="-246505">
              <a:buFont typeface="Arial" charset="0"/>
              <a:buChar char="•"/>
            </a:pPr>
            <a:r>
              <a:rPr lang="x-none" dirty="0">
                <a:latin typeface="ＭＳ ゴシック" panose="020B0609070205080204" pitchFamily="49" charset="-128"/>
                <a:ea typeface="ＭＳ ゴシック" panose="020B0609070205080204" pitchFamily="49" charset="-128"/>
              </a:rPr>
              <a:t>法務チームはライセンスの義務について分析、決定を下し、</a:t>
            </a:r>
            <a:r>
              <a:rPr lang="ja-JP" altLang="en-US" dirty="0">
                <a:latin typeface="ＭＳ ゴシック" panose="020B0609070205080204" pitchFamily="49" charset="-128"/>
                <a:ea typeface="ＭＳ ゴシック" panose="020B0609070205080204" pitchFamily="49" charset="-128"/>
              </a:rPr>
              <a:t>指導</a:t>
            </a:r>
            <a:r>
              <a:rPr lang="x-none" dirty="0">
                <a:latin typeface="ＭＳ ゴシック" panose="020B0609070205080204" pitchFamily="49" charset="-128"/>
                <a:ea typeface="ＭＳ ゴシック" panose="020B0609070205080204" pitchFamily="49" charset="-128"/>
              </a:rPr>
              <a:t>を</a:t>
            </a:r>
            <a:r>
              <a:rPr lang="ja-JP" altLang="en-US" dirty="0">
                <a:latin typeface="ＭＳ ゴシック" panose="020B0609070205080204" pitchFamily="49" charset="-128"/>
                <a:ea typeface="ＭＳ ゴシック" panose="020B0609070205080204" pitchFamily="49" charset="-128"/>
              </a:rPr>
              <a:t>行い</a:t>
            </a:r>
            <a:r>
              <a:rPr lang="x-none" dirty="0">
                <a:latin typeface="ＭＳ ゴシック" panose="020B0609070205080204" pitchFamily="49" charset="-128"/>
                <a:ea typeface="ＭＳ ゴシック" panose="020B0609070205080204" pitchFamily="49" charset="-128"/>
              </a:rPr>
              <a:t>ます。</a:t>
            </a:r>
          </a:p>
          <a:p>
            <a:pPr marL="246505" indent="-246505">
              <a:buFont typeface="Arial" charset="0"/>
              <a:buChar char="•"/>
            </a:pPr>
            <a:r>
              <a:rPr lang="x-none" dirty="0">
                <a:latin typeface="ＭＳ ゴシック" panose="020B0609070205080204" pitchFamily="49" charset="-128"/>
                <a:ea typeface="ＭＳ ゴシック" panose="020B0609070205080204" pitchFamily="49" charset="-128"/>
              </a:rPr>
              <a:t>ビジネスおよびエンジニアリング</a:t>
            </a:r>
            <a:r>
              <a:rPr lang="en-US" dirty="0">
                <a:latin typeface="ＭＳ ゴシック" panose="020B0609070205080204" pitchFamily="49" charset="-128"/>
                <a:ea typeface="ＭＳ ゴシック" panose="020B0609070205080204" pitchFamily="49" charset="-128"/>
              </a:rPr>
              <a:t> </a:t>
            </a:r>
            <a:r>
              <a:rPr lang="x-none" dirty="0">
                <a:latin typeface="ＭＳ ゴシック" panose="020B0609070205080204" pitchFamily="49" charset="-128"/>
                <a:ea typeface="ＭＳ ゴシック" panose="020B0609070205080204" pitchFamily="49" charset="-128"/>
              </a:rPr>
              <a:t>チームは</a:t>
            </a:r>
            <a:r>
              <a:rPr lang="ja-JP" altLang="en-US" dirty="0">
                <a:latin typeface="ＭＳ ゴシック" panose="020B0609070205080204" pitchFamily="49" charset="-128"/>
                <a:ea typeface="ＭＳ ゴシック" panose="020B0609070205080204" pitchFamily="49" charset="-128"/>
              </a:rPr>
              <a:t>指導</a:t>
            </a:r>
            <a:r>
              <a:rPr lang="x-none" dirty="0">
                <a:latin typeface="ＭＳ ゴシック" panose="020B0609070205080204" pitchFamily="49" charset="-128"/>
                <a:ea typeface="ＭＳ ゴシック" panose="020B0609070205080204" pitchFamily="49" charset="-128"/>
              </a:rPr>
              <a:t>を受け</a:t>
            </a:r>
            <a:r>
              <a:rPr lang="ja-JP" altLang="en-US" dirty="0">
                <a:latin typeface="ＭＳ ゴシック" panose="020B0609070205080204" pitchFamily="49" charset="-128"/>
                <a:ea typeface="ＭＳ ゴシック" panose="020B0609070205080204" pitchFamily="49" charset="-128"/>
              </a:rPr>
              <a:t>て</a:t>
            </a:r>
            <a:r>
              <a:rPr lang="x-none" dirty="0">
                <a:latin typeface="ＭＳ ゴシック" panose="020B0609070205080204" pitchFamily="49" charset="-128"/>
                <a:ea typeface="ＭＳ ゴシック" panose="020B0609070205080204" pitchFamily="49" charset="-128"/>
              </a:rPr>
              <a:t>、</a:t>
            </a:r>
            <a:r>
              <a:rPr lang="ja-JP" altLang="en-US" dirty="0">
                <a:latin typeface="ＭＳ ゴシック" panose="020B0609070205080204" pitchFamily="49" charset="-128"/>
                <a:ea typeface="ＭＳ ゴシック" panose="020B0609070205080204" pitchFamily="49" charset="-128"/>
              </a:rPr>
              <a:t>実装し</a:t>
            </a:r>
            <a:r>
              <a:rPr lang="x-none" dirty="0">
                <a:latin typeface="ＭＳ ゴシック" panose="020B0609070205080204" pitchFamily="49" charset="-128"/>
                <a:ea typeface="ＭＳ ゴシック" panose="020B0609070205080204" pitchFamily="49" charset="-128"/>
              </a:rPr>
              <a:t>ます。</a:t>
            </a:r>
            <a:endParaRPr lang="en-US" dirty="0">
              <a:latin typeface="ＭＳ ゴシック" panose="020B0609070205080204" pitchFamily="49" charset="-128"/>
              <a:ea typeface="ＭＳ ゴシック" panose="020B0609070205080204" pitchFamily="49" charset="-128"/>
            </a:endParaRPr>
          </a:p>
          <a:p>
            <a:endParaRPr lang="en-US" dirty="0"/>
          </a:p>
          <a:p>
            <a:r>
              <a:rPr lang="en-US" dirty="0"/>
              <a:t>---</a:t>
            </a:r>
          </a:p>
          <a:p>
            <a:r>
              <a:rPr lang="x-none" altLang="ja-JP" dirty="0">
                <a:ea typeface="ＭＳ ゴシック" panose="020B0609070205080204" pitchFamily="49" charset="-128"/>
              </a:rPr>
              <a:t>The FOSS Review is a basic building block of a FOSS Compliance Program. </a:t>
            </a:r>
          </a:p>
          <a:p>
            <a:endParaRPr lang="x-none" altLang="ja-JP" dirty="0">
              <a:ea typeface="ＭＳ ゴシック" panose="020B0609070205080204" pitchFamily="49" charset="-128"/>
            </a:endParaRPr>
          </a:p>
          <a:p>
            <a:r>
              <a:rPr lang="x-none" altLang="ja-JP" dirty="0">
                <a:ea typeface="ＭＳ ゴシック" panose="020B0609070205080204" pitchFamily="49" charset="-128"/>
              </a:rPr>
              <a:t>A FOSS Review can be the meeting point for engineering, business and legal teams, and can require planning and organization to successfully conduct on a large scale.</a:t>
            </a:r>
          </a:p>
          <a:p>
            <a:pPr marL="246505" indent="-246505">
              <a:buFont typeface="Arial" charset="0"/>
              <a:buChar char="•"/>
            </a:pPr>
            <a:r>
              <a:rPr lang="x-none" altLang="ja-JP" dirty="0">
                <a:ea typeface="ＭＳ ゴシック" panose="020B0609070205080204" pitchFamily="49" charset="-128"/>
              </a:rPr>
              <a:t>Engineering or developer teams may participate in gathering relevant information</a:t>
            </a:r>
          </a:p>
          <a:p>
            <a:pPr marL="246505" indent="-246505">
              <a:buFont typeface="Arial" charset="0"/>
              <a:buChar char="•"/>
            </a:pPr>
            <a:r>
              <a:rPr lang="x-none" altLang="ja-JP" dirty="0">
                <a:ea typeface="ＭＳ ゴシック" panose="020B0609070205080204" pitchFamily="49" charset="-128"/>
              </a:rPr>
              <a:t>Legal teams analyze and determine license obligations and provide guidance</a:t>
            </a:r>
          </a:p>
          <a:p>
            <a:pPr marL="246505" indent="-246505">
              <a:buFont typeface="Arial" charset="0"/>
              <a:buChar char="•"/>
            </a:pPr>
            <a:r>
              <a:rPr lang="x-none" altLang="ja-JP" dirty="0">
                <a:ea typeface="ＭＳ ゴシック" panose="020B0609070205080204" pitchFamily="49" charset="-128"/>
              </a:rPr>
              <a:t>Business and engineering teams may receive and implement </a:t>
            </a:r>
            <a:r>
              <a:rPr lang="x-none" altLang="ja-JP" dirty="0" smtClean="0">
                <a:ea typeface="ＭＳ ゴシック" panose="020B0609070205080204" pitchFamily="49" charset="-128"/>
              </a:rPr>
              <a:t>guidance</a:t>
            </a:r>
            <a:endParaRPr lang="x-none" altLang="ja-JP" dirty="0">
              <a:ea typeface="ＭＳ ゴシック" panose="020B0609070205080204" pitchFamily="49" charset="-128"/>
            </a:endParaRPr>
          </a:p>
        </p:txBody>
      </p:sp>
      <p:sp>
        <p:nvSpPr>
          <p:cNvPr id="4" name="Slide Number Placeholder 3"/>
          <p:cNvSpPr>
            <a:spLocks noGrp="1"/>
          </p:cNvSpPr>
          <p:nvPr>
            <p:ph type="sldNum" sz="quarter" idx="10"/>
          </p:nvPr>
        </p:nvSpPr>
        <p:spPr/>
        <p:txBody>
          <a:bodyPr/>
          <a:lstStyle/>
          <a:p>
            <a:fld id="{6B482BE6-6443-43D0-B2C4-9E7E7E3CDEDD}" type="slidenum">
              <a:rPr lang="en-US" smtClean="0"/>
              <a:t>44</a:t>
            </a:fld>
            <a:endParaRPr lang="en-US"/>
          </a:p>
        </p:txBody>
      </p:sp>
    </p:spTree>
    <p:extLst>
      <p:ext uri="{BB962C8B-B14F-4D97-AF65-F5344CB8AC3E}">
        <p14:creationId xmlns:p14="http://schemas.microsoft.com/office/powerpoint/2010/main" val="20866241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dirty="0">
                <a:latin typeface="ＭＳ ゴシック" panose="020B0609070205080204" pitchFamily="49" charset="-128"/>
                <a:ea typeface="ＭＳ ゴシック" panose="020B0609070205080204" pitchFamily="49" charset="-128"/>
              </a:rPr>
              <a:t>最初のステップはFOSSレビュー</a:t>
            </a:r>
            <a:r>
              <a:rPr lang="ja-JP" altLang="en-US" dirty="0">
                <a:latin typeface="ＭＳ ゴシック" panose="020B0609070205080204" pitchFamily="49" charset="-128"/>
                <a:ea typeface="ＭＳ ゴシック" panose="020B0609070205080204" pitchFamily="49" charset="-128"/>
              </a:rPr>
              <a:t>を</a:t>
            </a:r>
            <a:r>
              <a:rPr lang="x-none" dirty="0">
                <a:latin typeface="ＭＳ ゴシック" panose="020B0609070205080204" pitchFamily="49" charset="-128"/>
                <a:ea typeface="ＭＳ ゴシック" panose="020B0609070205080204" pitchFamily="49" charset="-128"/>
              </a:rPr>
              <a:t>開始するために適切な参加者を特定することです。</a:t>
            </a:r>
          </a:p>
          <a:p>
            <a:endParaRPr lang="x-none" dirty="0">
              <a:latin typeface="ＭＳ ゴシック" panose="020B0609070205080204" pitchFamily="49" charset="-128"/>
              <a:ea typeface="ＭＳ ゴシック" panose="020B0609070205080204" pitchFamily="49" charset="-128"/>
            </a:endParaRPr>
          </a:p>
          <a:p>
            <a:r>
              <a:rPr lang="x-none" dirty="0">
                <a:latin typeface="ＭＳ ゴシック" panose="020B0609070205080204" pitchFamily="49" charset="-128"/>
                <a:ea typeface="ＭＳ ゴシック" panose="020B0609070205080204" pitchFamily="49" charset="-128"/>
              </a:rPr>
              <a:t>以下のような問いかけが重要です：</a:t>
            </a:r>
          </a:p>
          <a:p>
            <a:pPr marL="246505" indent="-246505">
              <a:buFont typeface="Arial" panose="020B0604020202020204" pitchFamily="34" charset="0"/>
              <a:buChar char="•"/>
            </a:pPr>
            <a:r>
              <a:rPr lang="x-none" dirty="0">
                <a:latin typeface="ＭＳ ゴシック" panose="020B0609070205080204" pitchFamily="49" charset="-128"/>
                <a:ea typeface="ＭＳ ゴシック" panose="020B0609070205080204" pitchFamily="49" charset="-128"/>
              </a:rPr>
              <a:t>FOSSの使用について誰が意思決定者なのか（</a:t>
            </a:r>
            <a:r>
              <a:rPr lang="ja-JP" altLang="en-US" dirty="0">
                <a:latin typeface="ＭＳ ゴシック" panose="020B0609070205080204" pitchFamily="49" charset="-128"/>
                <a:ea typeface="ＭＳ ゴシック" panose="020B0609070205080204" pitchFamily="49" charset="-128"/>
              </a:rPr>
              <a:t>マネージャー</a:t>
            </a:r>
            <a:r>
              <a:rPr lang="x-none" dirty="0">
                <a:latin typeface="ＭＳ ゴシック" panose="020B0609070205080204" pitchFamily="49" charset="-128"/>
                <a:ea typeface="ＭＳ ゴシック" panose="020B0609070205080204" pitchFamily="49" charset="-128"/>
              </a:rPr>
              <a:t>、アーキテクト、個々の技術者など）？ </a:t>
            </a:r>
          </a:p>
          <a:p>
            <a:pPr marL="246505" indent="-246505">
              <a:buFont typeface="Arial" panose="020B0604020202020204" pitchFamily="34" charset="0"/>
              <a:buChar char="•"/>
            </a:pPr>
            <a:r>
              <a:rPr lang="x-none" dirty="0">
                <a:latin typeface="ＭＳ ゴシック" panose="020B0609070205080204" pitchFamily="49" charset="-128"/>
                <a:ea typeface="ＭＳ ゴシック" panose="020B0609070205080204" pitchFamily="49" charset="-128"/>
              </a:rPr>
              <a:t>FOSSの使用について彼らはどのように質問・疑問を上げることができるのか？</a:t>
            </a:r>
          </a:p>
          <a:p>
            <a:pPr marL="246505" indent="-246505">
              <a:buFont typeface="Arial" panose="020B0604020202020204" pitchFamily="34" charset="0"/>
              <a:buChar char="•"/>
            </a:pPr>
            <a:r>
              <a:rPr lang="x-none" dirty="0">
                <a:latin typeface="ＭＳ ゴシック" panose="020B0609070205080204" pitchFamily="49" charset="-128"/>
                <a:ea typeface="ＭＳ ゴシック" panose="020B0609070205080204" pitchFamily="49" charset="-128"/>
              </a:rPr>
              <a:t>開発プロセス</a:t>
            </a:r>
            <a:r>
              <a:rPr lang="ja-JP" altLang="en-US" dirty="0">
                <a:latin typeface="ＭＳ ゴシック" panose="020B0609070205080204" pitchFamily="49" charset="-128"/>
                <a:ea typeface="ＭＳ ゴシック" panose="020B0609070205080204" pitchFamily="49" charset="-128"/>
              </a:rPr>
              <a:t>の中</a:t>
            </a:r>
            <a:r>
              <a:rPr lang="x-none" dirty="0">
                <a:latin typeface="ＭＳ ゴシック" panose="020B0609070205080204" pitchFamily="49" charset="-128"/>
                <a:ea typeface="ＭＳ ゴシック" panose="020B0609070205080204" pitchFamily="49" charset="-128"/>
              </a:rPr>
              <a:t>にFOSSレビューが開始できる</a:t>
            </a:r>
            <a:r>
              <a:rPr lang="ja-JP" altLang="en-US" dirty="0">
                <a:latin typeface="ＭＳ ゴシック" panose="020B0609070205080204" pitchFamily="49" charset="-128"/>
                <a:ea typeface="ＭＳ ゴシック" panose="020B0609070205080204" pitchFamily="49" charset="-128"/>
              </a:rPr>
              <a:t>定まったチェック</a:t>
            </a:r>
            <a:r>
              <a:rPr lang="x-none" dirty="0">
                <a:latin typeface="ＭＳ ゴシック" panose="020B0609070205080204" pitchFamily="49" charset="-128"/>
                <a:ea typeface="ＭＳ ゴシック" panose="020B0609070205080204" pitchFamily="49" charset="-128"/>
              </a:rPr>
              <a:t>ポイントがあるか？</a:t>
            </a:r>
            <a:endParaRPr lang="en-US" dirty="0">
              <a:latin typeface="ＭＳ ゴシック" panose="020B0609070205080204" pitchFamily="49" charset="-128"/>
              <a:ea typeface="ＭＳ ゴシック" panose="020B0609070205080204" pitchFamily="49" charset="-128"/>
            </a:endParaRPr>
          </a:p>
          <a:p>
            <a:pPr marL="246505" indent="-246505">
              <a:buFont typeface="Arial" panose="020B0604020202020204" pitchFamily="34" charset="0"/>
              <a:buChar char="•"/>
            </a:pPr>
            <a:endParaRPr lang="en-US" dirty="0">
              <a:latin typeface="ＭＳ ゴシック" panose="020B0609070205080204" pitchFamily="49" charset="-128"/>
              <a:ea typeface="ＭＳ ゴシック" panose="020B0609070205080204" pitchFamily="49" charset="-128"/>
            </a:endParaRPr>
          </a:p>
          <a:p>
            <a:r>
              <a:rPr lang="en-US" dirty="0"/>
              <a:t>---</a:t>
            </a:r>
          </a:p>
          <a:p>
            <a:r>
              <a:rPr lang="x-none" altLang="ja-JP" dirty="0">
                <a:ea typeface="ＭＳ ゴシック" panose="020B0609070205080204" pitchFamily="49" charset="-128"/>
              </a:rPr>
              <a:t>The first step is to identify the proper parties to initiate a FOSS Review</a:t>
            </a:r>
          </a:p>
          <a:p>
            <a:endParaRPr lang="x-none" altLang="ja-JP" dirty="0">
              <a:ea typeface="ＭＳ ゴシック" panose="020B0609070205080204" pitchFamily="49" charset="-128"/>
            </a:endParaRPr>
          </a:p>
          <a:p>
            <a:r>
              <a:rPr lang="x-none" altLang="ja-JP" dirty="0">
                <a:ea typeface="ＭＳ ゴシック" panose="020B0609070205080204" pitchFamily="49" charset="-128"/>
              </a:rPr>
              <a:t>Important questions to ask include:</a:t>
            </a:r>
          </a:p>
          <a:p>
            <a:pPr marL="246505" indent="-246505">
              <a:buFont typeface="Arial" panose="020B0604020202020204" pitchFamily="34" charset="0"/>
              <a:buChar char="•"/>
            </a:pPr>
            <a:r>
              <a:rPr lang="x-none" altLang="ja-JP" dirty="0">
                <a:ea typeface="ＭＳ ゴシック" panose="020B0609070205080204" pitchFamily="49" charset="-128"/>
              </a:rPr>
              <a:t>Who are the decision makers about FOSS usage (managers, architects, individual engineers, etc.)? </a:t>
            </a:r>
          </a:p>
          <a:p>
            <a:pPr marL="246505" indent="-246505">
              <a:buFont typeface="Arial" panose="020B0604020202020204" pitchFamily="34" charset="0"/>
              <a:buChar char="•"/>
            </a:pPr>
            <a:r>
              <a:rPr lang="x-none" altLang="ja-JP" dirty="0">
                <a:ea typeface="ＭＳ ゴシック" panose="020B0609070205080204" pitchFamily="49" charset="-128"/>
              </a:rPr>
              <a:t>How can they raise questions about FOSS usage?</a:t>
            </a:r>
          </a:p>
          <a:p>
            <a:pPr marL="246505" indent="-246505">
              <a:buFont typeface="Arial" panose="020B0604020202020204" pitchFamily="34" charset="0"/>
              <a:buChar char="•"/>
            </a:pPr>
            <a:r>
              <a:rPr lang="x-none" altLang="ja-JP" dirty="0">
                <a:ea typeface="ＭＳ ゴシック" panose="020B0609070205080204" pitchFamily="49" charset="-128"/>
              </a:rPr>
              <a:t>Is there a regular point in your development process where FOSS Reviews can begin</a:t>
            </a:r>
            <a:r>
              <a:rPr lang="x-none" altLang="ja-JP" dirty="0" smtClean="0">
                <a:ea typeface="ＭＳ ゴシック" panose="020B0609070205080204" pitchFamily="49" charset="-128"/>
              </a:rPr>
              <a:t>?</a:t>
            </a:r>
            <a:endParaRPr lang="x-none" altLang="ja-JP" dirty="0">
              <a:ea typeface="ＭＳ ゴシック" panose="020B0609070205080204" pitchFamily="49" charset="-128"/>
            </a:endParaRPr>
          </a:p>
        </p:txBody>
      </p:sp>
      <p:sp>
        <p:nvSpPr>
          <p:cNvPr id="4" name="Slide Number Placeholder 3"/>
          <p:cNvSpPr>
            <a:spLocks noGrp="1"/>
          </p:cNvSpPr>
          <p:nvPr>
            <p:ph type="sldNum" sz="quarter" idx="10"/>
          </p:nvPr>
        </p:nvSpPr>
        <p:spPr/>
        <p:txBody>
          <a:bodyPr/>
          <a:lstStyle/>
          <a:p>
            <a:fld id="{6B482BE6-6443-43D0-B2C4-9E7E7E3CDEDD}" type="slidenum">
              <a:rPr lang="en-US" smtClean="0"/>
              <a:t>45</a:t>
            </a:fld>
            <a:endParaRPr lang="en-US"/>
          </a:p>
        </p:txBody>
      </p:sp>
    </p:spTree>
    <p:extLst>
      <p:ext uri="{BB962C8B-B14F-4D97-AF65-F5344CB8AC3E}">
        <p14:creationId xmlns:p14="http://schemas.microsoft.com/office/powerpoint/2010/main" val="4184120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ＭＳ ゴシック" panose="020B0609070205080204" pitchFamily="49" charset="-128"/>
                <a:ea typeface="ＭＳ ゴシック" panose="020B0609070205080204" pitchFamily="49" charset="-128"/>
              </a:rPr>
              <a:t>注目すべきは、この情報のリストが</a:t>
            </a:r>
            <a:r>
              <a:rPr lang="en-US" baseline="0" dirty="0">
                <a:latin typeface="ＭＳ ゴシック" panose="020B0609070205080204" pitchFamily="49" charset="-128"/>
                <a:ea typeface="ＭＳ ゴシック" panose="020B0609070205080204" pitchFamily="49" charset="-128"/>
              </a:rPr>
              <a:t> </a:t>
            </a:r>
            <a:r>
              <a:rPr lang="en-US" baseline="0" dirty="0" err="1">
                <a:latin typeface="ＭＳ ゴシック" panose="020B0609070205080204" pitchFamily="49" charset="-128"/>
                <a:ea typeface="ＭＳ ゴシック" panose="020B0609070205080204" pitchFamily="49" charset="-128"/>
              </a:rPr>
              <a:t>非常に多く見えることです。しかし、必要とされる情報量はFOSSコードを取り扱おうとする企業の規模</a:t>
            </a:r>
            <a:r>
              <a:rPr lang="ja-JP" altLang="en-US" baseline="0" dirty="0" err="1">
                <a:latin typeface="ＭＳ ゴシック" panose="020B0609070205080204" pitchFamily="49" charset="-128"/>
                <a:ea typeface="ＭＳ ゴシック" panose="020B0609070205080204" pitchFamily="49" charset="-128"/>
              </a:rPr>
              <a:t>、</a:t>
            </a:r>
            <a:r>
              <a:rPr lang="ja-JP" altLang="en-US" baseline="0" dirty="0">
                <a:latin typeface="ＭＳ ゴシック" panose="020B0609070205080204" pitchFamily="49" charset="-128"/>
                <a:ea typeface="ＭＳ ゴシック" panose="020B0609070205080204" pitchFamily="49" charset="-128"/>
              </a:rPr>
              <a:t>および、</a:t>
            </a:r>
            <a:r>
              <a:rPr lang="en-US" altLang="ja-JP" baseline="0" dirty="0">
                <a:latin typeface="ＭＳ ゴシック" panose="020B0609070205080204" pitchFamily="49" charset="-128"/>
                <a:ea typeface="ＭＳ ゴシック" panose="020B0609070205080204" pitchFamily="49" charset="-128"/>
              </a:rPr>
              <a:t>FOSS</a:t>
            </a:r>
            <a:r>
              <a:rPr lang="ja-JP" altLang="en-US" baseline="0" dirty="0">
                <a:latin typeface="ＭＳ ゴシック" panose="020B0609070205080204" pitchFamily="49" charset="-128"/>
                <a:ea typeface="ＭＳ ゴシック" panose="020B0609070205080204" pitchFamily="49" charset="-128"/>
              </a:rPr>
              <a:t>をどのように取り扱うか</a:t>
            </a:r>
            <a:r>
              <a:rPr lang="en-US" baseline="0" dirty="0" err="1">
                <a:latin typeface="ＭＳ ゴシック" panose="020B0609070205080204" pitchFamily="49" charset="-128"/>
                <a:ea typeface="ＭＳ ゴシック" panose="020B0609070205080204" pitchFamily="49" charset="-128"/>
              </a:rPr>
              <a:t>に依存します。大規模な組織体は小規模なものよりも多くの情報を必要とする傾向があります</a:t>
            </a:r>
            <a:r>
              <a:rPr lang="en-US" baseline="0" dirty="0">
                <a:latin typeface="ＭＳ ゴシック" panose="020B0609070205080204" pitchFamily="49" charset="-128"/>
                <a:ea typeface="ＭＳ ゴシック" panose="020B0609070205080204" pitchFamily="49" charset="-128"/>
              </a:rPr>
              <a:t>。</a:t>
            </a:r>
          </a:p>
          <a:p>
            <a:endParaRPr lang="en-US" baseline="0" dirty="0">
              <a:latin typeface="ＭＳ ゴシック" panose="020B0609070205080204" pitchFamily="49" charset="-128"/>
              <a:ea typeface="ＭＳ ゴシック" panose="020B0609070205080204" pitchFamily="49" charset="-128"/>
            </a:endParaRPr>
          </a:p>
          <a:p>
            <a:pPr defTabSz="1314692">
              <a:defRPr/>
            </a:pPr>
            <a:r>
              <a:rPr lang="x-none" dirty="0">
                <a:latin typeface="ＭＳ ゴシック" panose="020B0609070205080204" pitchFamily="49" charset="-128"/>
                <a:ea typeface="ＭＳ ゴシック" panose="020B0609070205080204" pitchFamily="49" charset="-128"/>
              </a:rPr>
              <a:t>外部ベンダー</a:t>
            </a:r>
            <a:r>
              <a:rPr lang="ja-JP" altLang="en-US" dirty="0">
                <a:latin typeface="ＭＳ ゴシック" panose="020B0609070205080204" pitchFamily="49" charset="-128"/>
                <a:ea typeface="ＭＳ ゴシック" panose="020B0609070205080204" pitchFamily="49" charset="-128"/>
              </a:rPr>
              <a:t>を利用した</a:t>
            </a:r>
            <a:r>
              <a:rPr lang="x-none" dirty="0">
                <a:latin typeface="ＭＳ ゴシック" panose="020B0609070205080204" pitchFamily="49" charset="-128"/>
                <a:ea typeface="ＭＳ ゴシック" panose="020B0609070205080204" pitchFamily="49" charset="-128"/>
              </a:rPr>
              <a:t>場合は、いくつか付加的な論点があります。まず、将来的にFOSSに関する問題が生じた場合、そのベンダーを追跡調査する必要があるかもしれません。その際に信頼できるコンタクト先が重要となります。またベンダーから引き渡されたFO</a:t>
            </a:r>
            <a:r>
              <a:rPr lang="en-US" altLang="ja-JP" dirty="0">
                <a:latin typeface="ＭＳ ゴシック" panose="020B0609070205080204" pitchFamily="49" charset="-128"/>
                <a:ea typeface="ＭＳ ゴシック" panose="020B0609070205080204" pitchFamily="49" charset="-128"/>
              </a:rPr>
              <a:t>S</a:t>
            </a:r>
            <a:r>
              <a:rPr lang="x-none" dirty="0">
                <a:latin typeface="ＭＳ ゴシック" panose="020B0609070205080204" pitchFamily="49" charset="-128"/>
                <a:ea typeface="ＭＳ ゴシック" panose="020B0609070205080204" pitchFamily="49" charset="-128"/>
              </a:rPr>
              <a:t>Sに対しライセンスの義務を果たす必要があるかもしれません。そういった義務を果たすべく必要性に応じて告知／表示やソースコードがあることを確かめましょう。</a:t>
            </a:r>
            <a:endParaRPr lang="en-US" dirty="0">
              <a:latin typeface="ＭＳ ゴシック" panose="020B0609070205080204" pitchFamily="49" charset="-128"/>
              <a:ea typeface="ＭＳ ゴシック" panose="020B0609070205080204" pitchFamily="49" charset="-128"/>
            </a:endParaRPr>
          </a:p>
          <a:p>
            <a:pPr defTabSz="1314692">
              <a:defRPr/>
            </a:pPr>
            <a:endParaRPr lang="en-US" dirty="0"/>
          </a:p>
          <a:p>
            <a:pPr defTabSz="1314692">
              <a:defRPr/>
            </a:pPr>
            <a:r>
              <a:rPr lang="en-US" dirty="0"/>
              <a:t>---</a:t>
            </a:r>
          </a:p>
          <a:p>
            <a:r>
              <a:rPr lang="en-US" altLang="ja-JP" dirty="0">
                <a:ea typeface="ＭＳ ゴシック" panose="020B0609070205080204" pitchFamily="49" charset="-128"/>
              </a:rPr>
              <a:t>It should be noted that this list of information looks</a:t>
            </a:r>
            <a:r>
              <a:rPr lang="en-US" altLang="ja-JP" baseline="0" dirty="0">
                <a:ea typeface="ＭＳ ゴシック" panose="020B0609070205080204" pitchFamily="49" charset="-128"/>
              </a:rPr>
              <a:t> quite large. However, the amount of information required depends on the size of your company and what you intend to do with the FOSS code. Large entities tend to require more information than small entities.</a:t>
            </a:r>
          </a:p>
          <a:p>
            <a:endParaRPr lang="en-US" altLang="ja-JP" baseline="0" dirty="0">
              <a:ea typeface="ＭＳ ゴシック" panose="020B0609070205080204" pitchFamily="49" charset="-128"/>
            </a:endParaRPr>
          </a:p>
          <a:p>
            <a:pPr defTabSz="1314692">
              <a:defRPr/>
            </a:pPr>
            <a:r>
              <a:rPr lang="x-none" altLang="ja-JP" dirty="0">
                <a:ea typeface="ＭＳ ゴシック" panose="020B0609070205080204" pitchFamily="49" charset="-128"/>
              </a:rPr>
              <a:t>There are a couple additional issues in the case of external vendors. First, you may need to follow up with the vendor if FOSS issues arise in the future, and having a reliable point of contact is important. You may also need to meet FOSS license obligations for FOSS delivered from the vendor. Ensure you have the notices and source code as needed to meet these obligations</a:t>
            </a:r>
            <a:r>
              <a:rPr lang="x-none" altLang="ja-JP" dirty="0" smtClean="0">
                <a:ea typeface="ＭＳ ゴシック" panose="020B0609070205080204" pitchFamily="49" charset="-128"/>
              </a:rPr>
              <a:t>.</a:t>
            </a:r>
            <a:endParaRPr lang="x-none" altLang="ja-JP" dirty="0">
              <a:ea typeface="ＭＳ ゴシック" panose="020B0609070205080204" pitchFamily="49" charset="-128"/>
            </a:endParaRPr>
          </a:p>
        </p:txBody>
      </p:sp>
      <p:sp>
        <p:nvSpPr>
          <p:cNvPr id="4" name="Slide Number Placeholder 3"/>
          <p:cNvSpPr>
            <a:spLocks noGrp="1"/>
          </p:cNvSpPr>
          <p:nvPr>
            <p:ph type="sldNum" sz="quarter" idx="10"/>
          </p:nvPr>
        </p:nvSpPr>
        <p:spPr/>
        <p:txBody>
          <a:bodyPr/>
          <a:lstStyle/>
          <a:p>
            <a:fld id="{6B482BE6-6443-43D0-B2C4-9E7E7E3CDEDD}" type="slidenum">
              <a:rPr lang="en-US" smtClean="0"/>
              <a:t>46</a:t>
            </a:fld>
            <a:endParaRPr lang="en-US"/>
          </a:p>
        </p:txBody>
      </p:sp>
    </p:spTree>
    <p:extLst>
      <p:ext uri="{BB962C8B-B14F-4D97-AF65-F5344CB8AC3E}">
        <p14:creationId xmlns:p14="http://schemas.microsoft.com/office/powerpoint/2010/main" val="2482470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dirty="0">
                <a:latin typeface="ＭＳ ゴシック" panose="020B0609070205080204" pitchFamily="49" charset="-128"/>
                <a:ea typeface="ＭＳ ゴシック" panose="020B0609070205080204" pitchFamily="49" charset="-128"/>
              </a:rPr>
              <a:t>FOSSレビュー</a:t>
            </a:r>
            <a:r>
              <a:rPr lang="ja-JP" altLang="en-US" dirty="0">
                <a:latin typeface="ＭＳ ゴシック" panose="020B0609070205080204" pitchFamily="49" charset="-128"/>
                <a:ea typeface="ＭＳ ゴシック" panose="020B0609070205080204" pitchFamily="49" charset="-128"/>
              </a:rPr>
              <a:t> </a:t>
            </a:r>
            <a:r>
              <a:rPr lang="x-none" dirty="0">
                <a:latin typeface="ＭＳ ゴシック" panose="020B0609070205080204" pitchFamily="49" charset="-128"/>
                <a:ea typeface="ＭＳ ゴシック" panose="020B0609070205080204" pitchFamily="49" charset="-128"/>
              </a:rPr>
              <a:t>チームは異なった分野にまたがって構成</a:t>
            </a:r>
            <a:r>
              <a:rPr lang="ja-JP" altLang="en-US" dirty="0">
                <a:latin typeface="ＭＳ ゴシック" panose="020B0609070205080204" pitchFamily="49" charset="-128"/>
                <a:ea typeface="ＭＳ ゴシック" panose="020B0609070205080204" pitchFamily="49" charset="-128"/>
              </a:rPr>
              <a:t>され</a:t>
            </a:r>
            <a:r>
              <a:rPr lang="x-none" dirty="0">
                <a:latin typeface="ＭＳ ゴシック" panose="020B0609070205080204" pitchFamily="49" charset="-128"/>
                <a:ea typeface="ＭＳ ゴシック" panose="020B0609070205080204" pitchFamily="49" charset="-128"/>
              </a:rPr>
              <a:t>ます。</a:t>
            </a:r>
          </a:p>
          <a:p>
            <a:endParaRPr lang="x-none" dirty="0">
              <a:latin typeface="ＭＳ ゴシック" panose="020B0609070205080204" pitchFamily="49" charset="-128"/>
              <a:ea typeface="ＭＳ ゴシック" panose="020B0609070205080204" pitchFamily="49" charset="-128"/>
            </a:endParaRPr>
          </a:p>
          <a:p>
            <a:r>
              <a:rPr lang="ja-JP" altLang="en-US" dirty="0">
                <a:latin typeface="ＭＳ ゴシック" panose="020B0609070205080204" pitchFamily="49" charset="-128"/>
                <a:ea typeface="ＭＳ ゴシック" panose="020B0609070205080204" pitchFamily="49" charset="-128"/>
              </a:rPr>
              <a:t>法務</a:t>
            </a:r>
            <a:r>
              <a:rPr lang="x-none" dirty="0">
                <a:latin typeface="ＭＳ ゴシック" panose="020B0609070205080204" pitchFamily="49" charset="-128"/>
                <a:ea typeface="ＭＳ ゴシック" panose="020B0609070205080204" pitchFamily="49" charset="-128"/>
              </a:rPr>
              <a:t>チームは、社内もしくは外部の弁護士を含めることができ、ライセンスの義務に応じたFOSS使用をレビューし</a:t>
            </a:r>
            <a:r>
              <a:rPr lang="ja-JP" altLang="en-US" dirty="0" err="1">
                <a:latin typeface="ＭＳ ゴシック" panose="020B0609070205080204" pitchFamily="49" charset="-128"/>
                <a:ea typeface="ＭＳ ゴシック" panose="020B0609070205080204" pitchFamily="49" charset="-128"/>
              </a:rPr>
              <a:t>、</a:t>
            </a:r>
            <a:r>
              <a:rPr lang="x-none" dirty="0">
                <a:latin typeface="ＭＳ ゴシック" panose="020B0609070205080204" pitchFamily="49" charset="-128"/>
                <a:ea typeface="ＭＳ ゴシック" panose="020B0609070205080204" pitchFamily="49" charset="-128"/>
              </a:rPr>
              <a:t>評価します。</a:t>
            </a:r>
          </a:p>
          <a:p>
            <a:endParaRPr lang="x-none" dirty="0">
              <a:latin typeface="ＭＳ ゴシック" panose="020B0609070205080204" pitchFamily="49" charset="-128"/>
              <a:ea typeface="ＭＳ ゴシック" panose="020B0609070205080204" pitchFamily="49" charset="-128"/>
            </a:endParaRPr>
          </a:p>
          <a:p>
            <a:r>
              <a:rPr lang="ja-JP" altLang="en-US" dirty="0">
                <a:latin typeface="ＭＳ ゴシック" panose="020B0609070205080204" pitchFamily="49" charset="-128"/>
                <a:ea typeface="ＭＳ ゴシック" panose="020B0609070205080204" pitchFamily="49" charset="-128"/>
              </a:rPr>
              <a:t>法務</a:t>
            </a:r>
            <a:r>
              <a:rPr lang="x-none" dirty="0">
                <a:latin typeface="ＭＳ ゴシック" panose="020B0609070205080204" pitchFamily="49" charset="-128"/>
                <a:ea typeface="ＭＳ ゴシック" panose="020B0609070205080204" pitchFamily="49" charset="-128"/>
              </a:rPr>
              <a:t>チームは</a:t>
            </a:r>
            <a:r>
              <a:rPr lang="ja-JP" altLang="en-US" dirty="0" err="1">
                <a:latin typeface="ＭＳ ゴシック" panose="020B0609070205080204" pitchFamily="49" charset="-128"/>
                <a:ea typeface="ＭＳ ゴシック" panose="020B0609070205080204" pitchFamily="49" charset="-128"/>
              </a:rPr>
              <a:t>、</a:t>
            </a:r>
            <a:r>
              <a:rPr lang="ja-JP" altLang="en-US" dirty="0">
                <a:latin typeface="ＭＳ ゴシック" panose="020B0609070205080204" pitchFamily="49" charset="-128"/>
                <a:ea typeface="ＭＳ ゴシック" panose="020B0609070205080204" pitchFamily="49" charset="-128"/>
              </a:rPr>
              <a:t>次のように</a:t>
            </a:r>
            <a:r>
              <a:rPr lang="x-none" dirty="0">
                <a:latin typeface="ＭＳ ゴシック" panose="020B0609070205080204" pitchFamily="49" charset="-128"/>
                <a:ea typeface="ＭＳ ゴシック" panose="020B0609070205080204" pitchFamily="49" charset="-128"/>
              </a:rPr>
              <a:t>他の</a:t>
            </a:r>
            <a:r>
              <a:rPr lang="ja-JP" altLang="en-US" dirty="0">
                <a:latin typeface="ＭＳ ゴシック" panose="020B0609070205080204" pitchFamily="49" charset="-128"/>
                <a:ea typeface="ＭＳ ゴシック" panose="020B0609070205080204" pitchFamily="49" charset="-128"/>
              </a:rPr>
              <a:t>チーム</a:t>
            </a:r>
            <a:r>
              <a:rPr lang="x-none" dirty="0">
                <a:latin typeface="ＭＳ ゴシック" panose="020B0609070205080204" pitchFamily="49" charset="-128"/>
                <a:ea typeface="ＭＳ ゴシック" panose="020B0609070205080204" pitchFamily="49" charset="-128"/>
              </a:rPr>
              <a:t>からサポートされる場合もあります</a:t>
            </a:r>
            <a:r>
              <a:rPr lang="ja-JP" altLang="en-US" dirty="0" err="1">
                <a:solidFill>
                  <a:srgbClr val="00B0F0"/>
                </a:solidFill>
                <a:latin typeface="ＭＳ ゴシック" panose="020B0609070205080204" pitchFamily="49" charset="-128"/>
                <a:ea typeface="ＭＳ ゴシック" panose="020B0609070205080204" pitchFamily="49" charset="-128"/>
              </a:rPr>
              <a:t>。</a:t>
            </a:r>
            <a:endParaRPr lang="x-none" dirty="0">
              <a:solidFill>
                <a:srgbClr val="00B0F0"/>
              </a:solidFill>
              <a:latin typeface="ＭＳ ゴシック" panose="020B0609070205080204" pitchFamily="49" charset="-128"/>
              <a:ea typeface="ＭＳ ゴシック" panose="020B0609070205080204" pitchFamily="49" charset="-128"/>
            </a:endParaRPr>
          </a:p>
          <a:p>
            <a:pPr marL="246505" indent="-246505">
              <a:buFont typeface="Arial" panose="020B0604020202020204" pitchFamily="34" charset="0"/>
              <a:buChar char="•"/>
            </a:pPr>
            <a:r>
              <a:rPr lang="x-none" dirty="0">
                <a:latin typeface="ＭＳ ゴシック" panose="020B0609070205080204" pitchFamily="49" charset="-128"/>
                <a:ea typeface="ＭＳ ゴシック" panose="020B0609070205080204" pitchFamily="49" charset="-128"/>
              </a:rPr>
              <a:t>FOSSの使用を特定し、追跡する</a:t>
            </a:r>
            <a:r>
              <a:rPr lang="ja-JP" altLang="en-US" dirty="0">
                <a:latin typeface="ＭＳ ゴシック" panose="020B0609070205080204" pitchFamily="49" charset="-128"/>
                <a:ea typeface="ＭＳ ゴシック" panose="020B0609070205080204" pitchFamily="49" charset="-128"/>
              </a:rPr>
              <a:t>調査・分析</a:t>
            </a:r>
            <a:r>
              <a:rPr lang="x-none" dirty="0">
                <a:latin typeface="ＭＳ ゴシック" panose="020B0609070205080204" pitchFamily="49" charset="-128"/>
                <a:ea typeface="ＭＳ ゴシック" panose="020B0609070205080204" pitchFamily="49" charset="-128"/>
              </a:rPr>
              <a:t>チーム</a:t>
            </a:r>
            <a:r>
              <a:rPr lang="ja-JP" altLang="en-US" dirty="0" err="1">
                <a:latin typeface="ＭＳ ゴシック" panose="020B0609070205080204" pitchFamily="49" charset="-128"/>
                <a:ea typeface="ＭＳ ゴシック" panose="020B0609070205080204" pitchFamily="49" charset="-128"/>
              </a:rPr>
              <a:t>。</a:t>
            </a:r>
            <a:r>
              <a:rPr lang="x-none" dirty="0">
                <a:latin typeface="ＭＳ ゴシック" panose="020B0609070205080204" pitchFamily="49" charset="-128"/>
                <a:ea typeface="ＭＳ ゴシック" panose="020B0609070205080204" pitchFamily="49" charset="-128"/>
              </a:rPr>
              <a:t>このチームはコードベース（ソースコードの集積場所）に</a:t>
            </a:r>
            <a:r>
              <a:rPr lang="ja-JP" altLang="en-US" dirty="0">
                <a:latin typeface="ＭＳ ゴシック" panose="020B0609070205080204" pitchFamily="49" charset="-128"/>
                <a:ea typeface="ＭＳ ゴシック" panose="020B0609070205080204" pitchFamily="49" charset="-128"/>
              </a:rPr>
              <a:t>存在する</a:t>
            </a:r>
            <a:r>
              <a:rPr lang="x-none" dirty="0">
                <a:latin typeface="ＭＳ ゴシック" panose="020B0609070205080204" pitchFamily="49" charset="-128"/>
                <a:ea typeface="ＭＳ ゴシック" panose="020B0609070205080204" pitchFamily="49" charset="-128"/>
              </a:rPr>
              <a:t>FOSSコンポーネントを特定するためのコードスキャンツールやフォレン</a:t>
            </a:r>
            <a:r>
              <a:rPr lang="ja-JP" altLang="en-US" dirty="0">
                <a:latin typeface="ＭＳ ゴシック" panose="020B0609070205080204" pitchFamily="49" charset="-128"/>
                <a:ea typeface="ＭＳ ゴシック" panose="020B0609070205080204" pitchFamily="49" charset="-128"/>
              </a:rPr>
              <a:t>ジ</a:t>
            </a:r>
            <a:r>
              <a:rPr lang="x-none" dirty="0">
                <a:latin typeface="ＭＳ ゴシック" panose="020B0609070205080204" pitchFamily="49" charset="-128"/>
                <a:ea typeface="ＭＳ ゴシック" panose="020B0609070205080204" pitchFamily="49" charset="-128"/>
              </a:rPr>
              <a:t>クス（法的確証収集）ツールを</a:t>
            </a:r>
            <a:r>
              <a:rPr lang="ja-JP" altLang="en-US" dirty="0">
                <a:latin typeface="ＭＳ ゴシック" panose="020B0609070205080204" pitchFamily="49" charset="-128"/>
                <a:ea typeface="ＭＳ ゴシック" panose="020B0609070205080204" pitchFamily="49" charset="-128"/>
              </a:rPr>
              <a:t>駆使し</a:t>
            </a:r>
            <a:r>
              <a:rPr lang="x-none" dirty="0">
                <a:latin typeface="ＭＳ ゴシック" panose="020B0609070205080204" pitchFamily="49" charset="-128"/>
                <a:ea typeface="ＭＳ ゴシック" panose="020B0609070205080204" pitchFamily="49" charset="-128"/>
              </a:rPr>
              <a:t>た支援などを行います。また本チームは、後続コンプライアンスプロセスを支援するべく、FOSSの使用について収集した情報を整理し、追跡することも実施します。</a:t>
            </a:r>
          </a:p>
          <a:p>
            <a:pPr marL="246505" indent="-246505">
              <a:buFont typeface="Arial" panose="020B0604020202020204" pitchFamily="34" charset="0"/>
              <a:buChar char="•"/>
            </a:pPr>
            <a:r>
              <a:rPr lang="x-none" dirty="0">
                <a:latin typeface="ＭＳ ゴシック" panose="020B0609070205080204" pitchFamily="49" charset="-128"/>
                <a:ea typeface="ＭＳ ゴシック" panose="020B0609070205080204" pitchFamily="49" charset="-128"/>
              </a:rPr>
              <a:t>その他に、商用ライセンスや</a:t>
            </a:r>
            <a:r>
              <a:rPr lang="ja-JP" altLang="en-US" dirty="0">
                <a:latin typeface="ＭＳ ゴシック" panose="020B0609070205080204" pitchFamily="49" charset="-128"/>
                <a:ea typeface="ＭＳ ゴシック" panose="020B0609070205080204" pitchFamily="49" charset="-128"/>
              </a:rPr>
              <a:t>輸出</a:t>
            </a:r>
            <a:r>
              <a:rPr lang="x-none" dirty="0">
                <a:latin typeface="ＭＳ ゴシック" panose="020B0609070205080204" pitchFamily="49" charset="-128"/>
                <a:ea typeface="ＭＳ ゴシック" panose="020B0609070205080204" pitchFamily="49" charset="-128"/>
              </a:rPr>
              <a:t>コンプライアンスおよび</a:t>
            </a:r>
            <a:r>
              <a:rPr lang="ja-JP" altLang="en-US" dirty="0">
                <a:latin typeface="ＭＳ ゴシック" panose="020B0609070205080204" pitchFamily="49" charset="-128"/>
                <a:ea typeface="ＭＳ ゴシック" panose="020B0609070205080204" pitchFamily="49" charset="-128"/>
              </a:rPr>
              <a:t>事業</a:t>
            </a:r>
            <a:r>
              <a:rPr lang="x-none" dirty="0">
                <a:latin typeface="ＭＳ ゴシック" panose="020B0609070205080204" pitchFamily="49" charset="-128"/>
                <a:ea typeface="ＭＳ ゴシック" panose="020B0609070205080204" pitchFamily="49" charset="-128"/>
              </a:rPr>
              <a:t>企画チームなど</a:t>
            </a:r>
            <a:r>
              <a:rPr lang="ja-JP" altLang="en-US" dirty="0" err="1">
                <a:latin typeface="ＭＳ ゴシック" panose="020B0609070205080204" pitchFamily="49" charset="-128"/>
                <a:ea typeface="ＭＳ ゴシック" panose="020B0609070205080204" pitchFamily="49" charset="-128"/>
              </a:rPr>
              <a:t>、</a:t>
            </a:r>
            <a:r>
              <a:rPr lang="x-none" dirty="0">
                <a:latin typeface="ＭＳ ゴシック" panose="020B0609070205080204" pitchFamily="49" charset="-128"/>
                <a:ea typeface="ＭＳ ゴシック" panose="020B0609070205080204" pitchFamily="49" charset="-128"/>
              </a:rPr>
              <a:t>FOSSに関連する論点で影響を受けうる専門家、代表者も想定されます。</a:t>
            </a:r>
            <a:r>
              <a:rPr lang="x-none" dirty="0"/>
              <a:t> </a:t>
            </a:r>
            <a:endParaRPr lang="en-US" dirty="0"/>
          </a:p>
          <a:p>
            <a:endParaRPr lang="en-US" dirty="0"/>
          </a:p>
          <a:p>
            <a:r>
              <a:rPr lang="en-US" dirty="0"/>
              <a:t>---</a:t>
            </a:r>
          </a:p>
          <a:p>
            <a:r>
              <a:rPr lang="x-none" altLang="ja-JP" dirty="0">
                <a:ea typeface="ＭＳ ゴシック" panose="020B0609070205080204" pitchFamily="49" charset="-128"/>
              </a:rPr>
              <a:t>The FOSS Review team may consist of an interdisciplinary team</a:t>
            </a:r>
          </a:p>
          <a:p>
            <a:endParaRPr lang="x-none" altLang="ja-JP" dirty="0">
              <a:ea typeface="ＭＳ ゴシック" panose="020B0609070205080204" pitchFamily="49" charset="-128"/>
            </a:endParaRPr>
          </a:p>
          <a:p>
            <a:r>
              <a:rPr lang="x-none" altLang="ja-JP" dirty="0">
                <a:ea typeface="ＭＳ ゴシック" panose="020B0609070205080204" pitchFamily="49" charset="-128"/>
              </a:rPr>
              <a:t>The legal team, which may include in-house or outside attorneys, reviews and evaluates the FOSS usage for license obligations</a:t>
            </a:r>
          </a:p>
          <a:p>
            <a:endParaRPr lang="x-none" altLang="ja-JP" dirty="0">
              <a:ea typeface="ＭＳ ゴシック" panose="020B0609070205080204" pitchFamily="49" charset="-128"/>
            </a:endParaRPr>
          </a:p>
          <a:p>
            <a:r>
              <a:rPr lang="x-none" altLang="ja-JP" dirty="0">
                <a:ea typeface="ＭＳ ゴシック" panose="020B0609070205080204" pitchFamily="49" charset="-128"/>
              </a:rPr>
              <a:t>The legal team may be supported by others, including:</a:t>
            </a:r>
          </a:p>
          <a:p>
            <a:pPr marL="246505" indent="-246505">
              <a:buFont typeface="Arial" panose="020B0604020202020204" pitchFamily="34" charset="0"/>
              <a:buChar char="•"/>
            </a:pPr>
            <a:r>
              <a:rPr lang="x-none" altLang="ja-JP" dirty="0">
                <a:ea typeface="ＭＳ ゴシック" panose="020B0609070205080204" pitchFamily="49" charset="-128"/>
              </a:rPr>
              <a:t>Scanning and tooling teams that identify and track FOSS usage. These teams may provide support using code scanning or forensics tools to identify FOSS components in a codebase. The teams may also organize and track information gathered regarding FOSS usage to assist with later compliance processes.</a:t>
            </a:r>
          </a:p>
          <a:p>
            <a:pPr marL="246505" indent="-246505">
              <a:buFont typeface="Arial" panose="020B0604020202020204" pitchFamily="34" charset="0"/>
              <a:buChar char="•"/>
            </a:pPr>
            <a:r>
              <a:rPr lang="x-none" altLang="ja-JP" dirty="0">
                <a:ea typeface="ＭＳ ゴシック" panose="020B0609070205080204" pitchFamily="49" charset="-128"/>
              </a:rPr>
              <a:t>Other specialists or representatives that may be impacted by FOSS-related issues, such as commercial licensing, compliance or business planning teams. </a:t>
            </a:r>
            <a:endParaRPr lang="x-none" dirty="0"/>
          </a:p>
        </p:txBody>
      </p:sp>
      <p:sp>
        <p:nvSpPr>
          <p:cNvPr id="4" name="Slide Number Placeholder 3"/>
          <p:cNvSpPr>
            <a:spLocks noGrp="1"/>
          </p:cNvSpPr>
          <p:nvPr>
            <p:ph type="sldNum" sz="quarter" idx="10"/>
          </p:nvPr>
        </p:nvSpPr>
        <p:spPr/>
        <p:txBody>
          <a:bodyPr/>
          <a:lstStyle/>
          <a:p>
            <a:fld id="{6B482BE6-6443-43D0-B2C4-9E7E7E3CDEDD}" type="slidenum">
              <a:rPr lang="en-US" smtClean="0"/>
              <a:t>47</a:t>
            </a:fld>
            <a:endParaRPr lang="en-US"/>
          </a:p>
        </p:txBody>
      </p:sp>
    </p:spTree>
    <p:extLst>
      <p:ext uri="{BB962C8B-B14F-4D97-AF65-F5344CB8AC3E}">
        <p14:creationId xmlns:p14="http://schemas.microsoft.com/office/powerpoint/2010/main" val="16438158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dirty="0">
                <a:latin typeface="ＭＳ ゴシック" panose="020B0609070205080204" pitchFamily="49" charset="-128"/>
                <a:ea typeface="ＭＳ ゴシック" panose="020B0609070205080204" pitchFamily="49" charset="-128"/>
              </a:rPr>
              <a:t>FOSSレビューチームは、FOSSの使用を適切に評価するための専門知識を有する必要があります。FOSSの使用</a:t>
            </a:r>
            <a:r>
              <a:rPr lang="ja-JP" altLang="en-US" dirty="0">
                <a:latin typeface="ＭＳ ゴシック" panose="020B0609070205080204" pitchFamily="49" charset="-128"/>
                <a:ea typeface="ＭＳ ゴシック" panose="020B0609070205080204" pitchFamily="49" charset="-128"/>
              </a:rPr>
              <a:t>案</a:t>
            </a:r>
            <a:r>
              <a:rPr lang="x-none" dirty="0">
                <a:latin typeface="ＭＳ ゴシック" panose="020B0609070205080204" pitchFamily="49" charset="-128"/>
                <a:ea typeface="ＭＳ ゴシック" panose="020B0609070205080204" pitchFamily="49" charset="-128"/>
              </a:rPr>
              <a:t>について</a:t>
            </a:r>
            <a:r>
              <a:rPr lang="ja-JP" altLang="en-US" dirty="0">
                <a:latin typeface="ＭＳ ゴシック" panose="020B0609070205080204" pitchFamily="49" charset="-128"/>
                <a:ea typeface="ＭＳ ゴシック" panose="020B0609070205080204" pitchFamily="49" charset="-128"/>
              </a:rPr>
              <a:t>法務チーム</a:t>
            </a:r>
            <a:r>
              <a:rPr lang="x-none" dirty="0">
                <a:latin typeface="ＭＳ ゴシック" panose="020B0609070205080204" pitchFamily="49" charset="-128"/>
                <a:ea typeface="ＭＳ ゴシック" panose="020B0609070205080204" pitchFamily="49" charset="-128"/>
              </a:rPr>
              <a:t>やビジネスチームを教育するためにエンジニアリング</a:t>
            </a:r>
            <a:r>
              <a:rPr lang="ja-JP" altLang="en-US" dirty="0">
                <a:latin typeface="ＭＳ ゴシック" panose="020B0609070205080204" pitchFamily="49" charset="-128"/>
                <a:ea typeface="ＭＳ ゴシック" panose="020B0609070205080204" pitchFamily="49" charset="-128"/>
              </a:rPr>
              <a:t> </a:t>
            </a:r>
            <a:r>
              <a:rPr lang="x-none" dirty="0">
                <a:latin typeface="ＭＳ ゴシック" panose="020B0609070205080204" pitchFamily="49" charset="-128"/>
                <a:ea typeface="ＭＳ ゴシック" panose="020B0609070205080204" pitchFamily="49" charset="-128"/>
              </a:rPr>
              <a:t>チーム</a:t>
            </a:r>
            <a:r>
              <a:rPr lang="ja-JP" altLang="en-US" dirty="0">
                <a:latin typeface="ＭＳ ゴシック" panose="020B0609070205080204" pitchFamily="49" charset="-128"/>
                <a:ea typeface="ＭＳ ゴシック" panose="020B0609070205080204" pitchFamily="49" charset="-128"/>
              </a:rPr>
              <a:t>の</a:t>
            </a:r>
            <a:r>
              <a:rPr lang="x-none" dirty="0">
                <a:latin typeface="ＭＳ ゴシック" panose="020B0609070205080204" pitchFamily="49" charset="-128"/>
                <a:ea typeface="ＭＳ ゴシック" panose="020B0609070205080204" pitchFamily="49" charset="-128"/>
              </a:rPr>
              <a:t>支援</a:t>
            </a:r>
            <a:r>
              <a:rPr lang="ja-JP" altLang="en-US" dirty="0">
                <a:latin typeface="ＭＳ ゴシック" panose="020B0609070205080204" pitchFamily="49" charset="-128"/>
                <a:ea typeface="ＭＳ ゴシック" panose="020B0609070205080204" pitchFamily="49" charset="-128"/>
              </a:rPr>
              <a:t>が必要となることもあります</a:t>
            </a:r>
            <a:r>
              <a:rPr lang="x-none" dirty="0">
                <a:latin typeface="ＭＳ ゴシック" panose="020B0609070205080204" pitchFamily="49" charset="-128"/>
                <a:ea typeface="ＭＳ ゴシック" panose="020B0609070205080204" pitchFamily="49" charset="-128"/>
              </a:rPr>
              <a:t>。</a:t>
            </a:r>
            <a:r>
              <a:rPr lang="ja-JP" altLang="en-US" dirty="0">
                <a:latin typeface="ＭＳ ゴシック" panose="020B0609070205080204" pitchFamily="49" charset="-128"/>
                <a:ea typeface="ＭＳ ゴシック" panose="020B0609070205080204" pitchFamily="49" charset="-128"/>
              </a:rPr>
              <a:t>たとえば</a:t>
            </a:r>
            <a:r>
              <a:rPr lang="x-none" dirty="0">
                <a:latin typeface="ＭＳ ゴシック" panose="020B0609070205080204" pitchFamily="49" charset="-128"/>
                <a:ea typeface="ＭＳ ゴシック" panose="020B0609070205080204" pitchFamily="49" charset="-128"/>
              </a:rPr>
              <a:t>、</a:t>
            </a:r>
            <a:r>
              <a:rPr lang="x-none" altLang="ja-JP" dirty="0">
                <a:latin typeface="ＭＳ ゴシック" panose="020B0609070205080204" pitchFamily="49" charset="-128"/>
                <a:ea typeface="ＭＳ ゴシック" panose="020B0609070205080204" pitchFamily="49" charset="-128"/>
              </a:rPr>
              <a:t>FOSSの</a:t>
            </a:r>
            <a:r>
              <a:rPr lang="ja-JP" altLang="en-US" dirty="0">
                <a:latin typeface="ＭＳ ゴシック" panose="020B0609070205080204" pitchFamily="49" charset="-128"/>
                <a:ea typeface="ＭＳ ゴシック" panose="020B0609070205080204" pitchFamily="49" charset="-128"/>
              </a:rPr>
              <a:t>明らかになっていない使用</a:t>
            </a:r>
            <a:r>
              <a:rPr lang="x-none" dirty="0">
                <a:latin typeface="ＭＳ ゴシック" panose="020B0609070205080204" pitchFamily="49" charset="-128"/>
                <a:ea typeface="ＭＳ ゴシック" panose="020B0609070205080204" pitchFamily="49" charset="-128"/>
              </a:rPr>
              <a:t>を見つけるためにコード スキャンツールが使われることがあります。</a:t>
            </a:r>
          </a:p>
          <a:p>
            <a:endParaRPr lang="x-none" dirty="0">
              <a:latin typeface="ＭＳ ゴシック" panose="020B0609070205080204" pitchFamily="49" charset="-128"/>
              <a:ea typeface="ＭＳ ゴシック" panose="020B0609070205080204" pitchFamily="49" charset="-128"/>
            </a:endParaRPr>
          </a:p>
          <a:p>
            <a:r>
              <a:rPr lang="x-none" dirty="0">
                <a:latin typeface="ＭＳ ゴシック" panose="020B0609070205080204" pitchFamily="49" charset="-128"/>
                <a:ea typeface="ＭＳ ゴシック" panose="020B0609070205080204" pitchFamily="49" charset="-128"/>
              </a:rPr>
              <a:t>FOSSの使用</a:t>
            </a:r>
            <a:r>
              <a:rPr lang="ja-JP" altLang="en-US" dirty="0">
                <a:latin typeface="ＭＳ ゴシック" panose="020B0609070205080204" pitchFamily="49" charset="-128"/>
                <a:ea typeface="ＭＳ ゴシック" panose="020B0609070205080204" pitchFamily="49" charset="-128"/>
              </a:rPr>
              <a:t>案</a:t>
            </a:r>
            <a:r>
              <a:rPr lang="x-none" dirty="0">
                <a:latin typeface="ＭＳ ゴシック" panose="020B0609070205080204" pitchFamily="49" charset="-128"/>
                <a:ea typeface="ＭＳ ゴシック" panose="020B0609070205080204" pitchFamily="49" charset="-128"/>
              </a:rPr>
              <a:t>が十分査定され</a:t>
            </a:r>
            <a:r>
              <a:rPr lang="ja-JP" altLang="en-US" dirty="0" err="1">
                <a:latin typeface="ＭＳ ゴシック" panose="020B0609070205080204" pitchFamily="49" charset="-128"/>
                <a:ea typeface="ＭＳ ゴシック" panose="020B0609070205080204" pitchFamily="49" charset="-128"/>
              </a:rPr>
              <a:t>ると</a:t>
            </a:r>
            <a:r>
              <a:rPr lang="ja-JP" altLang="en-US" dirty="0">
                <a:latin typeface="ＭＳ ゴシック" panose="020B0609070205080204" pitchFamily="49" charset="-128"/>
                <a:ea typeface="ＭＳ ゴシック" panose="020B0609070205080204" pitchFamily="49" charset="-128"/>
              </a:rPr>
              <a:t>法務</a:t>
            </a:r>
            <a:r>
              <a:rPr lang="x-none" dirty="0">
                <a:latin typeface="ＭＳ ゴシック" panose="020B0609070205080204" pitchFamily="49" charset="-128"/>
                <a:ea typeface="ＭＳ ゴシック" panose="020B0609070205080204" pitchFamily="49" charset="-128"/>
              </a:rPr>
              <a:t>チームは判断を下す際に必要な情報を</a:t>
            </a:r>
            <a:r>
              <a:rPr lang="ja-JP" altLang="en-US" dirty="0">
                <a:latin typeface="ＭＳ ゴシック" panose="020B0609070205080204" pitchFamily="49" charset="-128"/>
                <a:ea typeface="ＭＳ ゴシック" panose="020B0609070205080204" pitchFamily="49" charset="-128"/>
              </a:rPr>
              <a:t>得たこと</a:t>
            </a:r>
            <a:r>
              <a:rPr lang="x-none" dirty="0">
                <a:latin typeface="ＭＳ ゴシック" panose="020B0609070205080204" pitchFamily="49" charset="-128"/>
                <a:ea typeface="ＭＳ ゴシック" panose="020B0609070205080204" pitchFamily="49" charset="-128"/>
              </a:rPr>
              <a:t>になります。</a:t>
            </a:r>
          </a:p>
          <a:p>
            <a:endParaRPr lang="en-US" dirty="0"/>
          </a:p>
          <a:p>
            <a:r>
              <a:rPr lang="en-US" dirty="0"/>
              <a:t>---</a:t>
            </a:r>
          </a:p>
          <a:p>
            <a:r>
              <a:rPr lang="x-none" altLang="ja-JP" dirty="0">
                <a:ea typeface="ＭＳ ゴシック" panose="020B0609070205080204" pitchFamily="49" charset="-128"/>
              </a:rPr>
              <a:t>The FOSS Review team should have the expertise to properly assess the FOSS usage. This may require support from engineering teams to educate legal and business teams about the proposed FOSS usage. For example, code scanning may be used to locate undisclosed FOSS usage.</a:t>
            </a:r>
          </a:p>
          <a:p>
            <a:endParaRPr lang="x-none" altLang="ja-JP" dirty="0">
              <a:ea typeface="ＭＳ ゴシック" panose="020B0609070205080204" pitchFamily="49" charset="-128"/>
            </a:endParaRPr>
          </a:p>
          <a:p>
            <a:r>
              <a:rPr lang="x-none" altLang="ja-JP" dirty="0">
                <a:ea typeface="ＭＳ ゴシック" panose="020B0609070205080204" pitchFamily="49" charset="-128"/>
              </a:rPr>
              <a:t>Once the proposed FOSS usage has been fully assessed, the legal team will then have the necessary information on which to make its judgments.</a:t>
            </a:r>
          </a:p>
        </p:txBody>
      </p:sp>
      <p:sp>
        <p:nvSpPr>
          <p:cNvPr id="4" name="Slide Number Placeholder 3"/>
          <p:cNvSpPr>
            <a:spLocks noGrp="1"/>
          </p:cNvSpPr>
          <p:nvPr>
            <p:ph type="sldNum" sz="quarter" idx="10"/>
          </p:nvPr>
        </p:nvSpPr>
        <p:spPr/>
        <p:txBody>
          <a:bodyPr/>
          <a:lstStyle/>
          <a:p>
            <a:fld id="{6B482BE6-6443-43D0-B2C4-9E7E7E3CDEDD}" type="slidenum">
              <a:rPr lang="en-US" smtClean="0"/>
              <a:t>48</a:t>
            </a:fld>
            <a:endParaRPr lang="en-US"/>
          </a:p>
        </p:txBody>
      </p:sp>
    </p:spTree>
    <p:extLst>
      <p:ext uri="{BB962C8B-B14F-4D97-AF65-F5344CB8AC3E}">
        <p14:creationId xmlns:p14="http://schemas.microsoft.com/office/powerpoint/2010/main" val="19192168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Shape 419"/>
          <p:cNvSpPr>
            <a:spLocks noGrp="1" noRot="1" noChangeAspect="1"/>
          </p:cNvSpPr>
          <p:nvPr>
            <p:ph type="sldImg" idx="2"/>
          </p:nvPr>
        </p:nvSpPr>
        <p:spPr>
          <a:xfrm>
            <a:off x="552450" y="987425"/>
            <a:ext cx="8761413" cy="492918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20" name="Shape 420"/>
          <p:cNvSpPr txBox="1">
            <a:spLocks noGrp="1"/>
          </p:cNvSpPr>
          <p:nvPr>
            <p:ph type="body" idx="1"/>
          </p:nvPr>
        </p:nvSpPr>
        <p:spPr>
          <a:xfrm>
            <a:off x="986635" y="6325132"/>
            <a:ext cx="7893048" cy="5175108"/>
          </a:xfrm>
          <a:prstGeom prst="rect">
            <a:avLst/>
          </a:prstGeom>
          <a:noFill/>
          <a:ln>
            <a:noFill/>
          </a:ln>
        </p:spPr>
        <p:txBody>
          <a:bodyPr lIns="131447" tIns="65705" rIns="131447" bIns="65705" anchor="t" anchorCtr="0">
            <a:noAutofit/>
          </a:bodyPr>
          <a:lstStyle/>
          <a:p>
            <a:pPr>
              <a:buSzPct val="25000"/>
            </a:pPr>
            <a:r>
              <a:rPr lang="ja-JP" altLang="en-US" sz="1200" dirty="0">
                <a:solidFill>
                  <a:schemeClr val="dk1"/>
                </a:solidFill>
                <a:latin typeface="ＭＳ ゴシック" panose="020B0609070205080204" pitchFamily="49" charset="-128"/>
                <a:ea typeface="ＭＳ ゴシック" panose="020B0609070205080204" pitchFamily="49" charset="-128"/>
                <a:cs typeface="Roboto"/>
                <a:sym typeface="Roboto"/>
              </a:rPr>
              <a:t>本スライドでは</a:t>
            </a:r>
            <a:r>
              <a:rPr lang="ja-JP" altLang="en-US" sz="1200" dirty="0">
                <a:latin typeface="ＭＳ ゴシック" panose="020B0609070205080204" pitchFamily="49" charset="-128"/>
                <a:ea typeface="ＭＳ ゴシック" panose="020B0609070205080204" pitchFamily="49" charset="-128"/>
                <a:cs typeface="Roboto"/>
                <a:sym typeface="Roboto"/>
              </a:rPr>
              <a:t>オープンソースコードスキャン</a:t>
            </a:r>
            <a:r>
              <a:rPr lang="ja-JP" altLang="en-US" sz="1200" dirty="0">
                <a:solidFill>
                  <a:schemeClr val="dk1"/>
                </a:solidFill>
                <a:latin typeface="ＭＳ ゴシック" panose="020B0609070205080204" pitchFamily="49" charset="-128"/>
                <a:ea typeface="ＭＳ ゴシック" panose="020B0609070205080204" pitchFamily="49" charset="-128"/>
                <a:cs typeface="Roboto"/>
                <a:sym typeface="Roboto"/>
              </a:rPr>
              <a:t>ツールがどんなもので、それがどういった働きをし、経験の浅いユーザ</a:t>
            </a:r>
            <a:r>
              <a:rPr lang="ja-JP" altLang="en-US" sz="1200" u="sng" dirty="0">
                <a:solidFill>
                  <a:schemeClr val="dk1"/>
                </a:solidFill>
                <a:latin typeface="ＭＳ ゴシック" panose="020B0609070205080204" pitchFamily="49" charset="-128"/>
                <a:ea typeface="ＭＳ ゴシック" panose="020B0609070205080204" pitchFamily="49" charset="-128"/>
                <a:cs typeface="Roboto"/>
                <a:sym typeface="Roboto"/>
              </a:rPr>
              <a:t>が</a:t>
            </a:r>
            <a:r>
              <a:rPr lang="ja-JP" altLang="en-US" sz="1200" dirty="0">
                <a:solidFill>
                  <a:schemeClr val="dk1"/>
                </a:solidFill>
                <a:latin typeface="ＭＳ ゴシック" panose="020B0609070205080204" pitchFamily="49" charset="-128"/>
                <a:ea typeface="ＭＳ ゴシック" panose="020B0609070205080204" pitchFamily="49" charset="-128"/>
                <a:cs typeface="Roboto"/>
                <a:sym typeface="Roboto"/>
              </a:rPr>
              <a:t>このトピックについてどのように知識を</a:t>
            </a:r>
            <a:r>
              <a:rPr lang="ja-JP" altLang="en-US" sz="1200" u="none" dirty="0">
                <a:solidFill>
                  <a:schemeClr val="dk1"/>
                </a:solidFill>
                <a:latin typeface="ＭＳ ゴシック" panose="020B0609070205080204" pitchFamily="49" charset="-128"/>
                <a:ea typeface="ＭＳ ゴシック" panose="020B0609070205080204" pitchFamily="49" charset="-128"/>
                <a:cs typeface="Roboto"/>
                <a:sym typeface="Roboto"/>
              </a:rPr>
              <a:t>集める</a:t>
            </a:r>
            <a:r>
              <a:rPr lang="ja-JP" altLang="en-US" sz="1200" dirty="0">
                <a:solidFill>
                  <a:schemeClr val="dk1"/>
                </a:solidFill>
                <a:latin typeface="ＭＳ ゴシック" panose="020B0609070205080204" pitchFamily="49" charset="-128"/>
                <a:ea typeface="ＭＳ ゴシック" panose="020B0609070205080204" pitchFamily="49" charset="-128"/>
                <a:cs typeface="Roboto"/>
                <a:sym typeface="Roboto"/>
              </a:rPr>
              <a:t>ことができるのか、といった点について全体像で説明しています。</a:t>
            </a:r>
            <a:endParaRPr lang="en-US" sz="1200" dirty="0">
              <a:solidFill>
                <a:schemeClr val="dk1"/>
              </a:solidFill>
              <a:latin typeface="ＭＳ ゴシック" panose="020B0609070205080204" pitchFamily="49" charset="-128"/>
              <a:ea typeface="ＭＳ ゴシック" panose="020B0609070205080204" pitchFamily="49" charset="-128"/>
              <a:cs typeface="Roboto"/>
              <a:sym typeface="Roboto"/>
            </a:endParaRPr>
          </a:p>
          <a:p>
            <a:pPr>
              <a:buSzPct val="25000"/>
            </a:pPr>
            <a:endParaRPr lang="en-US" sz="1200" dirty="0">
              <a:solidFill>
                <a:schemeClr val="dk1"/>
              </a:solidFill>
              <a:ea typeface="Roboto"/>
              <a:cs typeface="Roboto"/>
              <a:sym typeface="Roboto"/>
            </a:endParaRPr>
          </a:p>
          <a:p>
            <a:pPr>
              <a:buSzPct val="25000"/>
            </a:pPr>
            <a:r>
              <a:rPr lang="en-US" sz="1200" dirty="0">
                <a:solidFill>
                  <a:schemeClr val="dk1"/>
                </a:solidFill>
                <a:ea typeface="Roboto"/>
                <a:cs typeface="Roboto"/>
                <a:sym typeface="Roboto"/>
              </a:rPr>
              <a:t>---</a:t>
            </a:r>
          </a:p>
          <a:p>
            <a:pPr>
              <a:buSzPct val="25000"/>
            </a:pPr>
            <a:r>
              <a:rPr lang="en-US" sz="1200" dirty="0">
                <a:solidFill>
                  <a:schemeClr val="dk1"/>
                </a:solidFill>
                <a:ea typeface="Roboto"/>
                <a:cs typeface="Roboto"/>
                <a:sym typeface="Roboto"/>
              </a:rPr>
              <a:t>This slide explains the big picture of what Open Source code scanning tools are, how they work, and where a new user can start to gather knowledge about the subject.</a:t>
            </a:r>
            <a:endParaRPr lang="en-US" sz="1300" dirty="0">
              <a:solidFill>
                <a:schemeClr val="dk1"/>
              </a:solidFill>
              <a:ea typeface="Roboto"/>
              <a:cs typeface="Roboto"/>
              <a:sym typeface="Roboto"/>
            </a:endParaRPr>
          </a:p>
        </p:txBody>
      </p:sp>
      <p:sp>
        <p:nvSpPr>
          <p:cNvPr id="421" name="Shape 421"/>
          <p:cNvSpPr txBox="1">
            <a:spLocks noGrp="1"/>
          </p:cNvSpPr>
          <p:nvPr>
            <p:ph type="sldNum" idx="12"/>
          </p:nvPr>
        </p:nvSpPr>
        <p:spPr>
          <a:xfrm>
            <a:off x="5588628" y="12483694"/>
            <a:ext cx="4275400" cy="659436"/>
          </a:xfrm>
          <a:prstGeom prst="rect">
            <a:avLst/>
          </a:prstGeom>
          <a:noFill/>
          <a:ln>
            <a:noFill/>
          </a:ln>
        </p:spPr>
        <p:txBody>
          <a:bodyPr lIns="131447" tIns="65705" rIns="131447" bIns="65705" anchor="b" anchorCtr="0">
            <a:noAutofit/>
          </a:bodyPr>
          <a:lstStyle/>
          <a:p>
            <a:pPr algn="r">
              <a:buSzPct val="25000"/>
            </a:pPr>
            <a:fld id="{00000000-1234-1234-1234-123412341234}" type="slidenum">
              <a:rPr lang="en-US">
                <a:latin typeface="Calibri" panose="020F0502020204030204" pitchFamily="34" charset="0"/>
                <a:ea typeface="Roboto"/>
                <a:cs typeface="Roboto"/>
                <a:sym typeface="Roboto"/>
              </a:rPr>
              <a:pPr algn="r">
                <a:buSzPct val="25000"/>
              </a:pPr>
              <a:t>49</a:t>
            </a:fld>
            <a:endParaRPr lang="en-US" dirty="0">
              <a:latin typeface="Calibri" panose="020F0502020204030204" pitchFamily="34" charset="0"/>
              <a:ea typeface="Roboto"/>
              <a:cs typeface="Roboto"/>
              <a:sym typeface="Roboto"/>
            </a:endParaRPr>
          </a:p>
        </p:txBody>
      </p:sp>
    </p:spTree>
    <p:extLst>
      <p:ext uri="{BB962C8B-B14F-4D97-AF65-F5344CB8AC3E}">
        <p14:creationId xmlns:p14="http://schemas.microsoft.com/office/powerpoint/2010/main" val="3817565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latin typeface="ＭＳ ゴシック" panose="020B0609070205080204" pitchFamily="49" charset="-128"/>
                <a:ea typeface="ＭＳ ゴシック" panose="020B0609070205080204" pitchFamily="49" charset="-128"/>
              </a:rPr>
              <a:t>このスライドで、企業が、社内文書として内部FOSSポリシーがどこにあるか</a:t>
            </a:r>
            <a:r>
              <a:rPr lang="ja-JP" altLang="en-US" dirty="0">
                <a:latin typeface="ＭＳ ゴシック" panose="020B0609070205080204" pitchFamily="49" charset="-128"/>
                <a:ea typeface="ＭＳ ゴシック" panose="020B0609070205080204" pitchFamily="49" charset="-128"/>
              </a:rPr>
              <a:t>を示すことができる</a:t>
            </a:r>
            <a:r>
              <a:rPr lang="en-US" dirty="0" err="1">
                <a:latin typeface="ＭＳ ゴシック" panose="020B0609070205080204" pitchFamily="49" charset="-128"/>
                <a:ea typeface="ＭＳ ゴシック" panose="020B0609070205080204" pitchFamily="49" charset="-128"/>
              </a:rPr>
              <a:t>ようにし</a:t>
            </a:r>
            <a:r>
              <a:rPr lang="ja-JP" altLang="en-US" dirty="0" err="1">
                <a:latin typeface="ＭＳ ゴシック" panose="020B0609070205080204" pitchFamily="49" charset="-128"/>
                <a:ea typeface="ＭＳ ゴシック" panose="020B0609070205080204" pitchFamily="49" charset="-128"/>
              </a:rPr>
              <a:t>てい</a:t>
            </a:r>
            <a:r>
              <a:rPr lang="en-US" dirty="0" err="1">
                <a:latin typeface="ＭＳ ゴシック" panose="020B0609070205080204" pitchFamily="49" charset="-128"/>
                <a:ea typeface="ＭＳ ゴシック" panose="020B0609070205080204" pitchFamily="49" charset="-128"/>
              </a:rPr>
              <a:t>ます</a:t>
            </a:r>
            <a:r>
              <a:rPr lang="en-US" dirty="0">
                <a:latin typeface="ＭＳ ゴシック" panose="020B0609070205080204" pitchFamily="49" charset="-128"/>
                <a:ea typeface="ＭＳ ゴシック" panose="020B0609070205080204" pitchFamily="49" charset="-128"/>
              </a:rPr>
              <a:t>。</a:t>
            </a:r>
          </a:p>
          <a:p>
            <a:endParaRPr lang="en-US" dirty="0"/>
          </a:p>
          <a:p>
            <a:r>
              <a:rPr lang="en-US" dirty="0"/>
              <a:t>---</a:t>
            </a:r>
          </a:p>
          <a:p>
            <a:pPr defTabSz="1314692">
              <a:defRPr/>
            </a:pPr>
            <a:r>
              <a:rPr lang="en-US" altLang="ja-JP" dirty="0">
                <a:ea typeface="ＭＳ ゴシック" panose="020B0609070205080204" pitchFamily="49" charset="-128"/>
              </a:rPr>
              <a:t>This slide is intended to help a company identify where their internal FOSS policy is located in the company documentation.</a:t>
            </a:r>
          </a:p>
        </p:txBody>
      </p:sp>
      <p:sp>
        <p:nvSpPr>
          <p:cNvPr id="4" name="Slide Number Placeholder 3"/>
          <p:cNvSpPr>
            <a:spLocks noGrp="1"/>
          </p:cNvSpPr>
          <p:nvPr>
            <p:ph type="sldNum" sz="quarter" idx="10"/>
          </p:nvPr>
        </p:nvSpPr>
        <p:spPr/>
        <p:txBody>
          <a:bodyPr/>
          <a:lstStyle/>
          <a:p>
            <a:fld id="{6B482BE6-6443-43D0-B2C4-9E7E7E3CDEDD}" type="slidenum">
              <a:rPr lang="en-US"/>
              <a:t>5</a:t>
            </a:fld>
            <a:endParaRPr lang="en-US"/>
          </a:p>
        </p:txBody>
      </p:sp>
    </p:spTree>
    <p:extLst>
      <p:ext uri="{BB962C8B-B14F-4D97-AF65-F5344CB8AC3E}">
        <p14:creationId xmlns:p14="http://schemas.microsoft.com/office/powerpoint/2010/main" val="14634768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dirty="0">
                <a:latin typeface="ＭＳ ゴシック" panose="020B0609070205080204" pitchFamily="49" charset="-128"/>
                <a:ea typeface="ＭＳ ゴシック" panose="020B0609070205080204" pitchFamily="49" charset="-128"/>
              </a:rPr>
              <a:t>FOSSレビューのプロセスは</a:t>
            </a:r>
            <a:r>
              <a:rPr lang="ja-JP" altLang="en-US" dirty="0" err="1">
                <a:latin typeface="ＭＳ ゴシック" panose="020B0609070205080204" pitchFamily="49" charset="-128"/>
                <a:ea typeface="ＭＳ ゴシック" panose="020B0609070205080204" pitchFamily="49" charset="-128"/>
              </a:rPr>
              <a:t>、</a:t>
            </a:r>
            <a:r>
              <a:rPr lang="x-none" dirty="0">
                <a:latin typeface="ＭＳ ゴシック" panose="020B0609070205080204" pitchFamily="49" charset="-128"/>
                <a:ea typeface="ＭＳ ゴシック" panose="020B0609070205080204" pitchFamily="49" charset="-128"/>
              </a:rPr>
              <a:t>利害関係のある参加者が協力できるよう</a:t>
            </a:r>
            <a:r>
              <a:rPr lang="ja-JP" altLang="en-US" dirty="0">
                <a:latin typeface="ＭＳ ゴシック" panose="020B0609070205080204" pitchFamily="49" charset="-128"/>
                <a:ea typeface="ＭＳ ゴシック" panose="020B0609070205080204" pitchFamily="49" charset="-128"/>
              </a:rPr>
              <a:t>に</a:t>
            </a:r>
            <a:r>
              <a:rPr lang="x-none" dirty="0">
                <a:latin typeface="ＭＳ ゴシック" panose="020B0609070205080204" pitchFamily="49" charset="-128"/>
                <a:ea typeface="ＭＳ ゴシック" panose="020B0609070205080204" pitchFamily="49" charset="-128"/>
              </a:rPr>
              <a:t>、柔軟なものである必要があります。時としてFOSSの使用シナリオがFOSSレビュー</a:t>
            </a:r>
            <a:r>
              <a:rPr lang="ja-JP" altLang="en-US" dirty="0">
                <a:latin typeface="ＭＳ ゴシック" panose="020B0609070205080204" pitchFamily="49" charset="-128"/>
                <a:ea typeface="ＭＳ ゴシック" panose="020B0609070205080204" pitchFamily="49" charset="-128"/>
              </a:rPr>
              <a:t> </a:t>
            </a:r>
            <a:r>
              <a:rPr lang="x-none" dirty="0">
                <a:latin typeface="ＭＳ ゴシック" panose="020B0609070205080204" pitchFamily="49" charset="-128"/>
                <a:ea typeface="ＭＳ ゴシック" panose="020B0609070205080204" pitchFamily="49" charset="-128"/>
              </a:rPr>
              <a:t>チームにとって明確でないこともあります。エンジニアリング</a:t>
            </a:r>
            <a:r>
              <a:rPr lang="en-US" dirty="0">
                <a:latin typeface="ＭＳ ゴシック" panose="020B0609070205080204" pitchFamily="49" charset="-128"/>
                <a:ea typeface="ＭＳ ゴシック" panose="020B0609070205080204" pitchFamily="49" charset="-128"/>
              </a:rPr>
              <a:t> </a:t>
            </a:r>
            <a:r>
              <a:rPr lang="x-none" dirty="0">
                <a:latin typeface="ＭＳ ゴシック" panose="020B0609070205080204" pitchFamily="49" charset="-128"/>
                <a:ea typeface="ＭＳ ゴシック" panose="020B0609070205080204" pitchFamily="49" charset="-128"/>
              </a:rPr>
              <a:t>チームは</a:t>
            </a:r>
            <a:r>
              <a:rPr lang="ja-JP" altLang="en-US" dirty="0" err="1">
                <a:latin typeface="ＭＳ ゴシック" panose="020B0609070205080204" pitchFamily="49" charset="-128"/>
                <a:ea typeface="ＭＳ ゴシック" panose="020B0609070205080204" pitchFamily="49" charset="-128"/>
              </a:rPr>
              <a:t>、</a:t>
            </a:r>
            <a:r>
              <a:rPr lang="x-none" dirty="0">
                <a:latin typeface="ＭＳ ゴシック" panose="020B0609070205080204" pitchFamily="49" charset="-128"/>
                <a:ea typeface="ＭＳ ゴシック" panose="020B0609070205080204" pitchFamily="49" charset="-128"/>
              </a:rPr>
              <a:t>より深くインプットを提供するための技量が必要となるでしょう。</a:t>
            </a:r>
            <a:r>
              <a:rPr lang="ja-JP" altLang="en-US" dirty="0">
                <a:latin typeface="ＭＳ ゴシック" panose="020B0609070205080204" pitchFamily="49" charset="-128"/>
                <a:ea typeface="ＭＳ ゴシック" panose="020B0609070205080204" pitchFamily="49" charset="-128"/>
              </a:rPr>
              <a:t>同様に、</a:t>
            </a:r>
            <a:r>
              <a:rPr lang="x-none" dirty="0">
                <a:latin typeface="ＭＳ ゴシック" panose="020B0609070205080204" pitchFamily="49" charset="-128"/>
                <a:ea typeface="ＭＳ ゴシック" panose="020B0609070205080204" pitchFamily="49" charset="-128"/>
              </a:rPr>
              <a:t>エンジニアリング</a:t>
            </a:r>
            <a:r>
              <a:rPr lang="en-US" dirty="0">
                <a:latin typeface="ＭＳ ゴシック" panose="020B0609070205080204" pitchFamily="49" charset="-128"/>
                <a:ea typeface="ＭＳ ゴシック" panose="020B0609070205080204" pitchFamily="49" charset="-128"/>
              </a:rPr>
              <a:t> </a:t>
            </a:r>
            <a:r>
              <a:rPr lang="x-none" dirty="0">
                <a:latin typeface="ＭＳ ゴシック" panose="020B0609070205080204" pitchFamily="49" charset="-128"/>
                <a:ea typeface="ＭＳ ゴシック" panose="020B0609070205080204" pitchFamily="49" charset="-128"/>
              </a:rPr>
              <a:t>チームは、FOSSレビュー</a:t>
            </a:r>
            <a:r>
              <a:rPr lang="ja-JP" altLang="en-US" dirty="0">
                <a:latin typeface="ＭＳ ゴシック" panose="020B0609070205080204" pitchFamily="49" charset="-128"/>
                <a:ea typeface="ＭＳ ゴシック" panose="020B0609070205080204" pitchFamily="49" charset="-128"/>
              </a:rPr>
              <a:t> </a:t>
            </a:r>
            <a:r>
              <a:rPr lang="x-none" dirty="0">
                <a:latin typeface="ＭＳ ゴシック" panose="020B0609070205080204" pitchFamily="49" charset="-128"/>
                <a:ea typeface="ＭＳ ゴシック" panose="020B0609070205080204" pitchFamily="49" charset="-128"/>
              </a:rPr>
              <a:t>チームからの</a:t>
            </a:r>
            <a:r>
              <a:rPr lang="ja-JP" altLang="en-US" dirty="0">
                <a:latin typeface="ＭＳ ゴシック" panose="020B0609070205080204" pitchFamily="49" charset="-128"/>
                <a:ea typeface="ＭＳ ゴシック" panose="020B0609070205080204" pitchFamily="49" charset="-128"/>
              </a:rPr>
              <a:t>指導</a:t>
            </a:r>
            <a:r>
              <a:rPr lang="x-none" dirty="0">
                <a:latin typeface="ＭＳ ゴシック" panose="020B0609070205080204" pitchFamily="49" charset="-128"/>
                <a:ea typeface="ＭＳ ゴシック" panose="020B0609070205080204" pitchFamily="49" charset="-128"/>
              </a:rPr>
              <a:t>を実行に移す際に支援を必要とするかもしれません。</a:t>
            </a:r>
            <a:endParaRPr lang="en-US" dirty="0">
              <a:latin typeface="ＭＳ ゴシック" panose="020B0609070205080204" pitchFamily="49" charset="-128"/>
              <a:ea typeface="ＭＳ ゴシック" panose="020B0609070205080204" pitchFamily="49" charset="-128"/>
            </a:endParaRPr>
          </a:p>
          <a:p>
            <a:endParaRPr lang="en-US" dirty="0"/>
          </a:p>
          <a:p>
            <a:r>
              <a:rPr lang="en-US" dirty="0"/>
              <a:t>--</a:t>
            </a:r>
          </a:p>
          <a:p>
            <a:pPr defTabSz="1314692">
              <a:defRPr/>
            </a:pPr>
            <a:r>
              <a:rPr lang="x-none" altLang="ja-JP" dirty="0">
                <a:ea typeface="ＭＳ ゴシック" panose="020B0609070205080204" pitchFamily="49" charset="-128"/>
              </a:rPr>
              <a:t>The FOSS Review process should be flexible enough to allow the interested parties to collaborate.  Sometimes a FOSS usage scenario may not be clear to the FOSS review team. The engineering team will need the ability to provide further input. Likewise, the engineering team may need assistance in implementing guidance from the FOSS review team.</a:t>
            </a:r>
            <a:endParaRPr lang="en-US" altLang="ja-JP" dirty="0">
              <a:ea typeface="ＭＳ ゴシック" panose="020B0609070205080204" pitchFamily="49" charset="-128"/>
            </a:endParaRPr>
          </a:p>
        </p:txBody>
      </p:sp>
      <p:sp>
        <p:nvSpPr>
          <p:cNvPr id="4" name="Slide Number Placeholder 3"/>
          <p:cNvSpPr>
            <a:spLocks noGrp="1"/>
          </p:cNvSpPr>
          <p:nvPr>
            <p:ph type="sldNum" sz="quarter" idx="10"/>
          </p:nvPr>
        </p:nvSpPr>
        <p:spPr/>
        <p:txBody>
          <a:bodyPr/>
          <a:lstStyle/>
          <a:p>
            <a:fld id="{6B482BE6-6443-43D0-B2C4-9E7E7E3CDEDD}" type="slidenum">
              <a:rPr lang="en-US" smtClean="0"/>
              <a:t>50</a:t>
            </a:fld>
            <a:endParaRPr lang="en-US"/>
          </a:p>
        </p:txBody>
      </p:sp>
    </p:spTree>
    <p:extLst>
      <p:ext uri="{BB962C8B-B14F-4D97-AF65-F5344CB8AC3E}">
        <p14:creationId xmlns:p14="http://schemas.microsoft.com/office/powerpoint/2010/main" val="10658419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dirty="0">
                <a:latin typeface="ＭＳ ゴシック" panose="020B0609070205080204" pitchFamily="49" charset="-128"/>
                <a:ea typeface="ＭＳ ゴシック" panose="020B0609070205080204" pitchFamily="49" charset="-128"/>
              </a:rPr>
              <a:t>FOSSレビュープロセスは監督機能を持つ必要があります（</a:t>
            </a:r>
            <a:r>
              <a:rPr lang="ja-JP" altLang="en-US" dirty="0">
                <a:latin typeface="ＭＳ ゴシック" panose="020B0609070205080204" pitchFamily="49" charset="-128"/>
                <a:ea typeface="ＭＳ ゴシック" panose="020B0609070205080204" pitchFamily="49" charset="-128"/>
              </a:rPr>
              <a:t>たとえば</a:t>
            </a:r>
            <a:r>
              <a:rPr lang="x-none" dirty="0">
                <a:latin typeface="ＭＳ ゴシック" panose="020B0609070205080204" pitchFamily="49" charset="-128"/>
                <a:ea typeface="ＭＳ ゴシック" panose="020B0609070205080204" pitchFamily="49" charset="-128"/>
              </a:rPr>
              <a:t>、この図では</a:t>
            </a:r>
            <a:r>
              <a:rPr lang="ja-JP" altLang="en-US" dirty="0">
                <a:latin typeface="ＭＳ ゴシック" panose="020B0609070205080204" pitchFamily="49" charset="-128"/>
                <a:ea typeface="ＭＳ ゴシック" panose="020B0609070205080204" pitchFamily="49" charset="-128"/>
              </a:rPr>
              <a:t>幹部レベルの</a:t>
            </a:r>
            <a:r>
              <a:rPr lang="x-none" dirty="0">
                <a:latin typeface="ＭＳ ゴシック" panose="020B0609070205080204" pitchFamily="49" charset="-128"/>
                <a:ea typeface="ＭＳ ゴシック" panose="020B0609070205080204" pitchFamily="49" charset="-128"/>
              </a:rPr>
              <a:t>レビュー委員会）</a:t>
            </a:r>
            <a:r>
              <a:rPr lang="ja-JP" altLang="en-US" dirty="0" err="1">
                <a:latin typeface="ＭＳ ゴシック" panose="020B0609070205080204" pitchFamily="49" charset="-128"/>
                <a:ea typeface="ＭＳ ゴシック" panose="020B0609070205080204" pitchFamily="49" charset="-128"/>
              </a:rPr>
              <a:t>。</a:t>
            </a:r>
            <a:r>
              <a:rPr lang="ja-JP" altLang="en-US" dirty="0">
                <a:latin typeface="ＭＳ ゴシック" panose="020B0609070205080204" pitchFamily="49" charset="-128"/>
                <a:ea typeface="ＭＳ ゴシック" panose="020B0609070205080204" pitchFamily="49" charset="-128"/>
              </a:rPr>
              <a:t>このような監督</a:t>
            </a:r>
            <a:r>
              <a:rPr lang="x-none" dirty="0">
                <a:latin typeface="ＭＳ ゴシック" panose="020B0609070205080204" pitchFamily="49" charset="-128"/>
                <a:ea typeface="ＭＳ ゴシック" panose="020B0609070205080204" pitchFamily="49" charset="-128"/>
              </a:rPr>
              <a:t>委員会は、重要な方針決定や、レビュープロセスでの関係者</a:t>
            </a:r>
            <a:r>
              <a:rPr lang="ja-JP" altLang="en-US" dirty="0">
                <a:latin typeface="ＭＳ ゴシック" panose="020B0609070205080204" pitchFamily="49" charset="-128"/>
                <a:ea typeface="ＭＳ ゴシック" panose="020B0609070205080204" pitchFamily="49" charset="-128"/>
              </a:rPr>
              <a:t>における</a:t>
            </a:r>
            <a:r>
              <a:rPr lang="x-none" dirty="0">
                <a:latin typeface="ＭＳ ゴシック" panose="020B0609070205080204" pitchFamily="49" charset="-128"/>
                <a:ea typeface="ＭＳ ゴシック" panose="020B0609070205080204" pitchFamily="49" charset="-128"/>
              </a:rPr>
              <a:t>意見不一致の解決などを行います。</a:t>
            </a:r>
            <a:endParaRPr lang="en-US" dirty="0">
              <a:latin typeface="ＭＳ ゴシック" panose="020B0609070205080204" pitchFamily="49" charset="-128"/>
              <a:ea typeface="ＭＳ ゴシック" panose="020B0609070205080204" pitchFamily="49" charset="-128"/>
            </a:endParaRPr>
          </a:p>
          <a:p>
            <a:endParaRPr lang="en-US" dirty="0"/>
          </a:p>
          <a:p>
            <a:r>
              <a:rPr lang="en-US" dirty="0"/>
              <a:t>---</a:t>
            </a:r>
          </a:p>
          <a:p>
            <a:pPr defTabSz="1314692">
              <a:defRPr/>
            </a:pPr>
            <a:r>
              <a:rPr lang="x-none" altLang="ja-JP" dirty="0">
                <a:ea typeface="ＭＳ ゴシック" panose="020B0609070205080204" pitchFamily="49" charset="-128"/>
              </a:rPr>
              <a:t>The FOSS Review process should have oversight (for example, an Executive Review Committee in this diagram). The oversight committee may make important policy decisions or resolve disagreements between parties in the review process.</a:t>
            </a:r>
          </a:p>
        </p:txBody>
      </p:sp>
      <p:sp>
        <p:nvSpPr>
          <p:cNvPr id="4" name="Slide Number Placeholder 3"/>
          <p:cNvSpPr>
            <a:spLocks noGrp="1"/>
          </p:cNvSpPr>
          <p:nvPr>
            <p:ph type="sldNum" sz="quarter" idx="10"/>
          </p:nvPr>
        </p:nvSpPr>
        <p:spPr/>
        <p:txBody>
          <a:bodyPr/>
          <a:lstStyle/>
          <a:p>
            <a:fld id="{6B482BE6-6443-43D0-B2C4-9E7E7E3CDEDD}" type="slidenum">
              <a:rPr lang="en-US" smtClean="0"/>
              <a:t>51</a:t>
            </a:fld>
            <a:endParaRPr lang="en-US"/>
          </a:p>
        </p:txBody>
      </p:sp>
    </p:spTree>
    <p:extLst>
      <p:ext uri="{BB962C8B-B14F-4D97-AF65-F5344CB8AC3E}">
        <p14:creationId xmlns:p14="http://schemas.microsoft.com/office/powerpoint/2010/main" val="9659595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dirty="0">
                <a:latin typeface="ＭＳ ゴシック" panose="020B0609070205080204" pitchFamily="49" charset="-128"/>
                <a:ea typeface="ＭＳ ゴシック" panose="020B0609070205080204" pitchFamily="49" charset="-128"/>
              </a:rPr>
              <a:t>FOSSの使用に関する情報を収集し、分析するため、および適切な</a:t>
            </a:r>
            <a:r>
              <a:rPr lang="ja-JP" altLang="en-US" dirty="0">
                <a:latin typeface="ＭＳ ゴシック" panose="020B0609070205080204" pitchFamily="49" charset="-128"/>
                <a:ea typeface="ＭＳ ゴシック" panose="020B0609070205080204" pitchFamily="49" charset="-128"/>
              </a:rPr>
              <a:t>指導を行う</a:t>
            </a:r>
            <a:r>
              <a:rPr lang="x-none" dirty="0">
                <a:latin typeface="ＭＳ ゴシック" panose="020B0609070205080204" pitchFamily="49" charset="-128"/>
                <a:ea typeface="ＭＳ ゴシック" panose="020B0609070205080204" pitchFamily="49" charset="-128"/>
              </a:rPr>
              <a:t>ためです。</a:t>
            </a:r>
          </a:p>
          <a:p>
            <a:endParaRPr lang="x-none" dirty="0">
              <a:latin typeface="ＭＳ ゴシック" panose="020B0609070205080204" pitchFamily="49" charset="-128"/>
              <a:ea typeface="ＭＳ ゴシック" panose="020B0609070205080204" pitchFamily="49" charset="-128"/>
            </a:endParaRPr>
          </a:p>
          <a:p>
            <a:r>
              <a:rPr lang="x-none" dirty="0">
                <a:latin typeface="ＭＳ ゴシック" panose="020B0609070205080204" pitchFamily="49" charset="-128"/>
                <a:ea typeface="ＭＳ ゴシック" panose="020B0609070205080204" pitchFamily="49" charset="-128"/>
              </a:rPr>
              <a:t>FOSSレビュープロセスを開始します。このプロセスを開始する手法は企業によって異なりますが、開発</a:t>
            </a:r>
            <a:r>
              <a:rPr lang="ja-JP" altLang="en-US" dirty="0">
                <a:latin typeface="ＭＳ ゴシック" panose="020B0609070205080204" pitchFamily="49" charset="-128"/>
                <a:ea typeface="ＭＳ ゴシック" panose="020B0609070205080204" pitchFamily="49" charset="-128"/>
              </a:rPr>
              <a:t>で</a:t>
            </a:r>
            <a:r>
              <a:rPr lang="x-none" dirty="0">
                <a:latin typeface="ＭＳ ゴシック" panose="020B0609070205080204" pitchFamily="49" charset="-128"/>
                <a:ea typeface="ＭＳ ゴシック" panose="020B0609070205080204" pitchFamily="49" charset="-128"/>
              </a:rPr>
              <a:t>OSSの使用に関わる人たちにはオープンにするべきです。</a:t>
            </a:r>
          </a:p>
          <a:p>
            <a:endParaRPr lang="x-none" dirty="0">
              <a:latin typeface="ＭＳ ゴシック" panose="020B0609070205080204" pitchFamily="49" charset="-128"/>
              <a:ea typeface="ＭＳ ゴシック" panose="020B0609070205080204" pitchFamily="49" charset="-128"/>
            </a:endParaRPr>
          </a:p>
          <a:p>
            <a:r>
              <a:rPr lang="x-none" dirty="0">
                <a:latin typeface="ＭＳ ゴシック" panose="020B0609070205080204" pitchFamily="49" charset="-128"/>
                <a:ea typeface="ＭＳ ゴシック" panose="020B0609070205080204" pitchFamily="49" charset="-128"/>
              </a:rPr>
              <a:t>FOSSレビュー</a:t>
            </a:r>
            <a:r>
              <a:rPr lang="ja-JP" altLang="en-US" dirty="0">
                <a:latin typeface="ＭＳ ゴシック" panose="020B0609070205080204" pitchFamily="49" charset="-128"/>
                <a:ea typeface="ＭＳ ゴシック" panose="020B0609070205080204" pitchFamily="49" charset="-128"/>
              </a:rPr>
              <a:t> </a:t>
            </a:r>
            <a:r>
              <a:rPr lang="x-none" dirty="0">
                <a:latin typeface="ＭＳ ゴシック" panose="020B0609070205080204" pitchFamily="49" charset="-128"/>
                <a:ea typeface="ＭＳ ゴシック" panose="020B0609070205080204" pitchFamily="49" charset="-128"/>
              </a:rPr>
              <a:t>プロセスを開始するか、FOSSレビュー</a:t>
            </a:r>
            <a:r>
              <a:rPr lang="ja-JP" altLang="en-US" dirty="0">
                <a:latin typeface="ＭＳ ゴシック" panose="020B0609070205080204" pitchFamily="49" charset="-128"/>
                <a:ea typeface="ＭＳ ゴシック" panose="020B0609070205080204" pitchFamily="49" charset="-128"/>
              </a:rPr>
              <a:t> </a:t>
            </a:r>
            <a:r>
              <a:rPr lang="x-none" dirty="0">
                <a:latin typeface="ＭＳ ゴシック" panose="020B0609070205080204" pitchFamily="49" charset="-128"/>
                <a:ea typeface="ＭＳ ゴシック" panose="020B0609070205080204" pitchFamily="49" charset="-128"/>
              </a:rPr>
              <a:t>チームにコンタクトを</a:t>
            </a:r>
            <a:r>
              <a:rPr lang="ja-JP" altLang="en-US" dirty="0">
                <a:latin typeface="ＭＳ ゴシック" panose="020B0609070205080204" pitchFamily="49" charset="-128"/>
                <a:ea typeface="ＭＳ ゴシック" panose="020B0609070205080204" pitchFamily="49" charset="-128"/>
              </a:rPr>
              <a:t>と</a:t>
            </a:r>
            <a:r>
              <a:rPr lang="x-none" dirty="0">
                <a:latin typeface="ＭＳ ゴシック" panose="020B0609070205080204" pitchFamily="49" charset="-128"/>
                <a:ea typeface="ＭＳ ゴシック" panose="020B0609070205080204" pitchFamily="49" charset="-128"/>
              </a:rPr>
              <a:t>ります。組織にお</a:t>
            </a:r>
            <a:r>
              <a:rPr lang="ja-JP" altLang="en-US" dirty="0">
                <a:latin typeface="ＭＳ ゴシック" panose="020B0609070205080204" pitchFamily="49" charset="-128"/>
                <a:ea typeface="ＭＳ ゴシック" panose="020B0609070205080204" pitchFamily="49" charset="-128"/>
              </a:rPr>
              <a:t>いて</a:t>
            </a:r>
            <a:r>
              <a:rPr lang="x-none" dirty="0">
                <a:latin typeface="ＭＳ ゴシック" panose="020B0609070205080204" pitchFamily="49" charset="-128"/>
                <a:ea typeface="ＭＳ ゴシック" panose="020B0609070205080204" pitchFamily="49" charset="-128"/>
              </a:rPr>
              <a:t>FOSSの使用者が</a:t>
            </a:r>
            <a:r>
              <a:rPr lang="ja-JP" altLang="en-US" dirty="0">
                <a:latin typeface="ＭＳ ゴシック" panose="020B0609070205080204" pitchFamily="49" charset="-128"/>
                <a:ea typeface="ＭＳ ゴシック" panose="020B0609070205080204" pitchFamily="49" charset="-128"/>
              </a:rPr>
              <a:t>指導</a:t>
            </a:r>
            <a:r>
              <a:rPr lang="x-none" dirty="0">
                <a:latin typeface="ＭＳ ゴシック" panose="020B0609070205080204" pitchFamily="49" charset="-128"/>
                <a:ea typeface="ＭＳ ゴシック" panose="020B0609070205080204" pitchFamily="49" charset="-128"/>
              </a:rPr>
              <a:t>を</a:t>
            </a:r>
            <a:r>
              <a:rPr lang="ja-JP" altLang="en-US" dirty="0">
                <a:latin typeface="ＭＳ ゴシック" panose="020B0609070205080204" pitchFamily="49" charset="-128"/>
                <a:ea typeface="ＭＳ ゴシック" panose="020B0609070205080204" pitchFamily="49" charset="-128"/>
              </a:rPr>
              <a:t>受け入れることが</a:t>
            </a:r>
            <a:r>
              <a:rPr lang="x-none" dirty="0">
                <a:latin typeface="ＭＳ ゴシック" panose="020B0609070205080204" pitchFamily="49" charset="-128"/>
                <a:ea typeface="ＭＳ ゴシック" panose="020B0609070205080204" pitchFamily="49" charset="-128"/>
              </a:rPr>
              <a:t>できるよう、そのプロセスは柔軟であるべきです。</a:t>
            </a:r>
          </a:p>
          <a:p>
            <a:endParaRPr lang="x-none" dirty="0">
              <a:latin typeface="ＭＳ ゴシック" panose="020B0609070205080204" pitchFamily="49" charset="-128"/>
              <a:ea typeface="ＭＳ ゴシック" panose="020B0609070205080204" pitchFamily="49" charset="-128"/>
            </a:endParaRPr>
          </a:p>
          <a:p>
            <a:r>
              <a:rPr lang="x-none" dirty="0">
                <a:latin typeface="ＭＳ ゴシック" panose="020B0609070205080204" pitchFamily="49" charset="-128"/>
                <a:ea typeface="ＭＳ ゴシック" panose="020B0609070205080204" pitchFamily="49" charset="-128"/>
              </a:rPr>
              <a:t>第一歩としては、パッケージ名、版</a:t>
            </a:r>
            <a:r>
              <a:rPr lang="ja-JP" altLang="en-US" dirty="0">
                <a:latin typeface="ＭＳ ゴシック" panose="020B0609070205080204" pitchFamily="49" charset="-128"/>
                <a:ea typeface="ＭＳ ゴシック" panose="020B0609070205080204" pitchFamily="49" charset="-128"/>
              </a:rPr>
              <a:t>名</a:t>
            </a:r>
            <a:r>
              <a:rPr lang="x-none" dirty="0">
                <a:latin typeface="ＭＳ ゴシック" panose="020B0609070205080204" pitchFamily="49" charset="-128"/>
                <a:ea typeface="ＭＳ ゴシック" panose="020B0609070205080204" pitchFamily="49" charset="-128"/>
              </a:rPr>
              <a:t>（バージョン</a:t>
            </a:r>
            <a:r>
              <a:rPr lang="ja-JP" altLang="en-US" dirty="0">
                <a:latin typeface="ＭＳ ゴシック" panose="020B0609070205080204" pitchFamily="49" charset="-128"/>
                <a:ea typeface="ＭＳ ゴシック" panose="020B0609070205080204" pitchFamily="49" charset="-128"/>
              </a:rPr>
              <a:t>番号</a:t>
            </a:r>
            <a:r>
              <a:rPr lang="x-none" dirty="0">
                <a:latin typeface="ＭＳ ゴシック" panose="020B0609070205080204" pitchFamily="49" charset="-128"/>
                <a:ea typeface="ＭＳ ゴシック" panose="020B0609070205080204" pitchFamily="49" charset="-128"/>
              </a:rPr>
              <a:t>）、ダウンロード元URL、ライセンス、説明、製品内で意図される使用法などが</a:t>
            </a:r>
            <a:r>
              <a:rPr lang="ja-JP" altLang="en-US" dirty="0">
                <a:latin typeface="ＭＳ ゴシック" panose="020B0609070205080204" pitchFamily="49" charset="-128"/>
                <a:ea typeface="ＭＳ ゴシック" panose="020B0609070205080204" pitchFamily="49" charset="-128"/>
              </a:rPr>
              <a:t>あると</a:t>
            </a:r>
            <a:r>
              <a:rPr lang="x-none" dirty="0">
                <a:latin typeface="ＭＳ ゴシック" panose="020B0609070205080204" pitchFamily="49" charset="-128"/>
                <a:ea typeface="ＭＳ ゴシック" panose="020B0609070205080204" pitchFamily="49" charset="-128"/>
              </a:rPr>
              <a:t>よいでしょう。組織や意図し</a:t>
            </a:r>
            <a:r>
              <a:rPr lang="ja-JP" altLang="en-US" dirty="0">
                <a:latin typeface="ＭＳ ゴシック" panose="020B0609070205080204" pitchFamily="49" charset="-128"/>
                <a:ea typeface="ＭＳ ゴシック" panose="020B0609070205080204" pitchFamily="49" charset="-128"/>
              </a:rPr>
              <a:t>た</a:t>
            </a:r>
            <a:r>
              <a:rPr lang="x-none" dirty="0">
                <a:latin typeface="ＭＳ ゴシック" panose="020B0609070205080204" pitchFamily="49" charset="-128"/>
                <a:ea typeface="ＭＳ ゴシック" panose="020B0609070205080204" pitchFamily="49" charset="-128"/>
              </a:rPr>
              <a:t>ユースケースに依存して</a:t>
            </a:r>
            <a:r>
              <a:rPr lang="ja-JP" altLang="en-US" dirty="0">
                <a:latin typeface="ＭＳ ゴシック" panose="020B0609070205080204" pitchFamily="49" charset="-128"/>
                <a:ea typeface="ＭＳ ゴシック" panose="020B0609070205080204" pitchFamily="49" charset="-128"/>
              </a:rPr>
              <a:t>正確かつ</a:t>
            </a:r>
            <a:r>
              <a:rPr lang="x-none" dirty="0">
                <a:latin typeface="ＭＳ ゴシック" panose="020B0609070205080204" pitchFamily="49" charset="-128"/>
                <a:ea typeface="ＭＳ ゴシック" panose="020B0609070205080204" pitchFamily="49" charset="-128"/>
              </a:rPr>
              <a:t>詳細</a:t>
            </a:r>
            <a:r>
              <a:rPr lang="ja-JP" altLang="en-US" dirty="0">
                <a:latin typeface="ＭＳ ゴシック" panose="020B0609070205080204" pitchFamily="49" charset="-128"/>
                <a:ea typeface="ＭＳ ゴシック" panose="020B0609070205080204" pitchFamily="49" charset="-128"/>
              </a:rPr>
              <a:t>な</a:t>
            </a:r>
            <a:r>
              <a:rPr lang="x-none" dirty="0">
                <a:latin typeface="ＭＳ ゴシック" panose="020B0609070205080204" pitchFamily="49" charset="-128"/>
                <a:ea typeface="ＭＳ ゴシック" panose="020B0609070205080204" pitchFamily="49" charset="-128"/>
              </a:rPr>
              <a:t>情報が必要となるでしょう。 </a:t>
            </a:r>
          </a:p>
          <a:p>
            <a:endParaRPr lang="x-none" dirty="0">
              <a:latin typeface="ＭＳ ゴシック" panose="020B0609070205080204" pitchFamily="49" charset="-128"/>
              <a:ea typeface="ＭＳ ゴシック" panose="020B0609070205080204" pitchFamily="49" charset="-128"/>
            </a:endParaRPr>
          </a:p>
          <a:p>
            <a:r>
              <a:rPr lang="x-none" dirty="0">
                <a:latin typeface="ＭＳ ゴシック" panose="020B0609070205080204" pitchFamily="49" charset="-128"/>
                <a:ea typeface="ＭＳ ゴシック" panose="020B0609070205080204" pitchFamily="49" charset="-128"/>
              </a:rPr>
              <a:t>通常、著作権表示、帰属</a:t>
            </a:r>
            <a:r>
              <a:rPr lang="ja-JP" altLang="en-US" dirty="0">
                <a:latin typeface="ＭＳ ゴシック" panose="020B0609070205080204" pitchFamily="49" charset="-128"/>
                <a:ea typeface="ＭＳ ゴシック" panose="020B0609070205080204" pitchFamily="49" charset="-128"/>
              </a:rPr>
              <a:t>情報</a:t>
            </a:r>
            <a:r>
              <a:rPr lang="x-none" dirty="0">
                <a:latin typeface="ＭＳ ゴシック" panose="020B0609070205080204" pitchFamily="49" charset="-128"/>
                <a:ea typeface="ＭＳ ゴシック" panose="020B0609070205080204" pitchFamily="49" charset="-128"/>
              </a:rPr>
              <a:t>およびソースコード</a:t>
            </a:r>
            <a:r>
              <a:rPr lang="ja-JP" altLang="en-US" dirty="0">
                <a:latin typeface="ＭＳ ゴシック" panose="020B0609070205080204" pitchFamily="49" charset="-128"/>
                <a:ea typeface="ＭＳ ゴシック" panose="020B0609070205080204" pitchFamily="49" charset="-128"/>
              </a:rPr>
              <a:t>によって</a:t>
            </a:r>
            <a:r>
              <a:rPr lang="x-none" dirty="0">
                <a:latin typeface="ＭＳ ゴシック" panose="020B0609070205080204" pitchFamily="49" charset="-128"/>
                <a:ea typeface="ＭＳ ゴシック" panose="020B0609070205080204" pitchFamily="49" charset="-128"/>
              </a:rPr>
              <a:t>誰がそのFOSSソフトウェアをライセンスしているかを特定する</a:t>
            </a:r>
            <a:r>
              <a:rPr lang="ja-JP" altLang="en-US" dirty="0">
                <a:latin typeface="ＭＳ ゴシック" panose="020B0609070205080204" pitchFamily="49" charset="-128"/>
                <a:ea typeface="ＭＳ ゴシック" panose="020B0609070205080204" pitchFamily="49" charset="-128"/>
              </a:rPr>
              <a:t>ことができ</a:t>
            </a:r>
            <a:r>
              <a:rPr lang="x-none" dirty="0">
                <a:latin typeface="ＭＳ ゴシック" panose="020B0609070205080204" pitchFamily="49" charset="-128"/>
                <a:ea typeface="ＭＳ ゴシック" panose="020B0609070205080204" pitchFamily="49" charset="-128"/>
              </a:rPr>
              <a:t>ます。</a:t>
            </a:r>
          </a:p>
          <a:p>
            <a:endParaRPr lang="x-none" dirty="0">
              <a:latin typeface="ＭＳ ゴシック" panose="020B0609070205080204" pitchFamily="49" charset="-128"/>
              <a:ea typeface="ＭＳ ゴシック" panose="020B0609070205080204" pitchFamily="49" charset="-128"/>
            </a:endParaRPr>
          </a:p>
          <a:p>
            <a:r>
              <a:rPr lang="x-none" dirty="0">
                <a:latin typeface="ＭＳ ゴシック" panose="020B0609070205080204" pitchFamily="49" charset="-128"/>
                <a:ea typeface="ＭＳ ゴシック" panose="020B0609070205080204" pitchFamily="49" charset="-128"/>
              </a:rPr>
              <a:t>将来</a:t>
            </a:r>
            <a:r>
              <a:rPr lang="ja-JP" altLang="en-US" dirty="0">
                <a:latin typeface="ＭＳ ゴシック" panose="020B0609070205080204" pitchFamily="49" charset="-128"/>
                <a:ea typeface="ＭＳ ゴシック" panose="020B0609070205080204" pitchFamily="49" charset="-128"/>
              </a:rPr>
              <a:t>発生しうる</a:t>
            </a:r>
            <a:r>
              <a:rPr lang="x-none" dirty="0">
                <a:latin typeface="ＭＳ ゴシック" panose="020B0609070205080204" pitchFamily="49" charset="-128"/>
                <a:ea typeface="ＭＳ ゴシック" panose="020B0609070205080204" pitchFamily="49" charset="-128"/>
              </a:rPr>
              <a:t>FOSSの問題を追跡するために必要</a:t>
            </a:r>
            <a:r>
              <a:rPr lang="ja-JP" altLang="en-US" dirty="0">
                <a:latin typeface="ＭＳ ゴシック" panose="020B0609070205080204" pitchFamily="49" charset="-128"/>
                <a:ea typeface="ＭＳ ゴシック" panose="020B0609070205080204" pitchFamily="49" charset="-128"/>
              </a:rPr>
              <a:t>な</a:t>
            </a:r>
            <a:r>
              <a:rPr lang="x-none" dirty="0">
                <a:latin typeface="ＭＳ ゴシック" panose="020B0609070205080204" pitchFamily="49" charset="-128"/>
                <a:ea typeface="ＭＳ ゴシック" panose="020B0609070205080204" pitchFamily="49" charset="-128"/>
              </a:rPr>
              <a:t>開発チームのコンタクト ポイントです。</a:t>
            </a:r>
            <a:r>
              <a:rPr lang="ja-JP" altLang="en-US" dirty="0">
                <a:latin typeface="ＭＳ ゴシック" panose="020B0609070205080204" pitchFamily="49" charset="-128"/>
                <a:ea typeface="ＭＳ ゴシック" panose="020B0609070205080204" pitchFamily="49" charset="-128"/>
              </a:rPr>
              <a:t>外部ベンダーのソフトウェアを</a:t>
            </a:r>
            <a:r>
              <a:rPr lang="x-none" dirty="0">
                <a:latin typeface="ＭＳ ゴシック" panose="020B0609070205080204" pitchFamily="49" charset="-128"/>
                <a:ea typeface="ＭＳ ゴシック" panose="020B0609070205080204" pitchFamily="49" charset="-128"/>
              </a:rPr>
              <a:t>コントロールするFOSSライセンスの義務を履行するために、著作権表示、帰属</a:t>
            </a:r>
            <a:r>
              <a:rPr lang="ja-JP" altLang="en-US" dirty="0">
                <a:latin typeface="ＭＳ ゴシック" panose="020B0609070205080204" pitchFamily="49" charset="-128"/>
                <a:ea typeface="ＭＳ ゴシック" panose="020B0609070205080204" pitchFamily="49" charset="-128"/>
              </a:rPr>
              <a:t>表示、</a:t>
            </a:r>
            <a:r>
              <a:rPr lang="x-none" dirty="0">
                <a:latin typeface="ＭＳ ゴシック" panose="020B0609070205080204" pitchFamily="49" charset="-128"/>
                <a:ea typeface="ＭＳ ゴシック" panose="020B0609070205080204" pitchFamily="49" charset="-128"/>
              </a:rPr>
              <a:t>およびベンダーの改変に対応</a:t>
            </a:r>
            <a:r>
              <a:rPr lang="ja-JP" altLang="en-US" dirty="0">
                <a:latin typeface="ＭＳ ゴシック" panose="020B0609070205080204" pitchFamily="49" charset="-128"/>
                <a:ea typeface="ＭＳ ゴシック" panose="020B0609070205080204" pitchFamily="49" charset="-128"/>
              </a:rPr>
              <a:t>した</a:t>
            </a:r>
            <a:r>
              <a:rPr lang="x-none" dirty="0">
                <a:latin typeface="ＭＳ ゴシック" panose="020B0609070205080204" pitchFamily="49" charset="-128"/>
                <a:ea typeface="ＭＳ ゴシック" panose="020B0609070205080204" pitchFamily="49" charset="-128"/>
              </a:rPr>
              <a:t>ソースコードを入手する必要があるかもしれません。</a:t>
            </a:r>
          </a:p>
          <a:p>
            <a:endParaRPr lang="x-none" dirty="0">
              <a:latin typeface="ＭＳ ゴシック" panose="020B0609070205080204" pitchFamily="49" charset="-128"/>
              <a:ea typeface="ＭＳ ゴシック" panose="020B0609070205080204" pitchFamily="49" charset="-128"/>
            </a:endParaRPr>
          </a:p>
          <a:p>
            <a:r>
              <a:rPr lang="x-none" dirty="0">
                <a:latin typeface="ＭＳ ゴシック" panose="020B0609070205080204" pitchFamily="49" charset="-128"/>
                <a:ea typeface="ＭＳ ゴシック" panose="020B0609070205080204" pitchFamily="49" charset="-128"/>
              </a:rPr>
              <a:t>完全性、一貫性</a:t>
            </a:r>
            <a:r>
              <a:rPr lang="ja-JP" altLang="en-US" dirty="0" err="1">
                <a:latin typeface="ＭＳ ゴシック" panose="020B0609070205080204" pitchFamily="49" charset="-128"/>
                <a:ea typeface="ＭＳ ゴシック" panose="020B0609070205080204" pitchFamily="49" charset="-128"/>
              </a:rPr>
              <a:t>、</a:t>
            </a:r>
            <a:r>
              <a:rPr lang="x-none" dirty="0">
                <a:latin typeface="ＭＳ ゴシック" panose="020B0609070205080204" pitchFamily="49" charset="-128"/>
                <a:ea typeface="ＭＳ ゴシック" panose="020B0609070205080204" pitchFamily="49" charset="-128"/>
              </a:rPr>
              <a:t>正確性について情報をチェックすることです。このプロセスは</a:t>
            </a:r>
            <a:r>
              <a:rPr lang="ja-JP" altLang="en-US" dirty="0" err="1">
                <a:latin typeface="ＭＳ ゴシック" panose="020B0609070205080204" pitchFamily="49" charset="-128"/>
                <a:ea typeface="ＭＳ ゴシック" panose="020B0609070205080204" pitchFamily="49" charset="-128"/>
              </a:rPr>
              <a:t>、</a:t>
            </a:r>
            <a:r>
              <a:rPr lang="ja-JP" altLang="en-US" dirty="0">
                <a:latin typeface="ＭＳ ゴシック" panose="020B0609070205080204" pitchFamily="49" charset="-128"/>
                <a:ea typeface="ＭＳ ゴシック" panose="020B0609070205080204" pitchFamily="49" charset="-128"/>
              </a:rPr>
              <a:t>開示されていない</a:t>
            </a:r>
            <a:r>
              <a:rPr lang="en-US" altLang="ja-JP" dirty="0">
                <a:latin typeface="ＭＳ ゴシック" panose="020B0609070205080204" pitchFamily="49" charset="-128"/>
                <a:ea typeface="ＭＳ ゴシック" panose="020B0609070205080204" pitchFamily="49" charset="-128"/>
              </a:rPr>
              <a:t>FOSS</a:t>
            </a:r>
            <a:r>
              <a:rPr lang="ja-JP" altLang="en-US" dirty="0">
                <a:latin typeface="ＭＳ ゴシック" panose="020B0609070205080204" pitchFamily="49" charset="-128"/>
                <a:ea typeface="ＭＳ ゴシック" panose="020B0609070205080204" pitchFamily="49" charset="-128"/>
              </a:rPr>
              <a:t>使用に対してコード スキャン ツールで精査することも含めて</a:t>
            </a:r>
            <a:r>
              <a:rPr lang="x-none" dirty="0">
                <a:latin typeface="ＭＳ ゴシック" panose="020B0609070205080204" pitchFamily="49" charset="-128"/>
                <a:ea typeface="ＭＳ ゴシック" panose="020B0609070205080204" pitchFamily="49" charset="-128"/>
              </a:rPr>
              <a:t>支援チームの助けを借りることができます。 </a:t>
            </a:r>
            <a:endParaRPr lang="en-US" dirty="0">
              <a:latin typeface="ＭＳ ゴシック" panose="020B0609070205080204" pitchFamily="49" charset="-128"/>
              <a:ea typeface="ＭＳ ゴシック" panose="020B0609070205080204" pitchFamily="49" charset="-128"/>
            </a:endParaRPr>
          </a:p>
          <a:p>
            <a:endParaRPr lang="en-US" dirty="0"/>
          </a:p>
          <a:p>
            <a:r>
              <a:rPr lang="en-US" dirty="0"/>
              <a:t>---</a:t>
            </a:r>
          </a:p>
          <a:p>
            <a:r>
              <a:rPr lang="x-none" altLang="ja-JP" dirty="0">
                <a:ea typeface="ＭＳ ゴシック" panose="020B0609070205080204" pitchFamily="49" charset="-128"/>
              </a:rPr>
              <a:t>To gather and analyze information regarding FOSS usage and to produce appropriate guidance.</a:t>
            </a:r>
          </a:p>
          <a:p>
            <a:endParaRPr lang="x-none" altLang="ja-JP" dirty="0">
              <a:ea typeface="ＭＳ ゴシック" panose="020B0609070205080204" pitchFamily="49" charset="-128"/>
            </a:endParaRPr>
          </a:p>
          <a:p>
            <a:r>
              <a:rPr lang="x-none" altLang="ja-JP" dirty="0">
                <a:ea typeface="ＭＳ ゴシック" panose="020B0609070205080204" pitchFamily="49" charset="-128"/>
              </a:rPr>
              <a:t>Initiate a FOSS review process. The method for initiating this process may vary by company, but should be open to those who are involved in using FOSS in development.</a:t>
            </a:r>
          </a:p>
          <a:p>
            <a:endParaRPr lang="x-none" altLang="ja-JP" dirty="0">
              <a:ea typeface="ＭＳ ゴシック" panose="020B0609070205080204" pitchFamily="49" charset="-128"/>
            </a:endParaRPr>
          </a:p>
          <a:p>
            <a:r>
              <a:rPr lang="x-none" altLang="ja-JP" dirty="0">
                <a:ea typeface="ＭＳ ゴシック" panose="020B0609070205080204" pitchFamily="49" charset="-128"/>
              </a:rPr>
              <a:t>Initiate a FOSS review process or contact the FOSS review team. The process should be flexible enough so that FOSS users in your organization have access to guidance.</a:t>
            </a:r>
          </a:p>
          <a:p>
            <a:endParaRPr lang="x-none" altLang="ja-JP" dirty="0">
              <a:ea typeface="ＭＳ ゴシック" panose="020B0609070205080204" pitchFamily="49" charset="-128"/>
            </a:endParaRPr>
          </a:p>
          <a:p>
            <a:r>
              <a:rPr lang="x-none" altLang="ja-JP" dirty="0">
                <a:ea typeface="ＭＳ ゴシック" panose="020B0609070205080204" pitchFamily="49" charset="-128"/>
              </a:rPr>
              <a:t>The package name, version, download URL, license, description and intended use in your product is a good starting point. The precisely level of detail you will need depends on your organization and intended use case. </a:t>
            </a:r>
          </a:p>
          <a:p>
            <a:endParaRPr lang="x-none" altLang="ja-JP" dirty="0">
              <a:ea typeface="ＭＳ ゴシック" panose="020B0609070205080204" pitchFamily="49" charset="-128"/>
            </a:endParaRPr>
          </a:p>
          <a:p>
            <a:r>
              <a:rPr lang="x-none" altLang="ja-JP" dirty="0">
                <a:ea typeface="ＭＳ ゴシック" panose="020B0609070205080204" pitchFamily="49" charset="-128"/>
              </a:rPr>
              <a:t>The copyright notices, attribution and source code normally helps to identify who is licensing the FOSS software.</a:t>
            </a:r>
          </a:p>
          <a:p>
            <a:endParaRPr lang="x-none" altLang="ja-JP" dirty="0">
              <a:ea typeface="ＭＳ ゴシック" panose="020B0609070205080204" pitchFamily="49" charset="-128"/>
            </a:endParaRPr>
          </a:p>
          <a:p>
            <a:r>
              <a:rPr lang="x-none" altLang="ja-JP" dirty="0">
                <a:ea typeface="ＭＳ ゴシック" panose="020B0609070205080204" pitchFamily="49" charset="-128"/>
              </a:rPr>
              <a:t>Development team's point of contact in case you need to follow up with future FOSS issues. You may also want to obtain copyright and attribution notices, and source code for vendor modifications if these are needed to satisfy license obligations for FOSS licenses governing the third party software.</a:t>
            </a:r>
          </a:p>
          <a:p>
            <a:endParaRPr lang="x-none" altLang="ja-JP" dirty="0">
              <a:ea typeface="ＭＳ ゴシック" panose="020B0609070205080204" pitchFamily="49" charset="-128"/>
            </a:endParaRPr>
          </a:p>
          <a:p>
            <a:r>
              <a:rPr lang="x-none" altLang="ja-JP" dirty="0">
                <a:ea typeface="ＭＳ ゴシック" panose="020B0609070205080204" pitchFamily="49" charset="-128"/>
              </a:rPr>
              <a:t>Check information for completeness, consistency and accuracy. This process may be assisted by support teams, including teams that run code scanning tools to scan for undisclosed FOSS usage. </a:t>
            </a:r>
            <a:endParaRPr lang="x-none" dirty="0"/>
          </a:p>
        </p:txBody>
      </p:sp>
      <p:sp>
        <p:nvSpPr>
          <p:cNvPr id="4" name="Slide Number Placeholder 3"/>
          <p:cNvSpPr>
            <a:spLocks noGrp="1"/>
          </p:cNvSpPr>
          <p:nvPr>
            <p:ph type="sldNum" sz="quarter" idx="10"/>
          </p:nvPr>
        </p:nvSpPr>
        <p:spPr/>
        <p:txBody>
          <a:bodyPr/>
          <a:lstStyle/>
          <a:p>
            <a:fld id="{6B482BE6-6443-43D0-B2C4-9E7E7E3CDEDD}" type="slidenum">
              <a:rPr lang="en-US" smtClean="0"/>
              <a:t>52</a:t>
            </a:fld>
            <a:endParaRPr lang="en-US"/>
          </a:p>
        </p:txBody>
      </p:sp>
    </p:spTree>
    <p:extLst>
      <p:ext uri="{BB962C8B-B14F-4D97-AF65-F5344CB8AC3E}">
        <p14:creationId xmlns:p14="http://schemas.microsoft.com/office/powerpoint/2010/main" val="2537919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ja-JP" dirty="0">
              <a:ea typeface="ＭＳ ゴシック" panose="020B0609070205080204" pitchFamily="49" charset="-128"/>
            </a:endParaRPr>
          </a:p>
        </p:txBody>
      </p:sp>
      <p:sp>
        <p:nvSpPr>
          <p:cNvPr id="4" name="Slide Number Placeholder 3"/>
          <p:cNvSpPr>
            <a:spLocks noGrp="1"/>
          </p:cNvSpPr>
          <p:nvPr>
            <p:ph type="sldNum" sz="quarter" idx="10"/>
          </p:nvPr>
        </p:nvSpPr>
        <p:spPr/>
        <p:txBody>
          <a:bodyPr/>
          <a:lstStyle/>
          <a:p>
            <a:fld id="{6B482BE6-6443-43D0-B2C4-9E7E7E3CDEDD}" type="slidenum">
              <a:rPr lang="en-US" smtClean="0"/>
              <a:t>53</a:t>
            </a:fld>
            <a:endParaRPr lang="en-US"/>
          </a:p>
        </p:txBody>
      </p:sp>
    </p:spTree>
    <p:extLst>
      <p:ext uri="{BB962C8B-B14F-4D97-AF65-F5344CB8AC3E}">
        <p14:creationId xmlns:p14="http://schemas.microsoft.com/office/powerpoint/2010/main" val="16684018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xfrm>
            <a:off x="169863" y="1073150"/>
            <a:ext cx="9526587" cy="5359400"/>
          </a:xfrm>
          <a:ln/>
        </p:spPr>
      </p:sp>
      <p:sp>
        <p:nvSpPr>
          <p:cNvPr id="124931" name="Rectangle 3"/>
          <p:cNvSpPr>
            <a:spLocks noGrp="1" noChangeArrowheads="1"/>
          </p:cNvSpPr>
          <p:nvPr>
            <p:ph type="body" idx="1"/>
          </p:nvPr>
        </p:nvSpPr>
        <p:spPr/>
        <p:txBody>
          <a:bodyPr/>
          <a:lstStyle/>
          <a:p>
            <a:r>
              <a:rPr lang="x-none" dirty="0">
                <a:latin typeface="ＭＳ ゴシック" panose="020B0609070205080204" pitchFamily="49" charset="-128"/>
                <a:ea typeface="ＭＳ ゴシック" panose="020B0609070205080204" pitchFamily="49" charset="-128"/>
              </a:rPr>
              <a:t>このスライドは、コンプライアンスマネジメント</a:t>
            </a:r>
            <a:r>
              <a:rPr lang="ja-JP" altLang="en-US" dirty="0">
                <a:latin typeface="ＭＳ ゴシック" panose="020B0609070205080204" pitchFamily="49" charset="-128"/>
                <a:ea typeface="ＭＳ ゴシック" panose="020B0609070205080204" pitchFamily="49" charset="-128"/>
              </a:rPr>
              <a:t>の定義</a:t>
            </a:r>
            <a:r>
              <a:rPr lang="x-none" dirty="0">
                <a:latin typeface="ＭＳ ゴシック" panose="020B0609070205080204" pitchFamily="49" charset="-128"/>
                <a:ea typeface="ＭＳ ゴシック" panose="020B0609070205080204" pitchFamily="49" charset="-128"/>
              </a:rPr>
              <a:t>と最終目標について述べています。 </a:t>
            </a:r>
          </a:p>
          <a:p>
            <a:pPr marL="325549" indent="-325549"/>
            <a:endParaRPr lang="en-US" dirty="0">
              <a:latin typeface="ＭＳ ゴシック" panose="020B0609070205080204" pitchFamily="49" charset="-128"/>
              <a:ea typeface="ＭＳ ゴシック" panose="020B0609070205080204" pitchFamily="49" charset="-128"/>
            </a:endParaRPr>
          </a:p>
          <a:p>
            <a:r>
              <a:rPr lang="ja-JP" altLang="en-US" dirty="0">
                <a:latin typeface="ＭＳ ゴシック" panose="020B0609070205080204" pitchFamily="49" charset="-128"/>
                <a:ea typeface="ＭＳ ゴシック" panose="020B0609070205080204" pitchFamily="49" charset="-128"/>
              </a:rPr>
              <a:t>本章</a:t>
            </a:r>
            <a:r>
              <a:rPr lang="x-none" dirty="0">
                <a:latin typeface="ＭＳ ゴシック" panose="020B0609070205080204" pitchFamily="49" charset="-128"/>
                <a:ea typeface="ＭＳ ゴシック" panose="020B0609070205080204" pitchFamily="49" charset="-128"/>
              </a:rPr>
              <a:t>は大</a:t>
            </a:r>
            <a:r>
              <a:rPr lang="ja-JP" altLang="en-US" dirty="0">
                <a:latin typeface="ＭＳ ゴシック" panose="020B0609070205080204" pitchFamily="49" charset="-128"/>
                <a:ea typeface="ＭＳ ゴシック" panose="020B0609070205080204" pitchFamily="49" charset="-128"/>
              </a:rPr>
              <a:t>企業</a:t>
            </a:r>
            <a:r>
              <a:rPr lang="x-none" dirty="0">
                <a:latin typeface="ＭＳ ゴシック" panose="020B0609070205080204" pitchFamily="49" charset="-128"/>
                <a:ea typeface="ＭＳ ゴシック" panose="020B0609070205080204" pitchFamily="49" charset="-128"/>
              </a:rPr>
              <a:t>で</a:t>
            </a:r>
            <a:r>
              <a:rPr lang="ja-JP" altLang="en-US" dirty="0">
                <a:latin typeface="ＭＳ ゴシック" panose="020B0609070205080204" pitchFamily="49" charset="-128"/>
                <a:ea typeface="ＭＳ ゴシック" panose="020B0609070205080204" pitchFamily="49" charset="-128"/>
              </a:rPr>
              <a:t>実施される可能性のある</a:t>
            </a:r>
            <a:r>
              <a:rPr lang="x-none" dirty="0">
                <a:latin typeface="ＭＳ ゴシック" panose="020B0609070205080204" pitchFamily="49" charset="-128"/>
                <a:ea typeface="ＭＳ ゴシック" panose="020B0609070205080204" pitchFamily="49" charset="-128"/>
              </a:rPr>
              <a:t>具体的な例を提供します。小規模な企業では、より簡素化したプロセスで取</a:t>
            </a:r>
            <a:r>
              <a:rPr lang="ja-JP" altLang="en-US" dirty="0">
                <a:latin typeface="ＭＳ ゴシック" panose="020B0609070205080204" pitchFamily="49" charset="-128"/>
                <a:ea typeface="ＭＳ ゴシック" panose="020B0609070205080204" pitchFamily="49" charset="-128"/>
              </a:rPr>
              <a:t>り</a:t>
            </a:r>
            <a:r>
              <a:rPr lang="x-none" dirty="0">
                <a:latin typeface="ＭＳ ゴシック" panose="020B0609070205080204" pitchFamily="49" charset="-128"/>
                <a:ea typeface="ＭＳ ゴシック" panose="020B0609070205080204" pitchFamily="49" charset="-128"/>
              </a:rPr>
              <a:t>組むことが望まれ</a:t>
            </a:r>
            <a:r>
              <a:rPr lang="ja-JP" altLang="en-US" dirty="0" err="1">
                <a:latin typeface="ＭＳ ゴシック" panose="020B0609070205080204" pitchFamily="49" charset="-128"/>
                <a:ea typeface="ＭＳ ゴシック" panose="020B0609070205080204" pitchFamily="49" charset="-128"/>
              </a:rPr>
              <a:t>るで</a:t>
            </a:r>
            <a:r>
              <a:rPr lang="ja-JP" altLang="en-US" dirty="0">
                <a:latin typeface="ＭＳ ゴシック" panose="020B0609070205080204" pitchFamily="49" charset="-128"/>
                <a:ea typeface="ＭＳ ゴシック" panose="020B0609070205080204" pitchFamily="49" charset="-128"/>
              </a:rPr>
              <a:t>しょう</a:t>
            </a:r>
            <a:r>
              <a:rPr lang="x-none" dirty="0">
                <a:latin typeface="ＭＳ ゴシック" panose="020B0609070205080204" pitchFamily="49" charset="-128"/>
                <a:ea typeface="ＭＳ ゴシック" panose="020B0609070205080204" pitchFamily="49" charset="-128"/>
              </a:rPr>
              <a:t>。</a:t>
            </a:r>
            <a:endParaRPr lang="en-US" dirty="0">
              <a:latin typeface="ＭＳ ゴシック" panose="020B0609070205080204" pitchFamily="49" charset="-128"/>
              <a:ea typeface="ＭＳ ゴシック" panose="020B0609070205080204" pitchFamily="49" charset="-128"/>
            </a:endParaRPr>
          </a:p>
          <a:p>
            <a:pPr marL="325549" indent="-325549"/>
            <a:endParaRPr lang="en-US" dirty="0">
              <a:latin typeface="+mn-lt"/>
            </a:endParaRPr>
          </a:p>
          <a:p>
            <a:pPr marL="325549" indent="-325549"/>
            <a:r>
              <a:rPr lang="en-US" dirty="0">
                <a:latin typeface="+mn-lt"/>
              </a:rPr>
              <a:t>---</a:t>
            </a:r>
          </a:p>
          <a:p>
            <a:r>
              <a:rPr lang="en-US" dirty="0">
                <a:latin typeface="+mn-lt"/>
              </a:rPr>
              <a:t>This slide describes the definition of compliance management and its end goals. </a:t>
            </a:r>
          </a:p>
          <a:p>
            <a:endParaRPr lang="en-US" dirty="0">
              <a:latin typeface="+mn-lt"/>
            </a:endParaRPr>
          </a:p>
          <a:p>
            <a:r>
              <a:rPr lang="en-US" dirty="0">
                <a:latin typeface="+mn-lt"/>
              </a:rPr>
              <a:t>Note that this section provides a detailed example of what may take place in a large enterprise. Smaller companies may wish to approach the process in a more streamlined way</a:t>
            </a:r>
            <a:r>
              <a:rPr lang="en-US" dirty="0" smtClean="0">
                <a:latin typeface="+mn-lt"/>
              </a:rPr>
              <a:t>.</a:t>
            </a:r>
            <a:endParaRPr lang="en-US" dirty="0">
              <a:latin typeface="+mn-lt"/>
            </a:endParaRPr>
          </a:p>
        </p:txBody>
      </p:sp>
      <p:sp>
        <p:nvSpPr>
          <p:cNvPr id="2" name="Slide Number Placeholder 1"/>
          <p:cNvSpPr>
            <a:spLocks noGrp="1"/>
          </p:cNvSpPr>
          <p:nvPr>
            <p:ph type="sldNum" sz="quarter" idx="10"/>
          </p:nvPr>
        </p:nvSpPr>
        <p:spPr/>
        <p:txBody>
          <a:bodyPr/>
          <a:lstStyle/>
          <a:p>
            <a:fld id="{6B482BE6-6443-43D0-B2C4-9E7E7E3CDEDD}" type="slidenum">
              <a:rPr lang="en-US" smtClean="0"/>
              <a:t>54</a:t>
            </a:fld>
            <a:endParaRPr lang="en-US"/>
          </a:p>
        </p:txBody>
      </p:sp>
    </p:spTree>
    <p:extLst>
      <p:ext uri="{BB962C8B-B14F-4D97-AF65-F5344CB8AC3E}">
        <p14:creationId xmlns:p14="http://schemas.microsoft.com/office/powerpoint/2010/main" val="19275007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990600" y="1643063"/>
            <a:ext cx="7885113" cy="443547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0" name="Shape 510"/>
          <p:cNvSpPr txBox="1">
            <a:spLocks noGrp="1"/>
          </p:cNvSpPr>
          <p:nvPr>
            <p:ph type="body" idx="1"/>
          </p:nvPr>
        </p:nvSpPr>
        <p:spPr>
          <a:xfrm>
            <a:off x="986635" y="6325132"/>
            <a:ext cx="7893048" cy="5175108"/>
          </a:xfrm>
          <a:prstGeom prst="rect">
            <a:avLst/>
          </a:prstGeom>
          <a:noFill/>
          <a:ln>
            <a:noFill/>
          </a:ln>
        </p:spPr>
        <p:txBody>
          <a:bodyPr lIns="131447" tIns="65705" rIns="131447" bIns="65705" anchor="t" anchorCtr="0">
            <a:noAutofit/>
          </a:bodyPr>
          <a:lstStyle/>
          <a:p>
            <a:pPr>
              <a:buSzPct val="25000"/>
            </a:pPr>
            <a:r>
              <a:rPr lang="ja-JP" altLang="en-US" sz="1200" dirty="0">
                <a:solidFill>
                  <a:schemeClr val="dk1"/>
                </a:solidFill>
                <a:latin typeface="ＭＳ ゴシック" panose="020B0609070205080204" pitchFamily="49" charset="-128"/>
                <a:ea typeface="ＭＳ ゴシック" panose="020B0609070205080204" pitchFamily="49" charset="-128"/>
                <a:cs typeface="Roboto"/>
                <a:sym typeface="Roboto"/>
              </a:rPr>
              <a:t>本スライドは、中・小規模企業（</a:t>
            </a:r>
            <a:r>
              <a:rPr lang="en-US" altLang="ja-JP" sz="1200" dirty="0">
                <a:solidFill>
                  <a:schemeClr val="dk1"/>
                </a:solidFill>
                <a:latin typeface="ＭＳ ゴシック" panose="020B0609070205080204" pitchFamily="49" charset="-128"/>
                <a:ea typeface="ＭＳ ゴシック" panose="020B0609070205080204" pitchFamily="49" charset="-128"/>
                <a:cs typeface="Roboto"/>
                <a:sym typeface="Roboto"/>
              </a:rPr>
              <a:t>SME</a:t>
            </a:r>
            <a:r>
              <a:rPr lang="ja-JP" altLang="en-US" sz="1200" dirty="0">
                <a:solidFill>
                  <a:schemeClr val="dk1"/>
                </a:solidFill>
                <a:latin typeface="ＭＳ ゴシック" panose="020B0609070205080204" pitchFamily="49" charset="-128"/>
                <a:ea typeface="ＭＳ ゴシック" panose="020B0609070205080204" pitchFamily="49" charset="-128"/>
                <a:cs typeface="Roboto"/>
                <a:sym typeface="Roboto"/>
              </a:rPr>
              <a:t>）が有効なコンプライアンス プログラムを構築し、展開するために実施必要となりうる事項について説明しています。</a:t>
            </a:r>
            <a:endParaRPr lang="en-US" sz="1200" dirty="0">
              <a:solidFill>
                <a:schemeClr val="dk1"/>
              </a:solidFill>
              <a:latin typeface="ＭＳ ゴシック" panose="020B0609070205080204" pitchFamily="49" charset="-128"/>
              <a:ea typeface="ＭＳ ゴシック" panose="020B0609070205080204" pitchFamily="49" charset="-128"/>
              <a:cs typeface="Roboto"/>
              <a:sym typeface="Roboto"/>
            </a:endParaRPr>
          </a:p>
          <a:p>
            <a:pPr>
              <a:buSzPct val="25000"/>
            </a:pPr>
            <a:endParaRPr lang="en-US" sz="1200" dirty="0">
              <a:solidFill>
                <a:schemeClr val="dk1"/>
              </a:solidFill>
              <a:ea typeface="Roboto"/>
              <a:cs typeface="Roboto"/>
              <a:sym typeface="Roboto"/>
            </a:endParaRPr>
          </a:p>
          <a:p>
            <a:pPr>
              <a:buSzPct val="25000"/>
            </a:pPr>
            <a:r>
              <a:rPr lang="en-US" sz="1200" dirty="0">
                <a:solidFill>
                  <a:schemeClr val="dk1"/>
                </a:solidFill>
                <a:ea typeface="Roboto"/>
                <a:cs typeface="Roboto"/>
                <a:sym typeface="Roboto"/>
              </a:rPr>
              <a:t>---</a:t>
            </a:r>
          </a:p>
          <a:p>
            <a:pPr>
              <a:buSzPct val="25000"/>
            </a:pPr>
            <a:r>
              <a:rPr lang="en-US" sz="1200" dirty="0">
                <a:solidFill>
                  <a:schemeClr val="dk1"/>
                </a:solidFill>
                <a:ea typeface="Roboto"/>
                <a:cs typeface="Roboto"/>
                <a:sym typeface="Roboto"/>
              </a:rPr>
              <a:t>This slide describes what a Small to Medium Enterprise (SME)might need to do to build and deploy an effective compliance program</a:t>
            </a:r>
            <a:r>
              <a:rPr lang="en-US" sz="1200" dirty="0" smtClean="0">
                <a:solidFill>
                  <a:schemeClr val="dk1"/>
                </a:solidFill>
                <a:ea typeface="Roboto"/>
                <a:cs typeface="Roboto"/>
                <a:sym typeface="Roboto"/>
              </a:rPr>
              <a:t>.</a:t>
            </a:r>
            <a:endParaRPr lang="en-US" sz="1200" dirty="0">
              <a:solidFill>
                <a:schemeClr val="dk1"/>
              </a:solidFill>
              <a:ea typeface="Roboto"/>
              <a:cs typeface="Roboto"/>
              <a:sym typeface="Roboto"/>
            </a:endParaRPr>
          </a:p>
        </p:txBody>
      </p:sp>
      <p:sp>
        <p:nvSpPr>
          <p:cNvPr id="511" name="Shape 511"/>
          <p:cNvSpPr txBox="1">
            <a:spLocks noGrp="1"/>
          </p:cNvSpPr>
          <p:nvPr>
            <p:ph type="sldNum" idx="12"/>
          </p:nvPr>
        </p:nvSpPr>
        <p:spPr>
          <a:xfrm>
            <a:off x="5588628" y="12483694"/>
            <a:ext cx="4275400" cy="659436"/>
          </a:xfrm>
          <a:prstGeom prst="rect">
            <a:avLst/>
          </a:prstGeom>
          <a:noFill/>
          <a:ln>
            <a:noFill/>
          </a:ln>
        </p:spPr>
        <p:txBody>
          <a:bodyPr lIns="131447" tIns="65705" rIns="131447" bIns="65705" anchor="b" anchorCtr="0">
            <a:noAutofit/>
          </a:bodyPr>
          <a:lstStyle/>
          <a:p>
            <a:pPr algn="r">
              <a:buSzPct val="25000"/>
            </a:pPr>
            <a:fld id="{00000000-1234-1234-1234-123412341234}" type="slidenum">
              <a:rPr lang="en-US">
                <a:latin typeface="Calibri" panose="020F0502020204030204" pitchFamily="34" charset="0"/>
                <a:ea typeface="Roboto"/>
                <a:cs typeface="Roboto"/>
                <a:sym typeface="Roboto"/>
              </a:rPr>
              <a:pPr algn="r">
                <a:buSzPct val="25000"/>
              </a:pPr>
              <a:t>55</a:t>
            </a:fld>
            <a:endParaRPr lang="en-US" dirty="0">
              <a:latin typeface="Calibri" panose="020F0502020204030204" pitchFamily="34" charset="0"/>
              <a:ea typeface="Roboto"/>
              <a:cs typeface="Roboto"/>
              <a:sym typeface="Roboto"/>
            </a:endParaRPr>
          </a:p>
        </p:txBody>
      </p:sp>
    </p:spTree>
    <p:extLst>
      <p:ext uri="{BB962C8B-B14F-4D97-AF65-F5344CB8AC3E}">
        <p14:creationId xmlns:p14="http://schemas.microsoft.com/office/powerpoint/2010/main" val="38929223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latin typeface="ＭＳ ゴシック" panose="020B0609070205080204" pitchFamily="49" charset="-128"/>
                <a:ea typeface="ＭＳ ゴシック" panose="020B0609070205080204" pitchFamily="49" charset="-128"/>
              </a:rPr>
              <a:t>本</a:t>
            </a:r>
            <a:r>
              <a:rPr lang="x-none" dirty="0">
                <a:latin typeface="ＭＳ ゴシック" panose="020B0609070205080204" pitchFamily="49" charset="-128"/>
                <a:ea typeface="ＭＳ ゴシック" panose="020B0609070205080204" pitchFamily="49" charset="-128"/>
              </a:rPr>
              <a:t>スライドは、</a:t>
            </a:r>
            <a:r>
              <a:rPr lang="ja-JP" altLang="en-US" dirty="0">
                <a:latin typeface="ＭＳ ゴシック" panose="020B0609070205080204" pitchFamily="49" charset="-128"/>
                <a:ea typeface="ＭＳ ゴシック" panose="020B0609070205080204" pitchFamily="49" charset="-128"/>
              </a:rPr>
              <a:t>大企業のプロセスとして使用されることを想定した、</a:t>
            </a:r>
            <a:r>
              <a:rPr lang="x-none" dirty="0">
                <a:latin typeface="ＭＳ ゴシック" panose="020B0609070205080204" pitchFamily="49" charset="-128"/>
                <a:ea typeface="ＭＳ ゴシック" panose="020B0609070205080204" pitchFamily="49" charset="-128"/>
              </a:rPr>
              <a:t>各ステップの全体像です。</a:t>
            </a:r>
            <a:endParaRPr lang="en-US" dirty="0">
              <a:latin typeface="ＭＳ ゴシック" panose="020B0609070205080204" pitchFamily="49" charset="-128"/>
              <a:ea typeface="ＭＳ ゴシック" panose="020B0609070205080204" pitchFamily="49" charset="-128"/>
            </a:endParaRPr>
          </a:p>
          <a:p>
            <a:endParaRPr lang="en-US" dirty="0">
              <a:latin typeface="+mn-lt"/>
            </a:endParaRPr>
          </a:p>
          <a:p>
            <a:r>
              <a:rPr lang="en-US" dirty="0">
                <a:latin typeface="+mn-lt"/>
              </a:rPr>
              <a:t>---</a:t>
            </a:r>
          </a:p>
          <a:p>
            <a:pPr defTabSz="1314692">
              <a:defRPr/>
            </a:pPr>
            <a:r>
              <a:rPr lang="en-US" altLang="ja-JP" dirty="0">
                <a:latin typeface="+mn-lt"/>
                <a:ea typeface="ＭＳ ゴシック" panose="020B0609070205080204" pitchFamily="49" charset="-128"/>
              </a:rPr>
              <a:t>This slide is an overview of the steps that a larger enterprise might use for their process.</a:t>
            </a:r>
          </a:p>
        </p:txBody>
      </p:sp>
      <p:sp>
        <p:nvSpPr>
          <p:cNvPr id="4" name="Slide Number Placeholder 3"/>
          <p:cNvSpPr>
            <a:spLocks noGrp="1"/>
          </p:cNvSpPr>
          <p:nvPr>
            <p:ph type="sldNum" sz="quarter" idx="10"/>
          </p:nvPr>
        </p:nvSpPr>
        <p:spPr/>
        <p:txBody>
          <a:bodyPr/>
          <a:lstStyle/>
          <a:p>
            <a:fld id="{6B482BE6-6443-43D0-B2C4-9E7E7E3CDEDD}" type="slidenum">
              <a:rPr lang="en-US"/>
              <a:pPr/>
              <a:t>56</a:t>
            </a:fld>
            <a:endParaRPr lang="en-US"/>
          </a:p>
        </p:txBody>
      </p:sp>
    </p:spTree>
    <p:extLst>
      <p:ext uri="{BB962C8B-B14F-4D97-AF65-F5344CB8AC3E}">
        <p14:creationId xmlns:p14="http://schemas.microsoft.com/office/powerpoint/2010/main" val="19427869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u="none" dirty="0">
                <a:latin typeface="ＭＳ ゴシック" panose="020B0609070205080204" pitchFamily="49" charset="-128"/>
                <a:ea typeface="ＭＳ ゴシック" panose="020B0609070205080204" pitchFamily="49" charset="-128"/>
              </a:rPr>
              <a:t>この</a:t>
            </a:r>
            <a:r>
              <a:rPr lang="x-none" dirty="0">
                <a:latin typeface="ＭＳ ゴシック" panose="020B0609070205080204" pitchFamily="49" charset="-128"/>
                <a:ea typeface="ＭＳ ゴシック" panose="020B0609070205080204" pitchFamily="49" charset="-128"/>
              </a:rPr>
              <a:t>例における最初のステップは、FOSSの使用を確認することです。</a:t>
            </a:r>
          </a:p>
          <a:p>
            <a:endParaRPr lang="x-none" dirty="0">
              <a:latin typeface="ＭＳ ゴシック" panose="020B0609070205080204" pitchFamily="49" charset="-128"/>
              <a:ea typeface="ＭＳ ゴシック" panose="020B0609070205080204" pitchFamily="49" charset="-128"/>
            </a:endParaRPr>
          </a:p>
          <a:p>
            <a:pPr defTabSz="1314692">
              <a:defRPr/>
            </a:pPr>
            <a:r>
              <a:rPr lang="ja-JP" altLang="en-US" dirty="0">
                <a:latin typeface="ＭＳ ゴシック" panose="020B0609070205080204" pitchFamily="49" charset="-128"/>
                <a:ea typeface="ＭＳ ゴシック" panose="020B0609070205080204" pitchFamily="49" charset="-128"/>
              </a:rPr>
              <a:t>たと</a:t>
            </a:r>
            <a:r>
              <a:rPr lang="x-none" dirty="0">
                <a:latin typeface="ＭＳ ゴシック" panose="020B0609070205080204" pitchFamily="49" charset="-128"/>
                <a:ea typeface="ＭＳ ゴシック" panose="020B0609070205080204" pitchFamily="49" charset="-128"/>
              </a:rPr>
              <a:t>えば開発チームがリクエストを上げた（</a:t>
            </a:r>
            <a:r>
              <a:rPr lang="ja-JP" altLang="en-US" dirty="0">
                <a:latin typeface="ＭＳ ゴシック" panose="020B0609070205080204" pitchFamily="49" charset="-128"/>
                <a:ea typeface="ＭＳ ゴシック" panose="020B0609070205080204" pitchFamily="49" charset="-128"/>
              </a:rPr>
              <a:t>また</a:t>
            </a:r>
            <a:r>
              <a:rPr lang="x-none" dirty="0">
                <a:latin typeface="ＭＳ ゴシック" panose="020B0609070205080204" pitchFamily="49" charset="-128"/>
                <a:ea typeface="ＭＳ ゴシック" panose="020B0609070205080204" pitchFamily="49" charset="-128"/>
              </a:rPr>
              <a:t>はFOSSレビューを開始した）場合</a:t>
            </a:r>
            <a:r>
              <a:rPr lang="ja-JP" altLang="en-US" dirty="0">
                <a:latin typeface="ＭＳ ゴシック" panose="020B0609070205080204" pitchFamily="49" charset="-128"/>
                <a:ea typeface="ＭＳ ゴシック" panose="020B0609070205080204" pitchFamily="49" charset="-128"/>
              </a:rPr>
              <a:t>などにステップが開始されます</a:t>
            </a:r>
            <a:r>
              <a:rPr lang="x-none" dirty="0">
                <a:latin typeface="ＭＳ ゴシック" panose="020B0609070205080204" pitchFamily="49" charset="-128"/>
                <a:ea typeface="ＭＳ ゴシック" panose="020B0609070205080204" pitchFamily="49" charset="-128"/>
              </a:rPr>
              <a:t>。</a:t>
            </a:r>
            <a:r>
              <a:rPr lang="ja-JP" altLang="en-US" dirty="0">
                <a:latin typeface="ＭＳ ゴシック" panose="020B0609070205080204" pitchFamily="49" charset="-128"/>
                <a:ea typeface="ＭＳ ゴシック" panose="020B0609070205080204" pitchFamily="49" charset="-128"/>
              </a:rPr>
              <a:t>またこのステップは、出荷</a:t>
            </a:r>
            <a:r>
              <a:rPr lang="x-none" dirty="0">
                <a:latin typeface="ＭＳ ゴシック" panose="020B0609070205080204" pitchFamily="49" charset="-128"/>
                <a:ea typeface="ＭＳ ゴシック" panose="020B0609070205080204" pitchFamily="49" charset="-128"/>
              </a:rPr>
              <a:t>ソフトウェア</a:t>
            </a:r>
            <a:r>
              <a:rPr lang="ja-JP" altLang="en-US" dirty="0">
                <a:latin typeface="ＭＳ ゴシック" panose="020B0609070205080204" pitchFamily="49" charset="-128"/>
                <a:ea typeface="ＭＳ ゴシック" panose="020B0609070205080204" pitchFamily="49" charset="-128"/>
              </a:rPr>
              <a:t>に</a:t>
            </a:r>
            <a:r>
              <a:rPr lang="en-US" altLang="ja-JP" dirty="0">
                <a:latin typeface="ＭＳ ゴシック" panose="020B0609070205080204" pitchFamily="49" charset="-128"/>
                <a:ea typeface="ＭＳ ゴシック" panose="020B0609070205080204" pitchFamily="49" charset="-128"/>
              </a:rPr>
              <a:t>FOSS</a:t>
            </a:r>
            <a:r>
              <a:rPr lang="ja-JP" altLang="en-US" dirty="0">
                <a:latin typeface="ＭＳ ゴシック" panose="020B0609070205080204" pitchFamily="49" charset="-128"/>
                <a:ea typeface="ＭＳ ゴシック" panose="020B0609070205080204" pitchFamily="49" charset="-128"/>
              </a:rPr>
              <a:t>が使用されている、または</a:t>
            </a:r>
            <a:r>
              <a:rPr lang="x-none" dirty="0">
                <a:latin typeface="ＭＳ ゴシック" panose="020B0609070205080204" pitchFamily="49" charset="-128"/>
                <a:ea typeface="ＭＳ ゴシック" panose="020B0609070205080204" pitchFamily="49" charset="-128"/>
              </a:rPr>
              <a:t>企業が使用するサード パーティ</a:t>
            </a:r>
            <a:r>
              <a:rPr lang="ja-JP" altLang="en-US" dirty="0">
                <a:latin typeface="ＭＳ ゴシック" panose="020B0609070205080204" pitchFamily="49" charset="-128"/>
                <a:ea typeface="ＭＳ ゴシック" panose="020B0609070205080204" pitchFamily="49" charset="-128"/>
              </a:rPr>
              <a:t> </a:t>
            </a:r>
            <a:r>
              <a:rPr lang="x-none" dirty="0">
                <a:latin typeface="ＭＳ ゴシック" panose="020B0609070205080204" pitchFamily="49" charset="-128"/>
                <a:ea typeface="ＭＳ ゴシック" panose="020B0609070205080204" pitchFamily="49" charset="-128"/>
              </a:rPr>
              <a:t>ソフトウェア</a:t>
            </a:r>
            <a:r>
              <a:rPr lang="ja-JP" altLang="en-US" dirty="0">
                <a:latin typeface="ＭＳ ゴシック" panose="020B0609070205080204" pitchFamily="49" charset="-128"/>
                <a:ea typeface="ＭＳ ゴシック" panose="020B0609070205080204" pitchFamily="49" charset="-128"/>
              </a:rPr>
              <a:t>に</a:t>
            </a:r>
            <a:r>
              <a:rPr lang="x-none" dirty="0">
                <a:latin typeface="ＭＳ ゴシック" panose="020B0609070205080204" pitchFamily="49" charset="-128"/>
                <a:ea typeface="ＭＳ ゴシック" panose="020B0609070205080204" pitchFamily="49" charset="-128"/>
              </a:rPr>
              <a:t>FOSSが使用されて</a:t>
            </a:r>
            <a:r>
              <a:rPr lang="ja-JP" altLang="en-US" dirty="0">
                <a:latin typeface="ＭＳ ゴシック" panose="020B0609070205080204" pitchFamily="49" charset="-128"/>
                <a:ea typeface="ＭＳ ゴシック" panose="020B0609070205080204" pitchFamily="49" charset="-128"/>
              </a:rPr>
              <a:t>いること、そしてそのために</a:t>
            </a:r>
            <a:r>
              <a:rPr lang="x-none" altLang="ja-JP" dirty="0">
                <a:latin typeface="ＭＳ ゴシック" panose="020B0609070205080204" pitchFamily="49" charset="-128"/>
                <a:ea typeface="ＭＳ ゴシック" panose="020B0609070205080204" pitchFamily="49" charset="-128"/>
              </a:rPr>
              <a:t>適正なレビューの実施が必要であることをレビュー</a:t>
            </a:r>
            <a:r>
              <a:rPr lang="ja-JP" altLang="en-US" dirty="0">
                <a:latin typeface="ＭＳ ゴシック" panose="020B0609070205080204" pitchFamily="49" charset="-128"/>
                <a:ea typeface="ＭＳ ゴシック" panose="020B0609070205080204" pitchFamily="49" charset="-128"/>
              </a:rPr>
              <a:t> </a:t>
            </a:r>
            <a:r>
              <a:rPr lang="x-none" altLang="ja-JP" dirty="0">
                <a:latin typeface="ＭＳ ゴシック" panose="020B0609070205080204" pitchFamily="49" charset="-128"/>
                <a:ea typeface="ＭＳ ゴシック" panose="020B0609070205080204" pitchFamily="49" charset="-128"/>
              </a:rPr>
              <a:t>チームが発見した</a:t>
            </a:r>
            <a:r>
              <a:rPr lang="ja-JP" altLang="en-US" dirty="0">
                <a:latin typeface="ＭＳ ゴシック" panose="020B0609070205080204" pitchFamily="49" charset="-128"/>
                <a:ea typeface="ＭＳ ゴシック" panose="020B0609070205080204" pitchFamily="49" charset="-128"/>
              </a:rPr>
              <a:t>場合や、通知され</a:t>
            </a:r>
            <a:r>
              <a:rPr lang="x-none" altLang="ja-JP" dirty="0">
                <a:latin typeface="ＭＳ ゴシック" panose="020B0609070205080204" pitchFamily="49" charset="-128"/>
                <a:ea typeface="ＭＳ ゴシック" panose="020B0609070205080204" pitchFamily="49" charset="-128"/>
              </a:rPr>
              <a:t>た</a:t>
            </a:r>
            <a:r>
              <a:rPr lang="ja-JP" altLang="en-US" dirty="0">
                <a:latin typeface="ＭＳ ゴシック" panose="020B0609070205080204" pitchFamily="49" charset="-128"/>
                <a:ea typeface="ＭＳ ゴシック" panose="020B0609070205080204" pitchFamily="49" charset="-128"/>
              </a:rPr>
              <a:t>場合にも</a:t>
            </a:r>
            <a:r>
              <a:rPr lang="x-none" altLang="ja-JP" dirty="0">
                <a:latin typeface="ＭＳ ゴシック" panose="020B0609070205080204" pitchFamily="49" charset="-128"/>
                <a:ea typeface="ＭＳ ゴシック" panose="020B0609070205080204" pitchFamily="49" charset="-128"/>
              </a:rPr>
              <a:t>開始</a:t>
            </a:r>
            <a:r>
              <a:rPr lang="ja-JP" altLang="en-US" dirty="0">
                <a:latin typeface="ＭＳ ゴシック" panose="020B0609070205080204" pitchFamily="49" charset="-128"/>
                <a:ea typeface="ＭＳ ゴシック" panose="020B0609070205080204" pitchFamily="49" charset="-128"/>
              </a:rPr>
              <a:t>します。</a:t>
            </a:r>
            <a:endParaRPr lang="en-US" altLang="ja-JP" dirty="0">
              <a:latin typeface="ＭＳ ゴシック" panose="020B0609070205080204" pitchFamily="49" charset="-128"/>
              <a:ea typeface="ＭＳ ゴシック" panose="020B0609070205080204" pitchFamily="49" charset="-128"/>
            </a:endParaRPr>
          </a:p>
          <a:p>
            <a:pPr defTabSz="1314692">
              <a:defRPr/>
            </a:pPr>
            <a:r>
              <a:rPr lang="x-none" altLang="ja-JP" dirty="0">
                <a:latin typeface="ＭＳ ゴシック" panose="020B0609070205080204" pitchFamily="49" charset="-128"/>
                <a:ea typeface="ＭＳ ゴシック" panose="020B0609070205080204" pitchFamily="49" charset="-128"/>
              </a:rPr>
              <a:t> </a:t>
            </a:r>
          </a:p>
          <a:p>
            <a:r>
              <a:rPr lang="x-none" dirty="0">
                <a:latin typeface="ＭＳ ゴシック" panose="020B0609070205080204" pitchFamily="49" charset="-128"/>
                <a:ea typeface="ＭＳ ゴシック" panose="020B0609070205080204" pitchFamily="49" charset="-128"/>
              </a:rPr>
              <a:t>この例では、FOSSレビュー</a:t>
            </a:r>
            <a:r>
              <a:rPr lang="ja-JP" altLang="en-US" dirty="0">
                <a:latin typeface="ＭＳ ゴシック" panose="020B0609070205080204" pitchFamily="49" charset="-128"/>
                <a:ea typeface="ＭＳ ゴシック" panose="020B0609070205080204" pitchFamily="49" charset="-128"/>
              </a:rPr>
              <a:t> </a:t>
            </a:r>
            <a:r>
              <a:rPr lang="x-none" dirty="0">
                <a:latin typeface="ＭＳ ゴシック" panose="020B0609070205080204" pitchFamily="49" charset="-128"/>
                <a:ea typeface="ＭＳ ゴシック" panose="020B0609070205080204" pitchFamily="49" charset="-128"/>
              </a:rPr>
              <a:t>チームはエンジニア</a:t>
            </a:r>
            <a:r>
              <a:rPr lang="ja-JP" altLang="en-US" dirty="0">
                <a:latin typeface="ＭＳ ゴシック" panose="020B0609070205080204" pitchFamily="49" charset="-128"/>
                <a:ea typeface="ＭＳ ゴシック" panose="020B0609070205080204" pitchFamily="49" charset="-128"/>
              </a:rPr>
              <a:t>たち</a:t>
            </a:r>
            <a:r>
              <a:rPr lang="x-none" dirty="0">
                <a:latin typeface="ＭＳ ゴシック" panose="020B0609070205080204" pitchFamily="49" charset="-128"/>
                <a:ea typeface="ＭＳ ゴシック" panose="020B0609070205080204" pitchFamily="49" charset="-128"/>
              </a:rPr>
              <a:t>からのレビュー リクエスト</a:t>
            </a:r>
            <a:r>
              <a:rPr lang="ja-JP" altLang="en-US" dirty="0">
                <a:latin typeface="ＭＳ ゴシック" panose="020B0609070205080204" pitchFamily="49" charset="-128"/>
                <a:ea typeface="ＭＳ ゴシック" panose="020B0609070205080204" pitchFamily="49" charset="-128"/>
              </a:rPr>
              <a:t>を</a:t>
            </a:r>
            <a:r>
              <a:rPr lang="x-none" dirty="0">
                <a:latin typeface="ＭＳ ゴシック" panose="020B0609070205080204" pitchFamily="49" charset="-128"/>
                <a:ea typeface="ＭＳ ゴシック" panose="020B0609070205080204" pitchFamily="49" charset="-128"/>
              </a:rPr>
              <a:t>通じ</a:t>
            </a:r>
            <a:r>
              <a:rPr lang="ja-JP" altLang="en-US" dirty="0">
                <a:latin typeface="ＭＳ ゴシック" panose="020B0609070205080204" pitchFamily="49" charset="-128"/>
                <a:ea typeface="ＭＳ ゴシック" panose="020B0609070205080204" pitchFamily="49" charset="-128"/>
              </a:rPr>
              <a:t>て</a:t>
            </a:r>
            <a:r>
              <a:rPr lang="x-none" dirty="0">
                <a:latin typeface="ＭＳ ゴシック" panose="020B0609070205080204" pitchFamily="49" charset="-128"/>
                <a:ea typeface="ＭＳ ゴシック" panose="020B0609070205080204" pitchFamily="49" charset="-128"/>
              </a:rPr>
              <a:t>、内部開発</a:t>
            </a:r>
            <a:r>
              <a:rPr lang="ja-JP" altLang="en-US" dirty="0">
                <a:latin typeface="ＭＳ ゴシック" panose="020B0609070205080204" pitchFamily="49" charset="-128"/>
                <a:ea typeface="ＭＳ ゴシック" panose="020B0609070205080204" pitchFamily="49" charset="-128"/>
              </a:rPr>
              <a:t>・</a:t>
            </a:r>
            <a:r>
              <a:rPr lang="x-none" dirty="0">
                <a:latin typeface="ＭＳ ゴシック" panose="020B0609070205080204" pitchFamily="49" charset="-128"/>
                <a:ea typeface="ＭＳ ゴシック" panose="020B0609070205080204" pitchFamily="49" charset="-128"/>
              </a:rPr>
              <a:t>サード パーティのソフトウェア</a:t>
            </a:r>
            <a:r>
              <a:rPr lang="ja-JP" altLang="en-US" dirty="0">
                <a:latin typeface="ＭＳ ゴシック" panose="020B0609070205080204" pitchFamily="49" charset="-128"/>
                <a:ea typeface="ＭＳ ゴシック" panose="020B0609070205080204" pitchFamily="49" charset="-128"/>
              </a:rPr>
              <a:t>へ</a:t>
            </a:r>
            <a:r>
              <a:rPr lang="x-none" dirty="0">
                <a:latin typeface="ＭＳ ゴシック" panose="020B0609070205080204" pitchFamily="49" charset="-128"/>
                <a:ea typeface="ＭＳ ゴシック" panose="020B0609070205080204" pitchFamily="49" charset="-128"/>
              </a:rPr>
              <a:t>スキャン</a:t>
            </a:r>
            <a:r>
              <a:rPr lang="ja-JP" altLang="en-US" dirty="0">
                <a:latin typeface="ＭＳ ゴシック" panose="020B0609070205080204" pitchFamily="49" charset="-128"/>
                <a:ea typeface="ＭＳ ゴシック" panose="020B0609070205080204" pitchFamily="49" charset="-128"/>
              </a:rPr>
              <a:t>を</a:t>
            </a:r>
            <a:r>
              <a:rPr lang="x-none" dirty="0">
                <a:latin typeface="ＭＳ ゴシック" panose="020B0609070205080204" pitchFamily="49" charset="-128"/>
                <a:ea typeface="ＭＳ ゴシック" panose="020B0609070205080204" pitchFamily="49" charset="-128"/>
              </a:rPr>
              <a:t>実施</a:t>
            </a:r>
            <a:r>
              <a:rPr lang="ja-JP" altLang="en-US" dirty="0">
                <a:latin typeface="ＭＳ ゴシック" panose="020B0609070205080204" pitchFamily="49" charset="-128"/>
                <a:ea typeface="ＭＳ ゴシック" panose="020B0609070205080204" pitchFamily="49" charset="-128"/>
              </a:rPr>
              <a:t>することによって</a:t>
            </a:r>
            <a:r>
              <a:rPr lang="x-none" dirty="0">
                <a:latin typeface="ＭＳ ゴシック" panose="020B0609070205080204" pitchFamily="49" charset="-128"/>
                <a:ea typeface="ＭＳ ゴシック" panose="020B0609070205080204" pitchFamily="49" charset="-128"/>
              </a:rPr>
              <a:t>、</a:t>
            </a:r>
            <a:r>
              <a:rPr lang="ja-JP" altLang="en-US" dirty="0">
                <a:latin typeface="ＭＳ ゴシック" panose="020B0609070205080204" pitchFamily="49" charset="-128"/>
                <a:ea typeface="ＭＳ ゴシック" panose="020B0609070205080204" pitchFamily="49" charset="-128"/>
              </a:rPr>
              <a:t>あるいは、</a:t>
            </a:r>
            <a:r>
              <a:rPr lang="x-none" dirty="0">
                <a:latin typeface="ＭＳ ゴシック" panose="020B0609070205080204" pitchFamily="49" charset="-128"/>
                <a:ea typeface="ＭＳ ゴシック" panose="020B0609070205080204" pitchFamily="49" charset="-128"/>
              </a:rPr>
              <a:t>開発のブランチにチェックインされたコードのレビュー</a:t>
            </a:r>
            <a:r>
              <a:rPr lang="ja-JP" altLang="en-US" dirty="0">
                <a:latin typeface="ＭＳ ゴシック" panose="020B0609070205080204" pitchFamily="49" charset="-128"/>
                <a:ea typeface="ＭＳ ゴシック" panose="020B0609070205080204" pitchFamily="49" charset="-128"/>
              </a:rPr>
              <a:t>によって</a:t>
            </a:r>
            <a:r>
              <a:rPr lang="x-none" dirty="0">
                <a:latin typeface="ＭＳ ゴシック" panose="020B0609070205080204" pitchFamily="49" charset="-128"/>
                <a:ea typeface="ＭＳ ゴシック" panose="020B0609070205080204" pitchFamily="49" charset="-128"/>
              </a:rPr>
              <a:t>FOSSの使用を確認します。</a:t>
            </a:r>
            <a:r>
              <a:rPr lang="ja-JP" altLang="en-US" dirty="0">
                <a:latin typeface="ＭＳ ゴシック" panose="020B0609070205080204" pitchFamily="49" charset="-128"/>
                <a:ea typeface="ＭＳ ゴシック" panose="020B0609070205080204" pitchFamily="49" charset="-128"/>
              </a:rPr>
              <a:t>その後</a:t>
            </a:r>
            <a:r>
              <a:rPr lang="x-none" dirty="0">
                <a:latin typeface="ＭＳ ゴシック" panose="020B0609070205080204" pitchFamily="49" charset="-128"/>
                <a:ea typeface="ＭＳ ゴシック" panose="020B0609070205080204" pitchFamily="49" charset="-128"/>
              </a:rPr>
              <a:t>レビュー</a:t>
            </a:r>
            <a:r>
              <a:rPr lang="ja-JP" altLang="en-US" dirty="0">
                <a:latin typeface="ＭＳ ゴシック" panose="020B0609070205080204" pitchFamily="49" charset="-128"/>
                <a:ea typeface="ＭＳ ゴシック" panose="020B0609070205080204" pitchFamily="49" charset="-128"/>
              </a:rPr>
              <a:t> </a:t>
            </a:r>
            <a:r>
              <a:rPr lang="x-none" dirty="0">
                <a:latin typeface="ＭＳ ゴシック" panose="020B0609070205080204" pitchFamily="49" charset="-128"/>
                <a:ea typeface="ＭＳ ゴシック" panose="020B0609070205080204" pitchFamily="49" charset="-128"/>
              </a:rPr>
              <a:t>チームはレビュー記録を生成し、次の「監査」ステップに進みます。</a:t>
            </a:r>
            <a:endParaRPr lang="en-US" dirty="0">
              <a:latin typeface="ＭＳ ゴシック" panose="020B0609070205080204" pitchFamily="49" charset="-128"/>
              <a:ea typeface="ＭＳ ゴシック" panose="020B0609070205080204" pitchFamily="49" charset="-128"/>
            </a:endParaRPr>
          </a:p>
          <a:p>
            <a:endParaRPr lang="en-US" dirty="0">
              <a:latin typeface="+mn-lt"/>
            </a:endParaRPr>
          </a:p>
          <a:p>
            <a:r>
              <a:rPr lang="en-US" dirty="0">
                <a:latin typeface="+mn-lt"/>
              </a:rPr>
              <a:t>---</a:t>
            </a:r>
          </a:p>
          <a:p>
            <a:r>
              <a:rPr lang="x-none" altLang="ja-JP" dirty="0">
                <a:latin typeface="+mn-lt"/>
                <a:ea typeface="ＭＳ ゴシック" panose="020B0609070205080204" pitchFamily="49" charset="-128"/>
              </a:rPr>
              <a:t>The first step in our example process is to identify FOSS usage.</a:t>
            </a:r>
          </a:p>
          <a:p>
            <a:endParaRPr lang="x-none" altLang="ja-JP" dirty="0">
              <a:latin typeface="+mn-lt"/>
              <a:ea typeface="ＭＳ ゴシック" panose="020B0609070205080204" pitchFamily="49" charset="-128"/>
            </a:endParaRPr>
          </a:p>
          <a:p>
            <a:r>
              <a:rPr lang="x-none" altLang="ja-JP" dirty="0">
                <a:latin typeface="+mn-lt"/>
                <a:ea typeface="ＭＳ ゴシック" panose="020B0609070205080204" pitchFamily="49" charset="-128"/>
              </a:rPr>
              <a:t>For example, a development team may have initiated a request (or initiated a FOSS Review). The step may also begin if the review team discovers or is notified that FOSS is being used in a software release or in third party software used by the company, and that a proper review needs to take place. </a:t>
            </a:r>
          </a:p>
          <a:p>
            <a:endParaRPr lang="x-none" altLang="ja-JP" dirty="0">
              <a:latin typeface="+mn-lt"/>
              <a:ea typeface="ＭＳ ゴシック" panose="020B0609070205080204" pitchFamily="49" charset="-128"/>
            </a:endParaRPr>
          </a:p>
          <a:p>
            <a:r>
              <a:rPr lang="x-none" altLang="ja-JP" dirty="0">
                <a:latin typeface="+mn-lt"/>
                <a:ea typeface="ＭＳ ゴシック" panose="020B0609070205080204" pitchFamily="49" charset="-128"/>
              </a:rPr>
              <a:t>In this example, the FOSS review team may identify FOSS usage through review requests from engineers, from performing scans of internally-developed and third-party software, or reviewing code checked into development branches.  The review team will then create a record of the review, then move to the next step (“Audit</a:t>
            </a:r>
            <a:r>
              <a:rPr lang="x-none" altLang="ja-JP" dirty="0" smtClean="0">
                <a:latin typeface="+mn-lt"/>
                <a:ea typeface="ＭＳ ゴシック" panose="020B0609070205080204" pitchFamily="49" charset="-128"/>
              </a:rPr>
              <a:t>”).</a:t>
            </a:r>
            <a:endParaRPr lang="x-none" altLang="ja-JP" strike="sngStrike" dirty="0">
              <a:latin typeface="+mn-lt"/>
              <a:ea typeface="ＭＳ ゴシック" panose="020B0609070205080204" pitchFamily="49" charset="-128"/>
            </a:endParaRPr>
          </a:p>
        </p:txBody>
      </p:sp>
      <p:sp>
        <p:nvSpPr>
          <p:cNvPr id="4" name="Slide Number Placeholder 3"/>
          <p:cNvSpPr>
            <a:spLocks noGrp="1"/>
          </p:cNvSpPr>
          <p:nvPr>
            <p:ph type="sldNum" sz="quarter" idx="10"/>
          </p:nvPr>
        </p:nvSpPr>
        <p:spPr/>
        <p:txBody>
          <a:bodyPr/>
          <a:lstStyle/>
          <a:p>
            <a:fld id="{6B482BE6-6443-43D0-B2C4-9E7E7E3CDEDD}" type="slidenum">
              <a:rPr lang="en-US"/>
              <a:pPr/>
              <a:t>57</a:t>
            </a:fld>
            <a:endParaRPr lang="en-US"/>
          </a:p>
        </p:txBody>
      </p:sp>
    </p:spTree>
    <p:extLst>
      <p:ext uri="{BB962C8B-B14F-4D97-AF65-F5344CB8AC3E}">
        <p14:creationId xmlns:p14="http://schemas.microsoft.com/office/powerpoint/2010/main" val="19200587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dirty="0">
                <a:latin typeface="ＭＳ ゴシック" panose="020B0609070205080204" pitchFamily="49" charset="-128"/>
                <a:ea typeface="ＭＳ ゴシック" panose="020B0609070205080204" pitchFamily="49" charset="-128"/>
              </a:rPr>
              <a:t>次のステップは</a:t>
            </a:r>
            <a:r>
              <a:rPr lang="ja-JP" altLang="en-US" dirty="0" err="1">
                <a:latin typeface="ＭＳ ゴシック" panose="020B0609070205080204" pitchFamily="49" charset="-128"/>
                <a:ea typeface="ＭＳ ゴシック" panose="020B0609070205080204" pitchFamily="49" charset="-128"/>
              </a:rPr>
              <a:t>、</a:t>
            </a:r>
            <a:r>
              <a:rPr lang="x-none" dirty="0">
                <a:latin typeface="ＭＳ ゴシック" panose="020B0609070205080204" pitchFamily="49" charset="-128"/>
                <a:ea typeface="ＭＳ ゴシック" panose="020B0609070205080204" pitchFamily="49" charset="-128"/>
              </a:rPr>
              <a:t>前のステップで確認されたソースコードの監査です。</a:t>
            </a:r>
          </a:p>
          <a:p>
            <a:endParaRPr lang="x-none" dirty="0">
              <a:latin typeface="ＭＳ ゴシック" panose="020B0609070205080204" pitchFamily="49" charset="-128"/>
              <a:ea typeface="ＭＳ ゴシック" panose="020B0609070205080204" pitchFamily="49" charset="-128"/>
            </a:endParaRPr>
          </a:p>
          <a:p>
            <a:r>
              <a:rPr lang="x-none" dirty="0">
                <a:latin typeface="ＭＳ ゴシック" panose="020B0609070205080204" pitchFamily="49" charset="-128"/>
                <a:ea typeface="ＭＳ ゴシック" panose="020B0609070205080204" pitchFamily="49" charset="-128"/>
              </a:rPr>
              <a:t>ここでの例では、企業は確認されたFOSSコンポーネントについて調査を実施しています（</a:t>
            </a:r>
            <a:r>
              <a:rPr lang="ja-JP" altLang="en-US" dirty="0">
                <a:latin typeface="ＭＳ ゴシック" panose="020B0609070205080204" pitchFamily="49" charset="-128"/>
                <a:ea typeface="ＭＳ ゴシック" panose="020B0609070205080204" pitchFamily="49" charset="-128"/>
              </a:rPr>
              <a:t>たと</a:t>
            </a:r>
            <a:r>
              <a:rPr lang="x-none" dirty="0">
                <a:latin typeface="ＭＳ ゴシック" panose="020B0609070205080204" pitchFamily="49" charset="-128"/>
                <a:ea typeface="ＭＳ ゴシック" panose="020B0609070205080204" pitchFamily="49" charset="-128"/>
              </a:rPr>
              <a:t>えば、</a:t>
            </a:r>
            <a:r>
              <a:rPr lang="ja-JP" altLang="en-US" dirty="0">
                <a:solidFill>
                  <a:schemeClr val="tx1"/>
                </a:solidFill>
                <a:latin typeface="ＭＳ ゴシック" panose="020B0609070205080204" pitchFamily="49" charset="-128"/>
                <a:ea typeface="ＭＳ ゴシック" panose="020B0609070205080204" pitchFamily="49" charset="-128"/>
              </a:rPr>
              <a:t>宣言</a:t>
            </a:r>
            <a:r>
              <a:rPr lang="x-none" dirty="0">
                <a:latin typeface="ＭＳ ゴシック" panose="020B0609070205080204" pitchFamily="49" charset="-128"/>
                <a:ea typeface="ＭＳ ゴシック" panose="020B0609070205080204" pitchFamily="49" charset="-128"/>
              </a:rPr>
              <a:t>され</a:t>
            </a:r>
            <a:r>
              <a:rPr lang="ja-JP" altLang="en-US" dirty="0">
                <a:latin typeface="ＭＳ ゴシック" panose="020B0609070205080204" pitchFamily="49" charset="-128"/>
                <a:ea typeface="ＭＳ ゴシック" panose="020B0609070205080204" pitchFamily="49" charset="-128"/>
              </a:rPr>
              <a:t>ている</a:t>
            </a:r>
            <a:r>
              <a:rPr lang="x-none" dirty="0">
                <a:latin typeface="ＭＳ ゴシック" panose="020B0609070205080204" pitchFamily="49" charset="-128"/>
                <a:ea typeface="ＭＳ ゴシック" panose="020B0609070205080204" pitchFamily="49" charset="-128"/>
              </a:rPr>
              <a:t>ライセンスのレビューや、FOSSコンポーネントの起源の調査など）</a:t>
            </a:r>
            <a:r>
              <a:rPr lang="ja-JP" altLang="en-US" dirty="0" err="1">
                <a:latin typeface="ＭＳ ゴシック" panose="020B0609070205080204" pitchFamily="49" charset="-128"/>
                <a:ea typeface="ＭＳ ゴシック" panose="020B0609070205080204" pitchFamily="49" charset="-128"/>
              </a:rPr>
              <a:t>。</a:t>
            </a:r>
            <a:r>
              <a:rPr lang="x-none" dirty="0">
                <a:latin typeface="ＭＳ ゴシック" panose="020B0609070205080204" pitchFamily="49" charset="-128"/>
                <a:ea typeface="ＭＳ ゴシック" panose="020B0609070205080204" pitchFamily="49" charset="-128"/>
              </a:rPr>
              <a:t>また企業はソースコードの起源や構成を検証するためにスキャンも実施します。 </a:t>
            </a:r>
          </a:p>
          <a:p>
            <a:endParaRPr lang="x-none" dirty="0">
              <a:latin typeface="ＭＳ ゴシック" panose="020B0609070205080204" pitchFamily="49" charset="-128"/>
              <a:ea typeface="ＭＳ ゴシック" panose="020B0609070205080204" pitchFamily="49" charset="-128"/>
            </a:endParaRPr>
          </a:p>
          <a:p>
            <a:r>
              <a:rPr lang="ja-JP" altLang="en-US" dirty="0">
                <a:latin typeface="ＭＳ ゴシック" panose="020B0609070205080204" pitchFamily="49" charset="-128"/>
                <a:ea typeface="ＭＳ ゴシック" panose="020B0609070205080204" pitchFamily="49" charset="-128"/>
              </a:rPr>
              <a:t>その後</a:t>
            </a:r>
            <a:r>
              <a:rPr lang="x-none" dirty="0">
                <a:latin typeface="ＭＳ ゴシック" panose="020B0609070205080204" pitchFamily="49" charset="-128"/>
                <a:ea typeface="ＭＳ ゴシック" panose="020B0609070205080204" pitchFamily="49" charset="-128"/>
              </a:rPr>
              <a:t>レビュー</a:t>
            </a:r>
            <a:r>
              <a:rPr lang="ja-JP" altLang="en-US" dirty="0">
                <a:latin typeface="ＭＳ ゴシック" panose="020B0609070205080204" pitchFamily="49" charset="-128"/>
                <a:ea typeface="ＭＳ ゴシック" panose="020B0609070205080204" pitchFamily="49" charset="-128"/>
              </a:rPr>
              <a:t> </a:t>
            </a:r>
            <a:r>
              <a:rPr lang="x-none" dirty="0">
                <a:latin typeface="ＭＳ ゴシック" panose="020B0609070205080204" pitchFamily="49" charset="-128"/>
                <a:ea typeface="ＭＳ ゴシック" panose="020B0609070205080204" pitchFamily="49" charset="-128"/>
              </a:rPr>
              <a:t>チームは</a:t>
            </a:r>
            <a:r>
              <a:rPr lang="ja-JP" altLang="en-US" dirty="0" err="1">
                <a:latin typeface="ＭＳ ゴシック" panose="020B0609070205080204" pitchFamily="49" charset="-128"/>
                <a:ea typeface="ＭＳ ゴシック" panose="020B0609070205080204" pitchFamily="49" charset="-128"/>
              </a:rPr>
              <a:t>、</a:t>
            </a:r>
            <a:r>
              <a:rPr lang="x-none" dirty="0">
                <a:latin typeface="ＭＳ ゴシック" panose="020B0609070205080204" pitchFamily="49" charset="-128"/>
                <a:ea typeface="ＭＳ ゴシック" panose="020B0609070205080204" pitchFamily="49" charset="-128"/>
              </a:rPr>
              <a:t>ソースコードの起源とライセンスに関して結論づけた監査レポートを</a:t>
            </a:r>
            <a:r>
              <a:rPr lang="ja-JP" altLang="en-US" dirty="0">
                <a:latin typeface="ＭＳ ゴシック" panose="020B0609070205080204" pitchFamily="49" charset="-128"/>
                <a:ea typeface="ＭＳ ゴシック" panose="020B0609070205080204" pitchFamily="49" charset="-128"/>
              </a:rPr>
              <a:t>作成</a:t>
            </a:r>
            <a:r>
              <a:rPr lang="x-none" dirty="0">
                <a:latin typeface="ＭＳ ゴシック" panose="020B0609070205080204" pitchFamily="49" charset="-128"/>
                <a:ea typeface="ＭＳ ゴシック" panose="020B0609070205080204" pitchFamily="49" charset="-128"/>
              </a:rPr>
              <a:t>します。</a:t>
            </a:r>
            <a:endParaRPr lang="en-US" dirty="0">
              <a:latin typeface="ＭＳ ゴシック" panose="020B0609070205080204" pitchFamily="49" charset="-128"/>
              <a:ea typeface="ＭＳ ゴシック" panose="020B0609070205080204" pitchFamily="49" charset="-128"/>
            </a:endParaRPr>
          </a:p>
          <a:p>
            <a:endParaRPr lang="en-US" dirty="0">
              <a:latin typeface="+mn-lt"/>
            </a:endParaRPr>
          </a:p>
          <a:p>
            <a:r>
              <a:rPr lang="en-US" dirty="0">
                <a:latin typeface="+mn-lt"/>
              </a:rPr>
              <a:t>---</a:t>
            </a:r>
          </a:p>
          <a:p>
            <a:r>
              <a:rPr lang="x-none" altLang="ja-JP" dirty="0">
                <a:latin typeface="+mn-lt"/>
                <a:ea typeface="ＭＳ ゴシック" panose="020B0609070205080204" pitchFamily="49" charset="-128"/>
              </a:rPr>
              <a:t>The next step is auditing source code identified in the previous step.</a:t>
            </a:r>
          </a:p>
          <a:p>
            <a:endParaRPr lang="x-none" altLang="ja-JP" dirty="0">
              <a:latin typeface="+mn-lt"/>
              <a:ea typeface="ＭＳ ゴシック" panose="020B0609070205080204" pitchFamily="49" charset="-128"/>
            </a:endParaRPr>
          </a:p>
          <a:p>
            <a:r>
              <a:rPr lang="x-none" altLang="ja-JP" dirty="0">
                <a:latin typeface="+mn-lt"/>
                <a:ea typeface="ＭＳ ゴシック" panose="020B0609070205080204" pitchFamily="49" charset="-128"/>
              </a:rPr>
              <a:t>In our example, the company may conduct research into the identified FOSS component (e.g., review declared licenses, research origins of the FOSS component). The company may also scan the source code to verify the origin and composition of the code. </a:t>
            </a:r>
          </a:p>
          <a:p>
            <a:endParaRPr lang="x-none" altLang="ja-JP" dirty="0">
              <a:latin typeface="+mn-lt"/>
              <a:ea typeface="ＭＳ ゴシック" panose="020B0609070205080204" pitchFamily="49" charset="-128"/>
            </a:endParaRPr>
          </a:p>
          <a:p>
            <a:r>
              <a:rPr lang="x-none" altLang="ja-JP" dirty="0">
                <a:latin typeface="+mn-lt"/>
                <a:ea typeface="ＭＳ ゴシック" panose="020B0609070205080204" pitchFamily="49" charset="-128"/>
              </a:rPr>
              <a:t>The review team may then produce an audit report with its conclusions regarding the origin and licensing of the source code</a:t>
            </a:r>
            <a:r>
              <a:rPr lang="x-none" altLang="ja-JP" dirty="0" smtClean="0">
                <a:latin typeface="+mn-lt"/>
                <a:ea typeface="ＭＳ ゴシック" panose="020B0609070205080204" pitchFamily="49" charset="-128"/>
              </a:rPr>
              <a:t>.</a:t>
            </a:r>
            <a:endParaRPr lang="x-none" altLang="ja-JP" strike="sngStrike" dirty="0">
              <a:latin typeface="+mn-lt"/>
              <a:ea typeface="ＭＳ ゴシック" panose="020B0609070205080204" pitchFamily="49" charset="-128"/>
            </a:endParaRPr>
          </a:p>
        </p:txBody>
      </p:sp>
      <p:sp>
        <p:nvSpPr>
          <p:cNvPr id="4" name="Slide Number Placeholder 3"/>
          <p:cNvSpPr>
            <a:spLocks noGrp="1"/>
          </p:cNvSpPr>
          <p:nvPr>
            <p:ph type="sldNum" sz="quarter" idx="10"/>
          </p:nvPr>
        </p:nvSpPr>
        <p:spPr/>
        <p:txBody>
          <a:bodyPr/>
          <a:lstStyle/>
          <a:p>
            <a:fld id="{6B482BE6-6443-43D0-B2C4-9E7E7E3CDEDD}" type="slidenum">
              <a:rPr lang="en-US"/>
              <a:pPr/>
              <a:t>58</a:t>
            </a:fld>
            <a:endParaRPr lang="en-US"/>
          </a:p>
        </p:txBody>
      </p:sp>
    </p:spTree>
    <p:extLst>
      <p:ext uri="{BB962C8B-B14F-4D97-AF65-F5344CB8AC3E}">
        <p14:creationId xmlns:p14="http://schemas.microsoft.com/office/powerpoint/2010/main" val="4507704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dirty="0">
                <a:latin typeface="ＭＳ ゴシック" panose="020B0609070205080204" pitchFamily="49" charset="-128"/>
                <a:ea typeface="ＭＳ ゴシック" panose="020B0609070205080204" pitchFamily="49" charset="-128"/>
              </a:rPr>
              <a:t>ソースコードの起源とライセンスを確認した監査レポートが作成されると、レビュー</a:t>
            </a:r>
            <a:r>
              <a:rPr lang="ja-JP" altLang="en-US" dirty="0">
                <a:latin typeface="ＭＳ ゴシック" panose="020B0609070205080204" pitchFamily="49" charset="-128"/>
                <a:ea typeface="ＭＳ ゴシック" panose="020B0609070205080204" pitchFamily="49" charset="-128"/>
              </a:rPr>
              <a:t> </a:t>
            </a:r>
            <a:r>
              <a:rPr lang="x-none" dirty="0">
                <a:latin typeface="ＭＳ ゴシック" panose="020B0609070205080204" pitchFamily="49" charset="-128"/>
                <a:ea typeface="ＭＳ ゴシック" panose="020B0609070205080204" pitchFamily="49" charset="-128"/>
              </a:rPr>
              <a:t>チームは企業のFOSSポリシー</a:t>
            </a:r>
            <a:r>
              <a:rPr lang="ja-JP" altLang="en-US" dirty="0">
                <a:latin typeface="ＭＳ ゴシック" panose="020B0609070205080204" pitchFamily="49" charset="-128"/>
                <a:ea typeface="ＭＳ ゴシック" panose="020B0609070205080204" pitchFamily="49" charset="-128"/>
              </a:rPr>
              <a:t>に従い、すべての</a:t>
            </a:r>
            <a:r>
              <a:rPr lang="x-none" dirty="0">
                <a:latin typeface="ＭＳ ゴシック" panose="020B0609070205080204" pitchFamily="49" charset="-128"/>
                <a:ea typeface="ＭＳ ゴシック" panose="020B0609070205080204" pitchFamily="49" charset="-128"/>
              </a:rPr>
              <a:t>問題にフラグを</a:t>
            </a:r>
            <a:r>
              <a:rPr lang="ja-JP" altLang="en-US" dirty="0">
                <a:latin typeface="ＭＳ ゴシック" panose="020B0609070205080204" pitchFamily="49" charset="-128"/>
                <a:ea typeface="ＭＳ ゴシック" panose="020B0609070205080204" pitchFamily="49" charset="-128"/>
              </a:rPr>
              <a:t>付け、</a:t>
            </a:r>
            <a:r>
              <a:rPr lang="x-none" dirty="0">
                <a:latin typeface="ＭＳ ゴシック" panose="020B0609070205080204" pitchFamily="49" charset="-128"/>
                <a:ea typeface="ＭＳ ゴシック" panose="020B0609070205080204" pitchFamily="49" charset="-128"/>
              </a:rPr>
              <a:t>レビューをする必要があります。</a:t>
            </a:r>
            <a:r>
              <a:rPr lang="ja-JP" altLang="en-US" dirty="0">
                <a:latin typeface="ＭＳ ゴシック" panose="020B0609070205080204" pitchFamily="49" charset="-128"/>
                <a:ea typeface="ＭＳ ゴシック" panose="020B0609070205080204" pitchFamily="49" charset="-128"/>
              </a:rPr>
              <a:t>たと</a:t>
            </a:r>
            <a:r>
              <a:rPr lang="x-none" dirty="0">
                <a:latin typeface="ＭＳ ゴシック" panose="020B0609070205080204" pitchFamily="49" charset="-128"/>
                <a:ea typeface="ＭＳ ゴシック" panose="020B0609070205080204" pitchFamily="49" charset="-128"/>
              </a:rPr>
              <a:t>えば、</a:t>
            </a:r>
            <a:r>
              <a:rPr lang="ja-JP" altLang="en-US" dirty="0">
                <a:latin typeface="ＭＳ ゴシック" panose="020B0609070205080204" pitchFamily="49" charset="-128"/>
                <a:ea typeface="ＭＳ ゴシック" panose="020B0609070205080204" pitchFamily="49" charset="-128"/>
              </a:rPr>
              <a:t>以前</a:t>
            </a:r>
            <a:r>
              <a:rPr lang="x-none" dirty="0">
                <a:latin typeface="ＭＳ ゴシック" panose="020B0609070205080204" pitchFamily="49" charset="-128"/>
                <a:ea typeface="ＭＳ ゴシック" panose="020B0609070205080204" pitchFamily="49" charset="-128"/>
              </a:rPr>
              <a:t>のステップで両立しないライセンス下にある</a:t>
            </a:r>
            <a:r>
              <a:rPr lang="ja-JP" altLang="en-US" dirty="0">
                <a:latin typeface="ＭＳ ゴシック" panose="020B0609070205080204" pitchFamily="49" charset="-128"/>
                <a:ea typeface="ＭＳ ゴシック" panose="020B0609070205080204" pitchFamily="49" charset="-128"/>
              </a:rPr>
              <a:t>異なる</a:t>
            </a:r>
            <a:r>
              <a:rPr lang="x-none" dirty="0">
                <a:latin typeface="ＭＳ ゴシック" panose="020B0609070205080204" pitchFamily="49" charset="-128"/>
                <a:ea typeface="ＭＳ ゴシック" panose="020B0609070205080204" pitchFamily="49" charset="-128"/>
              </a:rPr>
              <a:t>FOSS</a:t>
            </a:r>
            <a:r>
              <a:rPr lang="ja-JP" altLang="en-US" dirty="0">
                <a:latin typeface="ＭＳ ゴシック" panose="020B0609070205080204" pitchFamily="49" charset="-128"/>
                <a:ea typeface="ＭＳ ゴシック" panose="020B0609070205080204" pitchFamily="49" charset="-128"/>
              </a:rPr>
              <a:t>の</a:t>
            </a:r>
            <a:r>
              <a:rPr lang="x-none" dirty="0">
                <a:latin typeface="ＭＳ ゴシック" panose="020B0609070205080204" pitchFamily="49" charset="-128"/>
                <a:ea typeface="ＭＳ ゴシック" panose="020B0609070205080204" pitchFamily="49" charset="-128"/>
              </a:rPr>
              <a:t>コードを含</a:t>
            </a:r>
            <a:r>
              <a:rPr lang="ja-JP" altLang="en-US" dirty="0" err="1">
                <a:latin typeface="ＭＳ ゴシック" panose="020B0609070205080204" pitchFamily="49" charset="-128"/>
                <a:ea typeface="ＭＳ ゴシック" panose="020B0609070205080204" pitchFamily="49" charset="-128"/>
              </a:rPr>
              <a:t>んだ</a:t>
            </a:r>
            <a:r>
              <a:rPr lang="x-none" dirty="0">
                <a:latin typeface="ＭＳ ゴシック" panose="020B0609070205080204" pitchFamily="49" charset="-128"/>
                <a:ea typeface="ＭＳ ゴシック" panose="020B0609070205080204" pitchFamily="49" charset="-128"/>
              </a:rPr>
              <a:t>FOSSコンポーネントを特定したとします。レビューチームはこの問題を解決するためにエンジ</a:t>
            </a:r>
            <a:r>
              <a:rPr lang="ja-JP" altLang="en-US" dirty="0">
                <a:latin typeface="ＭＳ ゴシック" panose="020B0609070205080204" pitchFamily="49" charset="-128"/>
                <a:ea typeface="ＭＳ ゴシック" panose="020B0609070205080204" pitchFamily="49" charset="-128"/>
              </a:rPr>
              <a:t>ニ</a:t>
            </a:r>
            <a:r>
              <a:rPr lang="x-none" dirty="0">
                <a:latin typeface="ＭＳ ゴシック" panose="020B0609070205080204" pitchFamily="49" charset="-128"/>
                <a:ea typeface="ＭＳ ゴシック" panose="020B0609070205080204" pitchFamily="49" charset="-128"/>
              </a:rPr>
              <a:t>アリングチームに適切なフィードバックを提供する必要があります。</a:t>
            </a:r>
            <a:endParaRPr lang="en-US" strike="sngStrike" dirty="0">
              <a:latin typeface="ＭＳ ゴシック" panose="020B0609070205080204" pitchFamily="49" charset="-128"/>
              <a:ea typeface="ＭＳ ゴシック" panose="020B0609070205080204" pitchFamily="49" charset="-128"/>
            </a:endParaRPr>
          </a:p>
          <a:p>
            <a:endParaRPr lang="en-US" dirty="0">
              <a:latin typeface="+mn-lt"/>
            </a:endParaRPr>
          </a:p>
          <a:p>
            <a:r>
              <a:rPr lang="en-US" dirty="0">
                <a:latin typeface="+mn-lt"/>
              </a:rPr>
              <a:t>---</a:t>
            </a:r>
          </a:p>
          <a:p>
            <a:pPr defTabSz="1314692">
              <a:defRPr/>
            </a:pPr>
            <a:r>
              <a:rPr lang="x-none" altLang="ja-JP" dirty="0">
                <a:latin typeface="+mn-lt"/>
                <a:ea typeface="ＭＳ ゴシック" panose="020B0609070205080204" pitchFamily="49" charset="-128"/>
              </a:rPr>
              <a:t>Once an audit report is produced that confirms the origin and licensing of source code, the review team should flag and review any issues under the company FOSS policy. For example, the earlier steps may have identified a FOSS component that contains other FOSS code under an incompatible license. The review team should provide appropriate feedback to the engineering team to resolve the issues</a:t>
            </a:r>
            <a:r>
              <a:rPr lang="x-none" altLang="ja-JP" dirty="0" smtClean="0">
                <a:latin typeface="+mn-lt"/>
                <a:ea typeface="ＭＳ ゴシック" panose="020B0609070205080204" pitchFamily="49" charset="-128"/>
              </a:rPr>
              <a:t>.</a:t>
            </a:r>
            <a:endParaRPr lang="en-US" dirty="0">
              <a:latin typeface="Calibri"/>
            </a:endParaRPr>
          </a:p>
        </p:txBody>
      </p:sp>
      <p:sp>
        <p:nvSpPr>
          <p:cNvPr id="4" name="Slide Number Placeholder 3"/>
          <p:cNvSpPr>
            <a:spLocks noGrp="1"/>
          </p:cNvSpPr>
          <p:nvPr>
            <p:ph type="sldNum" sz="quarter" idx="10"/>
          </p:nvPr>
        </p:nvSpPr>
        <p:spPr/>
        <p:txBody>
          <a:bodyPr/>
          <a:lstStyle/>
          <a:p>
            <a:fld id="{6B482BE6-6443-43D0-B2C4-9E7E7E3CDEDD}" type="slidenum">
              <a:rPr lang="en-US"/>
              <a:pPr/>
              <a:t>59</a:t>
            </a:fld>
            <a:endParaRPr lang="en-US"/>
          </a:p>
        </p:txBody>
      </p:sp>
    </p:spTree>
    <p:extLst>
      <p:ext uri="{BB962C8B-B14F-4D97-AF65-F5344CB8AC3E}">
        <p14:creationId xmlns:p14="http://schemas.microsoft.com/office/powerpoint/2010/main" val="1080871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9863" y="1073150"/>
            <a:ext cx="9526587" cy="5359400"/>
          </a:xfrm>
        </p:spPr>
      </p:sp>
      <p:sp>
        <p:nvSpPr>
          <p:cNvPr id="3" name="Notes Placeholder 2"/>
          <p:cNvSpPr>
            <a:spLocks noGrp="1"/>
          </p:cNvSpPr>
          <p:nvPr>
            <p:ph type="body" idx="1"/>
          </p:nvPr>
        </p:nvSpPr>
        <p:spPr/>
        <p:txBody>
          <a:bodyPr/>
          <a:lstStyle/>
          <a:p>
            <a:pPr defTabSz="1314692">
              <a:defRPr/>
            </a:pPr>
            <a:endParaRPr lang="en-US" altLang="ja-JP" baseline="0" dirty="0">
              <a:ea typeface="ＭＳ ゴシック" panose="020B0609070205080204" pitchFamily="49" charset="-128"/>
            </a:endParaRPr>
          </a:p>
        </p:txBody>
      </p:sp>
      <p:sp>
        <p:nvSpPr>
          <p:cNvPr id="4" name="Slide Number Placeholder 3"/>
          <p:cNvSpPr>
            <a:spLocks noGrp="1"/>
          </p:cNvSpPr>
          <p:nvPr>
            <p:ph type="sldNum" sz="quarter" idx="10"/>
          </p:nvPr>
        </p:nvSpPr>
        <p:spPr/>
        <p:txBody>
          <a:bodyPr/>
          <a:lstStyle/>
          <a:p>
            <a:pPr>
              <a:defRPr/>
            </a:pPr>
            <a:fld id="{5A651059-8DB8-5044-97F1-F934F7FC73CC}" type="slidenum">
              <a:rPr lang="en-US" smtClean="0"/>
              <a:pPr>
                <a:defRPr/>
              </a:pPr>
              <a:t>6</a:t>
            </a:fld>
            <a:endParaRPr lang="en-US"/>
          </a:p>
        </p:txBody>
      </p:sp>
    </p:spTree>
    <p:extLst>
      <p:ext uri="{BB962C8B-B14F-4D97-AF65-F5344CB8AC3E}">
        <p14:creationId xmlns:p14="http://schemas.microsoft.com/office/powerpoint/2010/main" val="2924292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x-none" dirty="0">
                <a:latin typeface="ＭＳ ゴシック" panose="020B0609070205080204" pitchFamily="49" charset="-128"/>
                <a:ea typeface="ＭＳ ゴシック" panose="020B0609070205080204" pitchFamily="49" charset="-128"/>
              </a:rPr>
              <a:t>このスライド</a:t>
            </a:r>
            <a:r>
              <a:rPr lang="ja-JP" altLang="en-US" dirty="0">
                <a:latin typeface="ＭＳ ゴシック" panose="020B0609070205080204" pitchFamily="49" charset="-128"/>
                <a:ea typeface="ＭＳ ゴシック" panose="020B0609070205080204" pitchFamily="49" charset="-128"/>
              </a:rPr>
              <a:t>で</a:t>
            </a:r>
            <a:r>
              <a:rPr lang="x-none" dirty="0">
                <a:latin typeface="ＭＳ ゴシック" panose="020B0609070205080204" pitchFamily="49" charset="-128"/>
                <a:ea typeface="ＭＳ ゴシック" panose="020B0609070205080204" pitchFamily="49" charset="-128"/>
              </a:rPr>
              <a:t>は、FOSSの使用と企業のソフトウェアとの関係を説明するために使うテンプレートを掲載しています。</a:t>
            </a:r>
            <a:r>
              <a:rPr lang="ja-JP" altLang="en-US" dirty="0">
                <a:latin typeface="ＭＳ ゴシック" panose="020B0609070205080204" pitchFamily="49" charset="-128"/>
                <a:ea typeface="ＭＳ ゴシック" panose="020B0609070205080204" pitchFamily="49" charset="-128"/>
              </a:rPr>
              <a:t>たとえば</a:t>
            </a:r>
            <a:r>
              <a:rPr lang="x-none" dirty="0">
                <a:latin typeface="ＭＳ ゴシック" panose="020B0609070205080204" pitchFamily="49" charset="-128"/>
                <a:ea typeface="ＭＳ ゴシック" panose="020B0609070205080204" pitchFamily="49" charset="-128"/>
              </a:rPr>
              <a:t>、FOSSと企業のコンポーネントは一緒にリンクされるのか？といったことです。このようなテンプレートは</a:t>
            </a:r>
            <a:r>
              <a:rPr lang="ja-JP" altLang="en-US" dirty="0" err="1">
                <a:latin typeface="ＭＳ ゴシック" panose="020B0609070205080204" pitchFamily="49" charset="-128"/>
                <a:ea typeface="ＭＳ ゴシック" panose="020B0609070205080204" pitchFamily="49" charset="-128"/>
              </a:rPr>
              <a:t>、</a:t>
            </a:r>
            <a:r>
              <a:rPr lang="x-none" dirty="0">
                <a:latin typeface="ＭＳ ゴシック" panose="020B0609070205080204" pitchFamily="49" charset="-128"/>
                <a:ea typeface="ＭＳ ゴシック" panose="020B0609070205080204" pitchFamily="49" charset="-128"/>
              </a:rPr>
              <a:t>計画</a:t>
            </a:r>
            <a:r>
              <a:rPr lang="ja-JP" altLang="en-US" dirty="0">
                <a:latin typeface="ＭＳ ゴシック" panose="020B0609070205080204" pitchFamily="49" charset="-128"/>
                <a:ea typeface="ＭＳ ゴシック" panose="020B0609070205080204" pitchFamily="49" charset="-128"/>
              </a:rPr>
              <a:t>された</a:t>
            </a:r>
            <a:r>
              <a:rPr lang="x-none" dirty="0">
                <a:latin typeface="ＭＳ ゴシック" panose="020B0609070205080204" pitchFamily="49" charset="-128"/>
                <a:ea typeface="ＭＳ ゴシック" panose="020B0609070205080204" pitchFamily="49" charset="-128"/>
              </a:rPr>
              <a:t>FOSSの使用に</a:t>
            </a:r>
            <a:r>
              <a:rPr lang="ja-JP" altLang="en-US" dirty="0">
                <a:latin typeface="ＭＳ ゴシック" panose="020B0609070205080204" pitchFamily="49" charset="-128"/>
                <a:ea typeface="ＭＳ ゴシック" panose="020B0609070205080204" pitchFamily="49" charset="-128"/>
              </a:rPr>
              <a:t>ついて</a:t>
            </a:r>
            <a:r>
              <a:rPr lang="x-none" dirty="0">
                <a:latin typeface="ＭＳ ゴシック" panose="020B0609070205080204" pitchFamily="49" charset="-128"/>
                <a:ea typeface="ＭＳ ゴシック" panose="020B0609070205080204" pitchFamily="49" charset="-128"/>
              </a:rPr>
              <a:t>FOSSレビューチームの</a:t>
            </a:r>
            <a:r>
              <a:rPr lang="ja-JP" altLang="en-US" dirty="0">
                <a:latin typeface="ＭＳ ゴシック" panose="020B0609070205080204" pitchFamily="49" charset="-128"/>
                <a:ea typeface="ＭＳ ゴシック" panose="020B0609070205080204" pitchFamily="49" charset="-128"/>
              </a:rPr>
              <a:t>理解を助ける</a:t>
            </a:r>
            <a:r>
              <a:rPr lang="x-none" dirty="0">
                <a:latin typeface="ＭＳ ゴシック" panose="020B0609070205080204" pitchFamily="49" charset="-128"/>
                <a:ea typeface="ＭＳ ゴシック" panose="020B0609070205080204" pitchFamily="49" charset="-128"/>
              </a:rPr>
              <a:t>ためにエンジニアリング</a:t>
            </a:r>
            <a:r>
              <a:rPr lang="en-US" dirty="0">
                <a:latin typeface="ＭＳ ゴシック" panose="020B0609070205080204" pitchFamily="49" charset="-128"/>
                <a:ea typeface="ＭＳ ゴシック" panose="020B0609070205080204" pitchFamily="49" charset="-128"/>
              </a:rPr>
              <a:t> </a:t>
            </a:r>
            <a:r>
              <a:rPr lang="x-none" dirty="0">
                <a:latin typeface="ＭＳ ゴシック" panose="020B0609070205080204" pitchFamily="49" charset="-128"/>
                <a:ea typeface="ＭＳ ゴシック" panose="020B0609070205080204" pitchFamily="49" charset="-128"/>
              </a:rPr>
              <a:t>チームによって作成されることもあります。</a:t>
            </a:r>
            <a:endParaRPr lang="en-US" dirty="0">
              <a:latin typeface="ＭＳ ゴシック" panose="020B0609070205080204" pitchFamily="49" charset="-128"/>
              <a:ea typeface="ＭＳ ゴシック" panose="020B0609070205080204" pitchFamily="49" charset="-128"/>
            </a:endParaRPr>
          </a:p>
          <a:p>
            <a:endParaRPr lang="en-US" dirty="0"/>
          </a:p>
          <a:p>
            <a:r>
              <a:rPr lang="en-US" dirty="0"/>
              <a:t>---</a:t>
            </a:r>
          </a:p>
          <a:p>
            <a:pPr defTabSz="1314692">
              <a:defRPr/>
            </a:pPr>
            <a:r>
              <a:rPr lang="x-none" altLang="ja-JP" dirty="0">
                <a:ea typeface="ＭＳ ゴシック" panose="020B0609070205080204" pitchFamily="49" charset="-128"/>
              </a:rPr>
              <a:t>This slide contains a template that may be used to illustrate FOSS usage and its relationship with company software. For example, how are FOSS and company components linked together? Templates such as these may be created by engineering teams to help educate the FOSS review team about planned FOSS usage</a:t>
            </a:r>
            <a:r>
              <a:rPr lang="x-none" altLang="ja-JP" dirty="0" smtClean="0">
                <a:ea typeface="ＭＳ ゴシック" panose="020B0609070205080204" pitchFamily="49" charset="-128"/>
              </a:rPr>
              <a:t>.</a:t>
            </a:r>
            <a:endParaRPr lang="x-none" altLang="ja-JP" dirty="0">
              <a:ea typeface="ＭＳ ゴシック" panose="020B0609070205080204" pitchFamily="49" charset="-128"/>
            </a:endParaRPr>
          </a:p>
        </p:txBody>
      </p:sp>
      <p:sp>
        <p:nvSpPr>
          <p:cNvPr id="4" name="Slide Number Placeholder 3"/>
          <p:cNvSpPr>
            <a:spLocks noGrp="1"/>
          </p:cNvSpPr>
          <p:nvPr>
            <p:ph type="sldNum" sz="quarter" idx="10"/>
          </p:nvPr>
        </p:nvSpPr>
        <p:spPr/>
        <p:txBody>
          <a:bodyPr/>
          <a:lstStyle/>
          <a:p>
            <a:fld id="{6B482BE6-6443-43D0-B2C4-9E7E7E3CDEDD}" type="slidenum">
              <a:rPr lang="en-US" smtClean="0"/>
              <a:pPr/>
              <a:t>60</a:t>
            </a:fld>
            <a:endParaRPr lang="en-US"/>
          </a:p>
        </p:txBody>
      </p:sp>
    </p:spTree>
    <p:extLst>
      <p:ext uri="{BB962C8B-B14F-4D97-AF65-F5344CB8AC3E}">
        <p14:creationId xmlns:p14="http://schemas.microsoft.com/office/powerpoint/2010/main" val="3543613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dirty="0">
                <a:latin typeface="ＭＳ ゴシック" panose="020B0609070205080204" pitchFamily="49" charset="-128"/>
                <a:ea typeface="ＭＳ ゴシック" panose="020B0609070205080204" pitchFamily="49" charset="-128"/>
              </a:rPr>
              <a:t>このステップでは、FOSSレビュー</a:t>
            </a:r>
            <a:r>
              <a:rPr lang="ja-JP" altLang="en-US" dirty="0">
                <a:latin typeface="ＭＳ ゴシック" panose="020B0609070205080204" pitchFamily="49" charset="-128"/>
                <a:ea typeface="ＭＳ ゴシック" panose="020B0609070205080204" pitchFamily="49" charset="-128"/>
              </a:rPr>
              <a:t> </a:t>
            </a:r>
            <a:r>
              <a:rPr lang="x-none" dirty="0">
                <a:latin typeface="ＭＳ ゴシック" panose="020B0609070205080204" pitchFamily="49" charset="-128"/>
                <a:ea typeface="ＭＳ ゴシック" panose="020B0609070205080204" pitchFamily="49" charset="-128"/>
              </a:rPr>
              <a:t>チームが直前のステップで収集された事実をレビューし、FOSSライセンス下で企業が負うべき義務を確認します。</a:t>
            </a:r>
            <a:endParaRPr lang="en-US" dirty="0">
              <a:latin typeface="ＭＳ ゴシック" panose="020B0609070205080204" pitchFamily="49" charset="-128"/>
              <a:ea typeface="ＭＳ ゴシック" panose="020B0609070205080204" pitchFamily="49" charset="-128"/>
            </a:endParaRPr>
          </a:p>
          <a:p>
            <a:endParaRPr lang="x-none" dirty="0">
              <a:latin typeface="ＭＳ ゴシック" panose="020B0609070205080204" pitchFamily="49" charset="-128"/>
              <a:ea typeface="ＭＳ ゴシック" panose="020B0609070205080204" pitchFamily="49" charset="-128"/>
            </a:endParaRPr>
          </a:p>
          <a:p>
            <a:r>
              <a:rPr lang="x-none" dirty="0">
                <a:latin typeface="ＭＳ ゴシック" panose="020B0609070205080204" pitchFamily="49" charset="-128"/>
                <a:ea typeface="ＭＳ ゴシック" panose="020B0609070205080204" pitchFamily="49" charset="-128"/>
              </a:rPr>
              <a:t>このステップは直前のステップ（監査で</a:t>
            </a:r>
            <a:r>
              <a:rPr lang="ja-JP" altLang="en-US" dirty="0">
                <a:latin typeface="ＭＳ ゴシック" panose="020B0609070205080204" pitchFamily="49" charset="-128"/>
                <a:ea typeface="ＭＳ ゴシック" panose="020B0609070205080204" pitchFamily="49" charset="-128"/>
              </a:rPr>
              <a:t>の</a:t>
            </a:r>
            <a:r>
              <a:rPr lang="x-none" dirty="0">
                <a:latin typeface="ＭＳ ゴシック" panose="020B0609070205080204" pitchFamily="49" charset="-128"/>
                <a:ea typeface="ＭＳ ゴシック" panose="020B0609070205080204" pitchFamily="49" charset="-128"/>
              </a:rPr>
              <a:t>問題を解決する）と密接に関係しています。直前のステップでは企業のポリシーと合致しないFOSSの使用を取り除きました。このステップでは使用</a:t>
            </a:r>
            <a:r>
              <a:rPr lang="ja-JP" altLang="en-US" dirty="0">
                <a:latin typeface="ＭＳ ゴシック" panose="020B0609070205080204" pitchFamily="49" charset="-128"/>
                <a:ea typeface="ＭＳ ゴシック" panose="020B0609070205080204" pitchFamily="49" charset="-128"/>
              </a:rPr>
              <a:t>していくことになった</a:t>
            </a:r>
            <a:r>
              <a:rPr lang="x-none" dirty="0">
                <a:latin typeface="ＭＳ ゴシック" panose="020B0609070205080204" pitchFamily="49" charset="-128"/>
                <a:ea typeface="ＭＳ ゴシック" panose="020B0609070205080204" pitchFamily="49" charset="-128"/>
              </a:rPr>
              <a:t>FOSSのライセンス義務を評価し、確認します。</a:t>
            </a:r>
            <a:endParaRPr lang="en-US" strike="sngStrike" dirty="0">
              <a:latin typeface="ＭＳ ゴシック" panose="020B0609070205080204" pitchFamily="49" charset="-128"/>
              <a:ea typeface="ＭＳ ゴシック" panose="020B0609070205080204" pitchFamily="49" charset="-128"/>
            </a:endParaRPr>
          </a:p>
          <a:p>
            <a:endParaRPr lang="en-US" strike="noStrike" dirty="0">
              <a:latin typeface="+mn-lt"/>
            </a:endParaRPr>
          </a:p>
          <a:p>
            <a:r>
              <a:rPr lang="en-US" dirty="0">
                <a:latin typeface="+mn-lt"/>
              </a:rPr>
              <a:t>---</a:t>
            </a:r>
          </a:p>
          <a:p>
            <a:r>
              <a:rPr lang="x-none" altLang="ja-JP" dirty="0">
                <a:latin typeface="+mn-lt"/>
                <a:ea typeface="ＭＳ ゴシック" panose="020B0609070205080204" pitchFamily="49" charset="-128"/>
              </a:rPr>
              <a:t>In this step, the FOSS review team reviews the facts collected in the previous steps and identifies the company’s obligations under the FOSS licenses.</a:t>
            </a:r>
            <a:endParaRPr lang="en-US" altLang="ja-JP" dirty="0">
              <a:latin typeface="+mn-lt"/>
              <a:ea typeface="ＭＳ ゴシック" panose="020B0609070205080204" pitchFamily="49" charset="-128"/>
            </a:endParaRPr>
          </a:p>
          <a:p>
            <a:endParaRPr lang="x-none" altLang="ja-JP" dirty="0">
              <a:latin typeface="+mn-lt"/>
              <a:ea typeface="ＭＳ ゴシック" panose="020B0609070205080204" pitchFamily="49" charset="-128"/>
            </a:endParaRPr>
          </a:p>
          <a:p>
            <a:r>
              <a:rPr lang="x-none" altLang="ja-JP" dirty="0">
                <a:latin typeface="+mn-lt"/>
                <a:ea typeface="ＭＳ ゴシック" panose="020B0609070205080204" pitchFamily="49" charset="-128"/>
              </a:rPr>
              <a:t>This step may be closely linked with the previous step (Resolving Audit Issues). In the previous step we removed FOSS usage that did not conform to company policy. In this step, we evaluate and identify the license obligations for FOSS usage that is retained</a:t>
            </a:r>
            <a:r>
              <a:rPr lang="x-none" altLang="ja-JP" dirty="0" smtClean="0">
                <a:latin typeface="+mn-lt"/>
                <a:ea typeface="ＭＳ ゴシック" panose="020B0609070205080204" pitchFamily="49" charset="-128"/>
              </a:rPr>
              <a:t>.</a:t>
            </a:r>
            <a:endParaRPr lang="en-US" dirty="0">
              <a:latin typeface="+mn-lt"/>
            </a:endParaRPr>
          </a:p>
        </p:txBody>
      </p:sp>
      <p:sp>
        <p:nvSpPr>
          <p:cNvPr id="4" name="Slide Number Placeholder 3"/>
          <p:cNvSpPr>
            <a:spLocks noGrp="1"/>
          </p:cNvSpPr>
          <p:nvPr>
            <p:ph type="sldNum" sz="quarter" idx="10"/>
          </p:nvPr>
        </p:nvSpPr>
        <p:spPr/>
        <p:txBody>
          <a:bodyPr/>
          <a:lstStyle/>
          <a:p>
            <a:fld id="{6B482BE6-6443-43D0-B2C4-9E7E7E3CDEDD}" type="slidenum">
              <a:rPr lang="en-US"/>
              <a:t>61</a:t>
            </a:fld>
            <a:endParaRPr lang="en-US"/>
          </a:p>
        </p:txBody>
      </p:sp>
    </p:spTree>
    <p:extLst>
      <p:ext uri="{BB962C8B-B14F-4D97-AF65-F5344CB8AC3E}">
        <p14:creationId xmlns:p14="http://schemas.microsoft.com/office/powerpoint/2010/main" val="3039516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dirty="0">
                <a:latin typeface="ＭＳ ゴシック" panose="020B0609070205080204" pitchFamily="49" charset="-128"/>
                <a:ea typeface="ＭＳ ゴシック" panose="020B0609070205080204" pitchFamily="49" charset="-128"/>
              </a:rPr>
              <a:t>ここでの例における承認ステップでは、レビュー</a:t>
            </a:r>
            <a:r>
              <a:rPr lang="ja-JP" altLang="en-US" dirty="0">
                <a:latin typeface="ＭＳ ゴシック" panose="020B0609070205080204" pitchFamily="49" charset="-128"/>
                <a:ea typeface="ＭＳ ゴシック" panose="020B0609070205080204" pitchFamily="49" charset="-128"/>
              </a:rPr>
              <a:t> </a:t>
            </a:r>
            <a:r>
              <a:rPr lang="x-none" dirty="0">
                <a:latin typeface="ＭＳ ゴシック" panose="020B0609070205080204" pitchFamily="49" charset="-128"/>
                <a:ea typeface="ＭＳ ゴシック" panose="020B0609070205080204" pitchFamily="49" charset="-128"/>
              </a:rPr>
              <a:t>チームは問題のFOSSの使用を</a:t>
            </a:r>
            <a:r>
              <a:rPr lang="ja-JP" altLang="en-US" dirty="0" err="1">
                <a:latin typeface="ＭＳ ゴシック" panose="020B0609070205080204" pitchFamily="49" charset="-128"/>
                <a:ea typeface="ＭＳ ゴシック" panose="020B0609070205080204" pitchFamily="49" charset="-128"/>
              </a:rPr>
              <a:t>、</a:t>
            </a:r>
            <a:r>
              <a:rPr lang="x-none" dirty="0">
                <a:latin typeface="ＭＳ ゴシック" panose="020B0609070205080204" pitchFamily="49" charset="-128"/>
                <a:ea typeface="ＭＳ ゴシック" panose="020B0609070205080204" pitchFamily="49" charset="-128"/>
              </a:rPr>
              <a:t>それに伴う条件や義務に添って承認するかどうかを明らかにします。この承認では、FOSSコンポーネントの版</a:t>
            </a:r>
            <a:r>
              <a:rPr lang="ja-JP" altLang="en-US" dirty="0">
                <a:latin typeface="ＭＳ ゴシック" panose="020B0609070205080204" pitchFamily="49" charset="-128"/>
                <a:ea typeface="ＭＳ ゴシック" panose="020B0609070205080204" pitchFamily="49" charset="-128"/>
              </a:rPr>
              <a:t>名</a:t>
            </a:r>
            <a:r>
              <a:rPr lang="x-none" dirty="0">
                <a:latin typeface="ＭＳ ゴシック" panose="020B0609070205080204" pitchFamily="49" charset="-128"/>
                <a:ea typeface="ＭＳ ゴシック" panose="020B0609070205080204" pitchFamily="49" charset="-128"/>
              </a:rPr>
              <a:t>や承認される使用シナリオ</a:t>
            </a:r>
            <a:r>
              <a:rPr lang="ja-JP" altLang="en-US" dirty="0">
                <a:latin typeface="ＭＳ ゴシック" panose="020B0609070205080204" pitchFamily="49" charset="-128"/>
                <a:ea typeface="ＭＳ ゴシック" panose="020B0609070205080204" pitchFamily="49" charset="-128"/>
              </a:rPr>
              <a:t>などの</a:t>
            </a:r>
            <a:r>
              <a:rPr lang="x-none" dirty="0">
                <a:latin typeface="ＭＳ ゴシック" panose="020B0609070205080204" pitchFamily="49" charset="-128"/>
                <a:ea typeface="ＭＳ ゴシック" panose="020B0609070205080204" pitchFamily="49" charset="-128"/>
              </a:rPr>
              <a:t>重要</a:t>
            </a:r>
            <a:r>
              <a:rPr lang="ja-JP" altLang="en-US" dirty="0">
                <a:latin typeface="ＭＳ ゴシック" panose="020B0609070205080204" pitchFamily="49" charset="-128"/>
                <a:ea typeface="ＭＳ ゴシック" panose="020B0609070205080204" pitchFamily="49" charset="-128"/>
              </a:rPr>
              <a:t>な</a:t>
            </a:r>
            <a:r>
              <a:rPr lang="x-none" dirty="0">
                <a:latin typeface="ＭＳ ゴシック" panose="020B0609070205080204" pitchFamily="49" charset="-128"/>
                <a:ea typeface="ＭＳ ゴシック" panose="020B0609070205080204" pitchFamily="49" charset="-128"/>
              </a:rPr>
              <a:t>詳細情報を盛り込む必要があります。</a:t>
            </a:r>
            <a:endParaRPr lang="en-US" dirty="0">
              <a:latin typeface="ＭＳ ゴシック" panose="020B0609070205080204" pitchFamily="49" charset="-128"/>
              <a:ea typeface="ＭＳ ゴシック" panose="020B0609070205080204" pitchFamily="49" charset="-128"/>
            </a:endParaRPr>
          </a:p>
          <a:p>
            <a:endParaRPr lang="en-US" dirty="0"/>
          </a:p>
          <a:p>
            <a:r>
              <a:rPr lang="en-US" dirty="0"/>
              <a:t>---</a:t>
            </a:r>
          </a:p>
          <a:p>
            <a:pPr defTabSz="1314692">
              <a:defRPr/>
            </a:pPr>
            <a:r>
              <a:rPr lang="x-none" altLang="ja-JP" dirty="0">
                <a:ea typeface="ＭＳ ゴシック" panose="020B0609070205080204" pitchFamily="49" charset="-128"/>
              </a:rPr>
              <a:t>In the approval step of our example process, the review team communicates whether it approves of the FOSS usage in question, along with any associated conditions or obligations. The approval should also include important details such as version numbers of FOSS components and the approved usage scenario</a:t>
            </a:r>
            <a:r>
              <a:rPr lang="x-none" altLang="ja-JP" dirty="0" smtClean="0">
                <a:ea typeface="ＭＳ ゴシック" panose="020B0609070205080204" pitchFamily="49" charset="-128"/>
              </a:rPr>
              <a:t>.</a:t>
            </a:r>
            <a:endParaRPr lang="x-none" altLang="ja-JP" dirty="0">
              <a:ea typeface="ＭＳ ゴシック" panose="020B0609070205080204" pitchFamily="49" charset="-128"/>
            </a:endParaRPr>
          </a:p>
        </p:txBody>
      </p:sp>
      <p:sp>
        <p:nvSpPr>
          <p:cNvPr id="4" name="Slide Number Placeholder 3"/>
          <p:cNvSpPr>
            <a:spLocks noGrp="1"/>
          </p:cNvSpPr>
          <p:nvPr>
            <p:ph type="sldNum" sz="quarter" idx="10"/>
          </p:nvPr>
        </p:nvSpPr>
        <p:spPr/>
        <p:txBody>
          <a:bodyPr/>
          <a:lstStyle/>
          <a:p>
            <a:fld id="{6B482BE6-6443-43D0-B2C4-9E7E7E3CDEDD}" type="slidenum">
              <a:rPr lang="en-US" smtClean="0"/>
              <a:pPr/>
              <a:t>62</a:t>
            </a:fld>
            <a:endParaRPr lang="en-US"/>
          </a:p>
        </p:txBody>
      </p:sp>
    </p:spTree>
    <p:extLst>
      <p:ext uri="{BB962C8B-B14F-4D97-AF65-F5344CB8AC3E}">
        <p14:creationId xmlns:p14="http://schemas.microsoft.com/office/powerpoint/2010/main" val="18619724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dirty="0">
                <a:latin typeface="ＭＳ ゴシック" panose="020B0609070205080204" pitchFamily="49" charset="-128"/>
                <a:ea typeface="ＭＳ ゴシック" panose="020B0609070205080204" pitchFamily="49" charset="-128"/>
              </a:rPr>
              <a:t>前ステップ</a:t>
            </a:r>
            <a:r>
              <a:rPr lang="ja-JP" altLang="en-US" dirty="0">
                <a:latin typeface="ＭＳ ゴシック" panose="020B0609070205080204" pitchFamily="49" charset="-128"/>
                <a:ea typeface="ＭＳ ゴシック" panose="020B0609070205080204" pitchFamily="49" charset="-128"/>
              </a:rPr>
              <a:t>の</a:t>
            </a:r>
            <a:r>
              <a:rPr lang="x-none" dirty="0">
                <a:latin typeface="ＭＳ ゴシック" panose="020B0609070205080204" pitchFamily="49" charset="-128"/>
                <a:ea typeface="ＭＳ ゴシック" panose="020B0609070205080204" pitchFamily="49" charset="-128"/>
              </a:rPr>
              <a:t>承認情報は</a:t>
            </a:r>
            <a:r>
              <a:rPr lang="ja-JP" altLang="en-US" dirty="0" err="1">
                <a:latin typeface="ＭＳ ゴシック" panose="020B0609070205080204" pitchFamily="49" charset="-128"/>
                <a:ea typeface="ＭＳ ゴシック" panose="020B0609070205080204" pitchFamily="49" charset="-128"/>
              </a:rPr>
              <a:t>、</a:t>
            </a:r>
            <a:r>
              <a:rPr lang="x-none" dirty="0">
                <a:latin typeface="ＭＳ ゴシック" panose="020B0609070205080204" pitchFamily="49" charset="-128"/>
                <a:ea typeface="ＭＳ ゴシック" panose="020B0609070205080204" pitchFamily="49" charset="-128"/>
              </a:rPr>
              <a:t>そのソフトウェア</a:t>
            </a:r>
            <a:r>
              <a:rPr lang="ja-JP" altLang="en-US" dirty="0">
                <a:latin typeface="ＭＳ ゴシック" panose="020B0609070205080204" pitchFamily="49" charset="-128"/>
                <a:ea typeface="ＭＳ ゴシック" panose="020B0609070205080204" pitchFamily="49" charset="-128"/>
              </a:rPr>
              <a:t>の</a:t>
            </a:r>
            <a:r>
              <a:rPr lang="x-none" dirty="0">
                <a:latin typeface="ＭＳ ゴシック" panose="020B0609070205080204" pitchFamily="49" charset="-128"/>
                <a:ea typeface="ＭＳ ゴシック" panose="020B0609070205080204" pitchFamily="49" charset="-128"/>
              </a:rPr>
              <a:t>リリース</a:t>
            </a:r>
            <a:r>
              <a:rPr lang="ja-JP" altLang="en-US" dirty="0">
                <a:latin typeface="ＭＳ ゴシック" panose="020B0609070205080204" pitchFamily="49" charset="-128"/>
                <a:ea typeface="ＭＳ ゴシック" panose="020B0609070205080204" pitchFamily="49" charset="-128"/>
              </a:rPr>
              <a:t>に関与</a:t>
            </a:r>
            <a:r>
              <a:rPr lang="x-none" dirty="0">
                <a:latin typeface="ＭＳ ゴシック" panose="020B0609070205080204" pitchFamily="49" charset="-128"/>
                <a:ea typeface="ＭＳ ゴシック" panose="020B0609070205080204" pitchFamily="49" charset="-128"/>
              </a:rPr>
              <a:t>する</a:t>
            </a:r>
            <a:r>
              <a:rPr lang="ja-JP" altLang="en-US" dirty="0">
                <a:latin typeface="ＭＳ ゴシック" panose="020B0609070205080204" pitchFamily="49" charset="-128"/>
                <a:ea typeface="ＭＳ ゴシック" panose="020B0609070205080204" pitchFamily="49" charset="-128"/>
              </a:rPr>
              <a:t>すべての人々</a:t>
            </a:r>
            <a:r>
              <a:rPr lang="x-none" dirty="0">
                <a:latin typeface="ＭＳ ゴシック" panose="020B0609070205080204" pitchFamily="49" charset="-128"/>
                <a:ea typeface="ＭＳ ゴシック" panose="020B0609070205080204" pitchFamily="49" charset="-128"/>
              </a:rPr>
              <a:t>が理解し、関連するライセンスの義務を履行できるよう</a:t>
            </a:r>
            <a:r>
              <a:rPr lang="ja-JP" altLang="en-US" dirty="0">
                <a:latin typeface="ＭＳ ゴシック" panose="020B0609070205080204" pitchFamily="49" charset="-128"/>
                <a:ea typeface="ＭＳ ゴシック" panose="020B0609070205080204" pitchFamily="49" charset="-128"/>
              </a:rPr>
              <a:t>に</a:t>
            </a:r>
            <a:r>
              <a:rPr lang="x-none" dirty="0">
                <a:latin typeface="ＭＳ ゴシック" panose="020B0609070205080204" pitchFamily="49" charset="-128"/>
                <a:ea typeface="ＭＳ ゴシック" panose="020B0609070205080204" pitchFamily="49" charset="-128"/>
              </a:rPr>
              <a:t>、登録され、追跡される必要があります。 </a:t>
            </a:r>
            <a:endParaRPr lang="en-US" dirty="0">
              <a:latin typeface="ＭＳ ゴシック" panose="020B0609070205080204" pitchFamily="49" charset="-128"/>
              <a:ea typeface="ＭＳ ゴシック" panose="020B0609070205080204" pitchFamily="49" charset="-128"/>
            </a:endParaRPr>
          </a:p>
          <a:p>
            <a:endParaRPr lang="en-US" dirty="0"/>
          </a:p>
          <a:p>
            <a:r>
              <a:rPr lang="en-US" dirty="0"/>
              <a:t>---</a:t>
            </a:r>
          </a:p>
          <a:p>
            <a:pPr defTabSz="1314692">
              <a:defRPr/>
            </a:pPr>
            <a:r>
              <a:rPr lang="x-none" altLang="ja-JP" dirty="0">
                <a:ea typeface="ＭＳ ゴシック" panose="020B0609070205080204" pitchFamily="49" charset="-128"/>
              </a:rPr>
              <a:t>Approval information from the previous step should be tracked or registered so that anyone releasing the software can understand and comply with the relevant license obligations. </a:t>
            </a:r>
          </a:p>
        </p:txBody>
      </p:sp>
      <p:sp>
        <p:nvSpPr>
          <p:cNvPr id="4" name="Slide Number Placeholder 3"/>
          <p:cNvSpPr>
            <a:spLocks noGrp="1"/>
          </p:cNvSpPr>
          <p:nvPr>
            <p:ph type="sldNum" sz="quarter" idx="10"/>
          </p:nvPr>
        </p:nvSpPr>
        <p:spPr/>
        <p:txBody>
          <a:bodyPr/>
          <a:lstStyle/>
          <a:p>
            <a:fld id="{6B482BE6-6443-43D0-B2C4-9E7E7E3CDEDD}" type="slidenum">
              <a:rPr lang="en-US"/>
              <a:pPr/>
              <a:t>63</a:t>
            </a:fld>
            <a:endParaRPr lang="en-US"/>
          </a:p>
        </p:txBody>
      </p:sp>
    </p:spTree>
    <p:extLst>
      <p:ext uri="{BB962C8B-B14F-4D97-AF65-F5344CB8AC3E}">
        <p14:creationId xmlns:p14="http://schemas.microsoft.com/office/powerpoint/2010/main" val="7292215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314692">
              <a:defRPr/>
            </a:pPr>
            <a:r>
              <a:rPr lang="x-none" dirty="0">
                <a:latin typeface="ＭＳ ゴシック" panose="020B0609070205080204" pitchFamily="49" charset="-128"/>
                <a:ea typeface="ＭＳ ゴシック" panose="020B0609070205080204" pitchFamily="49" charset="-128"/>
              </a:rPr>
              <a:t>FOSSライセンスで求められる場合、適切な告知／表示</a:t>
            </a:r>
            <a:r>
              <a:rPr lang="ja-JP" altLang="en-US" dirty="0">
                <a:latin typeface="ＭＳ ゴシック" panose="020B0609070205080204" pitchFamily="49" charset="-128"/>
                <a:ea typeface="ＭＳ ゴシック" panose="020B0609070205080204" pitchFamily="49" charset="-128"/>
              </a:rPr>
              <a:t>文</a:t>
            </a:r>
            <a:r>
              <a:rPr lang="x-none" dirty="0">
                <a:latin typeface="ＭＳ ゴシック" panose="020B0609070205080204" pitchFamily="49" charset="-128"/>
                <a:ea typeface="ＭＳ ゴシック" panose="020B0609070205080204" pitchFamily="49" charset="-128"/>
              </a:rPr>
              <a:t>が準備されなければなりません（多くの場合、</a:t>
            </a:r>
            <a:r>
              <a:rPr lang="ja-JP" altLang="en-US" dirty="0">
                <a:latin typeface="ＭＳ ゴシック" panose="020B0609070205080204" pitchFamily="49" charset="-128"/>
                <a:ea typeface="ＭＳ ゴシック" panose="020B0609070205080204" pitchFamily="49" charset="-128"/>
              </a:rPr>
              <a:t>製品</a:t>
            </a:r>
            <a:r>
              <a:rPr lang="x-none" dirty="0">
                <a:latin typeface="ＭＳ ゴシック" panose="020B0609070205080204" pitchFamily="49" charset="-128"/>
                <a:ea typeface="ＭＳ ゴシック" panose="020B0609070205080204" pitchFamily="49" charset="-128"/>
              </a:rPr>
              <a:t>に添付されるテキストファイルで）</a:t>
            </a:r>
            <a:r>
              <a:rPr lang="ja-JP" altLang="en-US" dirty="0" err="1">
                <a:latin typeface="ＭＳ ゴシック" panose="020B0609070205080204" pitchFamily="49" charset="-128"/>
                <a:ea typeface="ＭＳ ゴシック" panose="020B0609070205080204" pitchFamily="49" charset="-128"/>
              </a:rPr>
              <a:t>。</a:t>
            </a:r>
            <a:r>
              <a:rPr lang="x-none" dirty="0">
                <a:latin typeface="ＭＳ ゴシック" panose="020B0609070205080204" pitchFamily="49" charset="-128"/>
                <a:ea typeface="ＭＳ ゴシック" panose="020B0609070205080204" pitchFamily="49" charset="-128"/>
              </a:rPr>
              <a:t>告知／表示には</a:t>
            </a:r>
            <a:r>
              <a:rPr lang="ja-JP" altLang="en-US" dirty="0">
                <a:latin typeface="ＭＳ ゴシック" panose="020B0609070205080204" pitchFamily="49" charset="-128"/>
                <a:ea typeface="ＭＳ ゴシック" panose="020B0609070205080204" pitchFamily="49" charset="-128"/>
              </a:rPr>
              <a:t>帰属表示</a:t>
            </a:r>
            <a:r>
              <a:rPr lang="x-none" dirty="0">
                <a:latin typeface="ＭＳ ゴシック" panose="020B0609070205080204" pitchFamily="49" charset="-128"/>
                <a:ea typeface="ＭＳ ゴシック" panose="020B0609070205080204" pitchFamily="49" charset="-128"/>
              </a:rPr>
              <a:t>や改変告知</a:t>
            </a:r>
            <a:r>
              <a:rPr lang="ja-JP" altLang="en-US" dirty="0" err="1">
                <a:latin typeface="ＭＳ ゴシック" panose="020B0609070205080204" pitchFamily="49" charset="-128"/>
                <a:ea typeface="ＭＳ ゴシック" panose="020B0609070205080204" pitchFamily="49" charset="-128"/>
              </a:rPr>
              <a:t>、</a:t>
            </a:r>
            <a:r>
              <a:rPr lang="ja-JP" altLang="en-US" dirty="0">
                <a:latin typeface="ＭＳ ゴシック" panose="020B0609070205080204" pitchFamily="49" charset="-128"/>
                <a:ea typeface="ＭＳ ゴシック" panose="020B0609070205080204" pitchFamily="49" charset="-128"/>
              </a:rPr>
              <a:t>あるいは、</a:t>
            </a:r>
            <a:r>
              <a:rPr lang="x-none" dirty="0">
                <a:latin typeface="ＭＳ ゴシック" panose="020B0609070205080204" pitchFamily="49" charset="-128"/>
                <a:ea typeface="ＭＳ ゴシック" panose="020B0609070205080204" pitchFamily="49" charset="-128"/>
              </a:rPr>
              <a:t>ソースコード</a:t>
            </a:r>
            <a:r>
              <a:rPr lang="ja-JP" altLang="en-US" dirty="0">
                <a:latin typeface="ＭＳ ゴシック" panose="020B0609070205080204" pitchFamily="49" charset="-128"/>
                <a:ea typeface="ＭＳ ゴシック" panose="020B0609070205080204" pitchFamily="49" charset="-128"/>
              </a:rPr>
              <a:t>提供の</a:t>
            </a:r>
            <a:r>
              <a:rPr lang="x-none" dirty="0">
                <a:latin typeface="ＭＳ ゴシック" panose="020B0609070205080204" pitchFamily="49" charset="-128"/>
                <a:ea typeface="ＭＳ ゴシック" panose="020B0609070205080204" pitchFamily="49" charset="-128"/>
              </a:rPr>
              <a:t>申し出が含まれます。いくつかのライセンスについては、ライセンス全文の写しを含める必要があります。</a:t>
            </a:r>
            <a:endParaRPr lang="en-US" dirty="0">
              <a:latin typeface="ＭＳ ゴシック" panose="020B0609070205080204" pitchFamily="49" charset="-128"/>
              <a:ea typeface="ＭＳ ゴシック" panose="020B0609070205080204" pitchFamily="49" charset="-128"/>
            </a:endParaRPr>
          </a:p>
          <a:p>
            <a:pPr defTabSz="1314692">
              <a:defRPr/>
            </a:pPr>
            <a:endParaRPr lang="en-US" dirty="0"/>
          </a:p>
          <a:p>
            <a:pPr defTabSz="1314692">
              <a:defRPr/>
            </a:pPr>
            <a:r>
              <a:rPr lang="en-US" dirty="0"/>
              <a:t>---</a:t>
            </a:r>
          </a:p>
          <a:p>
            <a:pPr defTabSz="1314692">
              <a:defRPr/>
            </a:pPr>
            <a:r>
              <a:rPr lang="x-none" altLang="ja-JP" dirty="0">
                <a:ea typeface="ＭＳ ゴシック" panose="020B0609070205080204" pitchFamily="49" charset="-128"/>
              </a:rPr>
              <a:t>If required by a FOSS license, appropriate notices should be prepared (often in a text file that accompanies the release). Notices may include attribution notices, modification notices, or offers for source code. For some licenses, you may also need to include a full copy of the license text. </a:t>
            </a:r>
          </a:p>
        </p:txBody>
      </p:sp>
      <p:sp>
        <p:nvSpPr>
          <p:cNvPr id="4" name="Slide Number Placeholder 3"/>
          <p:cNvSpPr>
            <a:spLocks noGrp="1"/>
          </p:cNvSpPr>
          <p:nvPr>
            <p:ph type="sldNum" sz="quarter" idx="10"/>
          </p:nvPr>
        </p:nvSpPr>
        <p:spPr/>
        <p:txBody>
          <a:bodyPr/>
          <a:lstStyle/>
          <a:p>
            <a:fld id="{6B482BE6-6443-43D0-B2C4-9E7E7E3CDEDD}" type="slidenum">
              <a:rPr lang="en-US"/>
              <a:pPr/>
              <a:t>64</a:t>
            </a:fld>
            <a:endParaRPr lang="en-US"/>
          </a:p>
        </p:txBody>
      </p:sp>
    </p:spTree>
    <p:extLst>
      <p:ext uri="{BB962C8B-B14F-4D97-AF65-F5344CB8AC3E}">
        <p14:creationId xmlns:p14="http://schemas.microsoft.com/office/powerpoint/2010/main" val="14442509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x-none" dirty="0">
                <a:latin typeface="ＭＳ ゴシック" panose="020B0609070205080204" pitchFamily="49" charset="-128"/>
                <a:ea typeface="ＭＳ ゴシック" panose="020B0609070205080204" pitchFamily="49" charset="-128"/>
              </a:rPr>
              <a:t>例として</a:t>
            </a:r>
            <a:r>
              <a:rPr lang="ja-JP" altLang="en-US" dirty="0">
                <a:latin typeface="ＭＳ ゴシック" panose="020B0609070205080204" pitchFamily="49" charset="-128"/>
                <a:ea typeface="ＭＳ ゴシック" panose="020B0609070205080204" pitchFamily="49" charset="-128"/>
              </a:rPr>
              <a:t>挙</a:t>
            </a:r>
            <a:r>
              <a:rPr lang="x-none" dirty="0">
                <a:latin typeface="ＭＳ ゴシック" panose="020B0609070205080204" pitchFamily="49" charset="-128"/>
                <a:ea typeface="ＭＳ ゴシック" panose="020B0609070205080204" pitchFamily="49" charset="-128"/>
              </a:rPr>
              <a:t>げたここでのプロセスについて、このスライドでは企業がリリース前にFOSSライセンスの義務を履行したことを</a:t>
            </a:r>
            <a:r>
              <a:rPr lang="ja-JP" altLang="en-US" dirty="0">
                <a:latin typeface="ＭＳ ゴシック" panose="020B0609070205080204" pitchFamily="49" charset="-128"/>
                <a:ea typeface="ＭＳ ゴシック" panose="020B0609070205080204" pitchFamily="49" charset="-128"/>
              </a:rPr>
              <a:t>検証</a:t>
            </a:r>
            <a:r>
              <a:rPr lang="x-none" dirty="0">
                <a:latin typeface="ＭＳ ゴシック" panose="020B0609070205080204" pitchFamily="49" charset="-128"/>
                <a:ea typeface="ＭＳ ゴシック" panose="020B0609070205080204" pitchFamily="49" charset="-128"/>
              </a:rPr>
              <a:t>していきます。ソースコードを入手可能と</a:t>
            </a:r>
            <a:r>
              <a:rPr lang="ja-JP" altLang="en-US" dirty="0" err="1">
                <a:latin typeface="ＭＳ ゴシック" panose="020B0609070205080204" pitchFamily="49" charset="-128"/>
                <a:ea typeface="ＭＳ ゴシック" panose="020B0609070205080204" pitchFamily="49" charset="-128"/>
              </a:rPr>
              <a:t>しなけ</a:t>
            </a:r>
            <a:r>
              <a:rPr lang="x-none" dirty="0">
                <a:latin typeface="ＭＳ ゴシック" panose="020B0609070205080204" pitchFamily="49" charset="-128"/>
                <a:ea typeface="ＭＳ ゴシック" panose="020B0609070205080204" pitchFamily="49" charset="-128"/>
              </a:rPr>
              <a:t>ればならない場合、企業はソースコードが頒布されるバイナリ</a:t>
            </a:r>
            <a:r>
              <a:rPr lang="ja-JP" altLang="en-US" dirty="0">
                <a:latin typeface="ＭＳ ゴシック" panose="020B0609070205080204" pitchFamily="49" charset="-128"/>
                <a:ea typeface="ＭＳ ゴシック" panose="020B0609070205080204" pitchFamily="49" charset="-128"/>
              </a:rPr>
              <a:t> </a:t>
            </a:r>
            <a:r>
              <a:rPr lang="x-none" dirty="0">
                <a:latin typeface="ＭＳ ゴシック" panose="020B0609070205080204" pitchFamily="49" charset="-128"/>
                <a:ea typeface="ＭＳ ゴシック" panose="020B0609070205080204" pitchFamily="49" charset="-128"/>
              </a:rPr>
              <a:t>ファイルと合致していることを</a:t>
            </a:r>
            <a:r>
              <a:rPr lang="ja-JP" altLang="en-US" dirty="0">
                <a:latin typeface="ＭＳ ゴシック" panose="020B0609070205080204" pitchFamily="49" charset="-128"/>
                <a:ea typeface="ＭＳ ゴシック" panose="020B0609070205080204" pitchFamily="49" charset="-128"/>
              </a:rPr>
              <a:t>検証</a:t>
            </a:r>
            <a:r>
              <a:rPr lang="x-none" dirty="0">
                <a:latin typeface="ＭＳ ゴシック" panose="020B0609070205080204" pitchFamily="49" charset="-128"/>
                <a:ea typeface="ＭＳ ゴシック" panose="020B0609070205080204" pitchFamily="49" charset="-128"/>
              </a:rPr>
              <a:t>します。また企業は告知</a:t>
            </a:r>
            <a:r>
              <a:rPr lang="ja-JP" altLang="en-US" dirty="0">
                <a:latin typeface="ＭＳ ゴシック" panose="020B0609070205080204" pitchFamily="49" charset="-128"/>
                <a:ea typeface="ＭＳ ゴシック" panose="020B0609070205080204" pitchFamily="49" charset="-128"/>
              </a:rPr>
              <a:t>文</a:t>
            </a:r>
            <a:r>
              <a:rPr lang="x-none" dirty="0">
                <a:latin typeface="ＭＳ ゴシック" panose="020B0609070205080204" pitchFamily="49" charset="-128"/>
                <a:ea typeface="ＭＳ ゴシック" panose="020B0609070205080204" pitchFamily="49" charset="-128"/>
              </a:rPr>
              <a:t>が適切に生成され、頒布パッケージに</a:t>
            </a:r>
            <a:r>
              <a:rPr lang="ja-JP" altLang="en-US" dirty="0">
                <a:latin typeface="ＭＳ ゴシック" panose="020B0609070205080204" pitchFamily="49" charset="-128"/>
                <a:ea typeface="ＭＳ ゴシック" panose="020B0609070205080204" pitchFamily="49" charset="-128"/>
              </a:rPr>
              <a:t>含まれ</a:t>
            </a:r>
            <a:r>
              <a:rPr lang="x-none" dirty="0">
                <a:latin typeface="ＭＳ ゴシック" panose="020B0609070205080204" pitchFamily="49" charset="-128"/>
                <a:ea typeface="ＭＳ ゴシック" panose="020B0609070205080204" pitchFamily="49" charset="-128"/>
              </a:rPr>
              <a:t>ていることを必要に応じて</a:t>
            </a:r>
            <a:r>
              <a:rPr lang="ja-JP" altLang="en-US" dirty="0">
                <a:latin typeface="ＭＳ ゴシック" panose="020B0609070205080204" pitchFamily="49" charset="-128"/>
                <a:ea typeface="ＭＳ ゴシック" panose="020B0609070205080204" pitchFamily="49" charset="-128"/>
              </a:rPr>
              <a:t>検証</a:t>
            </a:r>
            <a:r>
              <a:rPr lang="x-none" dirty="0">
                <a:latin typeface="ＭＳ ゴシック" panose="020B0609070205080204" pitchFamily="49" charset="-128"/>
                <a:ea typeface="ＭＳ ゴシック" panose="020B0609070205080204" pitchFamily="49" charset="-128"/>
              </a:rPr>
              <a:t>します。</a:t>
            </a:r>
            <a:endParaRPr lang="en-US" dirty="0">
              <a:latin typeface="ＭＳ ゴシック" panose="020B0609070205080204" pitchFamily="49" charset="-128"/>
              <a:ea typeface="ＭＳ ゴシック" panose="020B0609070205080204" pitchFamily="49" charset="-128"/>
            </a:endParaRPr>
          </a:p>
          <a:p>
            <a:endParaRPr lang="en-US" dirty="0"/>
          </a:p>
          <a:p>
            <a:r>
              <a:rPr lang="en-US" dirty="0"/>
              <a:t>---</a:t>
            </a:r>
          </a:p>
          <a:p>
            <a:pPr defTabSz="1314692">
              <a:defRPr/>
            </a:pPr>
            <a:r>
              <a:rPr lang="x-none" altLang="ja-JP" dirty="0">
                <a:ea typeface="ＭＳ ゴシック" panose="020B0609070205080204" pitchFamily="49" charset="-128"/>
              </a:rPr>
              <a:t>In this slide of our example process, the company verifies that it has met its FOSS license obligations before release. In cases where source code must be made available, the company verifies that the source code matches the binary files being distributed. The company also verifies that notices are properly produced and included in distribution packages as needed</a:t>
            </a:r>
            <a:r>
              <a:rPr lang="x-none" altLang="ja-JP" dirty="0" smtClean="0">
                <a:ea typeface="ＭＳ ゴシック" panose="020B0609070205080204" pitchFamily="49" charset="-128"/>
              </a:rPr>
              <a:t>.</a:t>
            </a:r>
            <a:endParaRPr lang="x-none" altLang="ja-JP" dirty="0">
              <a:ea typeface="ＭＳ ゴシック" panose="020B0609070205080204" pitchFamily="49" charset="-128"/>
            </a:endParaRPr>
          </a:p>
        </p:txBody>
      </p:sp>
      <p:sp>
        <p:nvSpPr>
          <p:cNvPr id="4" name="Slide Number Placeholder 3"/>
          <p:cNvSpPr>
            <a:spLocks noGrp="1"/>
          </p:cNvSpPr>
          <p:nvPr>
            <p:ph type="sldNum" sz="quarter" idx="10"/>
          </p:nvPr>
        </p:nvSpPr>
        <p:spPr/>
        <p:txBody>
          <a:bodyPr/>
          <a:lstStyle/>
          <a:p>
            <a:fld id="{6B482BE6-6443-43D0-B2C4-9E7E7E3CDEDD}" type="slidenum">
              <a:rPr lang="en-US" smtClean="0"/>
              <a:pPr/>
              <a:t>65</a:t>
            </a:fld>
            <a:endParaRPr lang="en-US"/>
          </a:p>
        </p:txBody>
      </p:sp>
    </p:spTree>
    <p:extLst>
      <p:ext uri="{BB962C8B-B14F-4D97-AF65-F5344CB8AC3E}">
        <p14:creationId xmlns:p14="http://schemas.microsoft.com/office/powerpoint/2010/main" val="9205463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dirty="0">
                <a:latin typeface="ＭＳ ゴシック" panose="020B0609070205080204" pitchFamily="49" charset="-128"/>
                <a:ea typeface="ＭＳ ゴシック" panose="020B0609070205080204" pitchFamily="49" charset="-128"/>
              </a:rPr>
              <a:t>ソースコードを入手可能</a:t>
            </a:r>
            <a:r>
              <a:rPr lang="ja-JP" altLang="en-US" dirty="0">
                <a:latin typeface="ＭＳ ゴシック" panose="020B0609070205080204" pitchFamily="49" charset="-128"/>
                <a:ea typeface="ＭＳ ゴシック" panose="020B0609070205080204" pitchFamily="49" charset="-128"/>
              </a:rPr>
              <a:t>にする際、</a:t>
            </a:r>
            <a:r>
              <a:rPr lang="x-none" altLang="ja-JP" dirty="0">
                <a:latin typeface="ＭＳ ゴシック" panose="020B0609070205080204" pitchFamily="49" charset="-128"/>
                <a:ea typeface="ＭＳ ゴシック" panose="020B0609070205080204" pitchFamily="49" charset="-128"/>
              </a:rPr>
              <a:t>企業は</a:t>
            </a:r>
            <a:r>
              <a:rPr lang="ja-JP" altLang="en-US" dirty="0">
                <a:latin typeface="ＭＳ ゴシック" panose="020B0609070205080204" pitchFamily="49" charset="-128"/>
                <a:ea typeface="ＭＳ ゴシック" panose="020B0609070205080204" pitchFamily="49" charset="-128"/>
              </a:rPr>
              <a:t>製品に対応した</a:t>
            </a:r>
            <a:r>
              <a:rPr lang="x-none" altLang="ja-JP" dirty="0">
                <a:latin typeface="ＭＳ ゴシック" panose="020B0609070205080204" pitchFamily="49" charset="-128"/>
                <a:ea typeface="ＭＳ ゴシック" panose="020B0609070205080204" pitchFamily="49" charset="-128"/>
              </a:rPr>
              <a:t>ソースコードをFOSSライセンス</a:t>
            </a:r>
            <a:r>
              <a:rPr lang="ja-JP" altLang="en-US" dirty="0">
                <a:latin typeface="ＭＳ ゴシック" panose="020B0609070205080204" pitchFamily="49" charset="-128"/>
                <a:ea typeface="ＭＳ ゴシック" panose="020B0609070205080204" pitchFamily="49" charset="-128"/>
              </a:rPr>
              <a:t>が</a:t>
            </a:r>
            <a:r>
              <a:rPr lang="x-none" altLang="ja-JP" dirty="0">
                <a:latin typeface="ＭＳ ゴシック" panose="020B0609070205080204" pitchFamily="49" charset="-128"/>
                <a:ea typeface="ＭＳ ゴシック" panose="020B0609070205080204" pitchFamily="49" charset="-128"/>
              </a:rPr>
              <a:t>許可</a:t>
            </a:r>
            <a:r>
              <a:rPr lang="ja-JP" altLang="en-US" dirty="0">
                <a:latin typeface="ＭＳ ゴシック" panose="020B0609070205080204" pitchFamily="49" charset="-128"/>
                <a:ea typeface="ＭＳ ゴシック" panose="020B0609070205080204" pitchFamily="49" charset="-128"/>
              </a:rPr>
              <a:t>する</a:t>
            </a:r>
            <a:r>
              <a:rPr lang="x-none" altLang="ja-JP" dirty="0">
                <a:latin typeface="ＭＳ ゴシック" panose="020B0609070205080204" pitchFamily="49" charset="-128"/>
                <a:ea typeface="ＭＳ ゴシック" panose="020B0609070205080204" pitchFamily="49" charset="-128"/>
              </a:rPr>
              <a:t>仕組み</a:t>
            </a:r>
            <a:r>
              <a:rPr lang="ja-JP" altLang="en-US" dirty="0">
                <a:latin typeface="ＭＳ ゴシック" panose="020B0609070205080204" pitchFamily="49" charset="-128"/>
                <a:ea typeface="ＭＳ ゴシック" panose="020B0609070205080204" pitchFamily="49" charset="-128"/>
              </a:rPr>
              <a:t>で</a:t>
            </a:r>
            <a:r>
              <a:rPr lang="x-none" dirty="0">
                <a:latin typeface="ＭＳ ゴシック" panose="020B0609070205080204" pitchFamily="49" charset="-128"/>
                <a:ea typeface="ＭＳ ゴシック" panose="020B0609070205080204" pitchFamily="49" charset="-128"/>
              </a:rPr>
              <a:t>提供します。このことは、ソースコードをソフトウェア</a:t>
            </a:r>
            <a:r>
              <a:rPr lang="ja-JP" altLang="en-US" dirty="0">
                <a:latin typeface="ＭＳ ゴシック" panose="020B0609070205080204" pitchFamily="49" charset="-128"/>
                <a:ea typeface="ＭＳ ゴシック" panose="020B0609070205080204" pitchFamily="49" charset="-128"/>
              </a:rPr>
              <a:t>の</a:t>
            </a:r>
            <a:r>
              <a:rPr lang="x-none" dirty="0">
                <a:latin typeface="ＭＳ ゴシック" panose="020B0609070205080204" pitchFamily="49" charset="-128"/>
                <a:ea typeface="ＭＳ ゴシック" panose="020B0609070205080204" pitchFamily="49" charset="-128"/>
              </a:rPr>
              <a:t>頒布にともに提供、</a:t>
            </a:r>
            <a:r>
              <a:rPr lang="ja-JP" altLang="en-US" dirty="0">
                <a:latin typeface="ＭＳ ゴシック" panose="020B0609070205080204" pitchFamily="49" charset="-128"/>
                <a:ea typeface="ＭＳ ゴシック" panose="020B0609070205080204" pitchFamily="49" charset="-128"/>
              </a:rPr>
              <a:t>または</a:t>
            </a:r>
            <a:r>
              <a:rPr lang="x-none" dirty="0">
                <a:latin typeface="ＭＳ ゴシック" panose="020B0609070205080204" pitchFamily="49" charset="-128"/>
                <a:ea typeface="ＭＳ ゴシック" panose="020B0609070205080204" pitchFamily="49" charset="-128"/>
              </a:rPr>
              <a:t>それを書面による申し出を通じ入手可能とすること、もしくはWebサイトでソースコードのアーカイブを公開することを意味します。</a:t>
            </a:r>
            <a:r>
              <a:rPr lang="x-none" dirty="0">
                <a:latin typeface="Calibri"/>
              </a:rPr>
              <a:t> </a:t>
            </a:r>
            <a:endParaRPr lang="en-US" dirty="0">
              <a:latin typeface="Calibri"/>
            </a:endParaRPr>
          </a:p>
          <a:p>
            <a:endParaRPr lang="en-US" dirty="0">
              <a:latin typeface="+mn-lt"/>
            </a:endParaRPr>
          </a:p>
          <a:p>
            <a:r>
              <a:rPr lang="en-US" dirty="0">
                <a:latin typeface="+mn-lt"/>
              </a:rPr>
              <a:t>---</a:t>
            </a:r>
          </a:p>
          <a:p>
            <a:pPr defTabSz="1314692">
              <a:defRPr/>
            </a:pPr>
            <a:r>
              <a:rPr lang="x-none" altLang="ja-JP" dirty="0">
                <a:latin typeface="+mn-lt"/>
                <a:ea typeface="ＭＳ ゴシック" panose="020B0609070205080204" pitchFamily="49" charset="-128"/>
              </a:rPr>
              <a:t>In cases where source code must be made available, the company provides the accompanying source code through the mechanisms permitted under the FOSS license. This may mean providing the source code along with the software distribution, making it available through a written offer, or posting a source code archive on a website. </a:t>
            </a:r>
            <a:endParaRPr lang="x-none" dirty="0">
              <a:latin typeface="Calibri"/>
            </a:endParaRPr>
          </a:p>
        </p:txBody>
      </p:sp>
      <p:sp>
        <p:nvSpPr>
          <p:cNvPr id="4" name="Slide Number Placeholder 3"/>
          <p:cNvSpPr>
            <a:spLocks noGrp="1"/>
          </p:cNvSpPr>
          <p:nvPr>
            <p:ph type="sldNum" sz="quarter" idx="10"/>
          </p:nvPr>
        </p:nvSpPr>
        <p:spPr/>
        <p:txBody>
          <a:bodyPr/>
          <a:lstStyle/>
          <a:p>
            <a:fld id="{6B482BE6-6443-43D0-B2C4-9E7E7E3CDEDD}" type="slidenum">
              <a:rPr lang="en-US"/>
              <a:pPr/>
              <a:t>66</a:t>
            </a:fld>
            <a:endParaRPr lang="en-US"/>
          </a:p>
        </p:txBody>
      </p:sp>
    </p:spTree>
    <p:extLst>
      <p:ext uri="{BB962C8B-B14F-4D97-AF65-F5344CB8AC3E}">
        <p14:creationId xmlns:p14="http://schemas.microsoft.com/office/powerpoint/2010/main" val="2020185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dirty="0">
                <a:latin typeface="ＭＳ ゴシック" panose="020B0609070205080204" pitchFamily="49" charset="-128"/>
                <a:ea typeface="ＭＳ ゴシック" panose="020B0609070205080204" pitchFamily="49" charset="-128"/>
              </a:rPr>
              <a:t>このステップでは、企業</a:t>
            </a:r>
            <a:r>
              <a:rPr lang="ja-JP" altLang="en-US" dirty="0">
                <a:latin typeface="ＭＳ ゴシック" panose="020B0609070205080204" pitchFamily="49" charset="-128"/>
                <a:ea typeface="ＭＳ ゴシック" panose="020B0609070205080204" pitchFamily="49" charset="-128"/>
              </a:rPr>
              <a:t>の</a:t>
            </a:r>
            <a:r>
              <a:rPr lang="x-none" dirty="0">
                <a:latin typeface="ＭＳ ゴシック" panose="020B0609070205080204" pitchFamily="49" charset="-128"/>
                <a:ea typeface="ＭＳ ゴシック" panose="020B0609070205080204" pitchFamily="49" charset="-128"/>
              </a:rPr>
              <a:t>頒布</a:t>
            </a:r>
            <a:r>
              <a:rPr lang="ja-JP" altLang="en-US" dirty="0">
                <a:latin typeface="ＭＳ ゴシック" panose="020B0609070205080204" pitchFamily="49" charset="-128"/>
                <a:ea typeface="ＭＳ ゴシック" panose="020B0609070205080204" pitchFamily="49" charset="-128"/>
              </a:rPr>
              <a:t>行為</a:t>
            </a:r>
            <a:r>
              <a:rPr lang="x-none" dirty="0">
                <a:latin typeface="ＭＳ ゴシック" panose="020B0609070205080204" pitchFamily="49" charset="-128"/>
                <a:ea typeface="ＭＳ ゴシック" panose="020B0609070205080204" pitchFamily="49" charset="-128"/>
              </a:rPr>
              <a:t>がFOSSライセンスの義務を履行していることを</a:t>
            </a:r>
            <a:r>
              <a:rPr lang="ja-JP" altLang="en-US" dirty="0">
                <a:latin typeface="ＭＳ ゴシック" panose="020B0609070205080204" pitchFamily="49" charset="-128"/>
                <a:ea typeface="ＭＳ ゴシック" panose="020B0609070205080204" pitchFamily="49" charset="-128"/>
              </a:rPr>
              <a:t>検証</a:t>
            </a:r>
            <a:r>
              <a:rPr lang="x-none" dirty="0">
                <a:latin typeface="ＭＳ ゴシック" panose="020B0609070205080204" pitchFamily="49" charset="-128"/>
                <a:ea typeface="ＭＳ ゴシック" panose="020B0609070205080204" pitchFamily="49" charset="-128"/>
              </a:rPr>
              <a:t>します。このステップは</a:t>
            </a:r>
            <a:r>
              <a:rPr lang="x-none" altLang="ja-JP" dirty="0">
                <a:latin typeface="ＭＳ ゴシック" panose="020B0609070205080204" pitchFamily="49" charset="-128"/>
                <a:ea typeface="ＭＳ ゴシック" panose="020B0609070205080204" pitchFamily="49" charset="-128"/>
              </a:rPr>
              <a:t>一組織体</a:t>
            </a:r>
            <a:r>
              <a:rPr lang="ja-JP" altLang="en-US" dirty="0">
                <a:latin typeface="ＭＳ ゴシック" panose="020B0609070205080204" pitchFamily="49" charset="-128"/>
                <a:ea typeface="ＭＳ ゴシック" panose="020B0609070205080204" pitchFamily="49" charset="-128"/>
              </a:rPr>
              <a:t>として</a:t>
            </a:r>
            <a:r>
              <a:rPr lang="x-none" dirty="0">
                <a:latin typeface="ＭＳ ゴシック" panose="020B0609070205080204" pitchFamily="49" charset="-128"/>
                <a:ea typeface="ＭＳ ゴシック" panose="020B0609070205080204" pitchFamily="49" charset="-128"/>
              </a:rPr>
              <a:t>FOSSレビュープロセス全体を監督する機能</a:t>
            </a:r>
            <a:r>
              <a:rPr lang="ja-JP" altLang="en-US" dirty="0">
                <a:latin typeface="ＭＳ ゴシック" panose="020B0609070205080204" pitchFamily="49" charset="-128"/>
                <a:ea typeface="ＭＳ ゴシック" panose="020B0609070205080204" pitchFamily="49" charset="-128"/>
              </a:rPr>
              <a:t>になりえるものです</a:t>
            </a:r>
            <a:r>
              <a:rPr lang="x-none" dirty="0">
                <a:latin typeface="ＭＳ ゴシック" panose="020B0609070205080204" pitchFamily="49" charset="-128"/>
                <a:ea typeface="ＭＳ ゴシック" panose="020B0609070205080204" pitchFamily="49" charset="-128"/>
              </a:rPr>
              <a:t>。</a:t>
            </a:r>
            <a:endParaRPr lang="en-US" dirty="0">
              <a:latin typeface="ＭＳ ゴシック" panose="020B0609070205080204" pitchFamily="49" charset="-128"/>
              <a:ea typeface="ＭＳ ゴシック" panose="020B0609070205080204" pitchFamily="49" charset="-128"/>
            </a:endParaRPr>
          </a:p>
          <a:p>
            <a:endParaRPr lang="en-US" dirty="0">
              <a:latin typeface="+mn-lt"/>
            </a:endParaRPr>
          </a:p>
          <a:p>
            <a:r>
              <a:rPr lang="en-US" dirty="0">
                <a:latin typeface="+mn-lt"/>
              </a:rPr>
              <a:t>---</a:t>
            </a:r>
          </a:p>
          <a:p>
            <a:pPr defTabSz="1314692">
              <a:defRPr/>
            </a:pPr>
            <a:r>
              <a:rPr lang="x-none" altLang="ja-JP" dirty="0">
                <a:latin typeface="+mn-lt"/>
                <a:ea typeface="ＭＳ ゴシック" panose="020B0609070205080204" pitchFamily="49" charset="-128"/>
              </a:rPr>
              <a:t>In this step, the company verifies that its distribution complies with its FOSS license obligations. This step could be a function of an entity providing oversight for the overall FOSS review process</a:t>
            </a:r>
            <a:r>
              <a:rPr lang="x-none" altLang="ja-JP" dirty="0" smtClean="0">
                <a:latin typeface="+mn-lt"/>
                <a:ea typeface="ＭＳ ゴシック" panose="020B0609070205080204" pitchFamily="49" charset="-128"/>
              </a:rPr>
              <a:t>.</a:t>
            </a:r>
            <a:endParaRPr lang="x-none" altLang="ja-JP" dirty="0">
              <a:latin typeface="+mn-lt"/>
              <a:ea typeface="ＭＳ ゴシック" panose="020B0609070205080204" pitchFamily="49" charset="-128"/>
            </a:endParaRPr>
          </a:p>
        </p:txBody>
      </p:sp>
      <p:sp>
        <p:nvSpPr>
          <p:cNvPr id="4" name="Slide Number Placeholder 3"/>
          <p:cNvSpPr>
            <a:spLocks noGrp="1"/>
          </p:cNvSpPr>
          <p:nvPr>
            <p:ph type="sldNum" sz="quarter" idx="10"/>
          </p:nvPr>
        </p:nvSpPr>
        <p:spPr/>
        <p:txBody>
          <a:bodyPr/>
          <a:lstStyle/>
          <a:p>
            <a:fld id="{6B482BE6-6443-43D0-B2C4-9E7E7E3CDEDD}" type="slidenum">
              <a:rPr lang="en-US"/>
              <a:pPr/>
              <a:t>67</a:t>
            </a:fld>
            <a:endParaRPr lang="en-US"/>
          </a:p>
        </p:txBody>
      </p:sp>
    </p:spTree>
    <p:extLst>
      <p:ext uri="{BB962C8B-B14F-4D97-AF65-F5344CB8AC3E}">
        <p14:creationId xmlns:p14="http://schemas.microsoft.com/office/powerpoint/2010/main" val="133989869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xfrm>
            <a:off x="169863" y="1073150"/>
            <a:ext cx="9526587" cy="5359400"/>
          </a:xfrm>
          <a:ln/>
        </p:spPr>
      </p:sp>
      <p:sp>
        <p:nvSpPr>
          <p:cNvPr id="124931" name="Rectangle 3"/>
          <p:cNvSpPr>
            <a:spLocks noGrp="1" noChangeArrowheads="1"/>
          </p:cNvSpPr>
          <p:nvPr>
            <p:ph type="body" idx="1"/>
          </p:nvPr>
        </p:nvSpPr>
        <p:spPr/>
        <p:txBody>
          <a:bodyPr/>
          <a:lstStyle/>
          <a:p>
            <a:pPr marL="325549" indent="-325549"/>
            <a:r>
              <a:rPr lang="ja-JP" altLang="en-US" dirty="0">
                <a:latin typeface="ＭＳ ゴシック" panose="020B0609070205080204" pitchFamily="49" charset="-128"/>
                <a:ea typeface="ＭＳ ゴシック" panose="020B0609070205080204" pitchFamily="49" charset="-128"/>
              </a:rPr>
              <a:t>本カリキュラム</a:t>
            </a:r>
            <a:r>
              <a:rPr lang="x-none" dirty="0">
                <a:latin typeface="ＭＳ ゴシック" panose="020B0609070205080204" pitchFamily="49" charset="-128"/>
                <a:ea typeface="ＭＳ ゴシック" panose="020B0609070205080204" pitchFamily="49" charset="-128"/>
              </a:rPr>
              <a:t>のプロセス</a:t>
            </a:r>
            <a:r>
              <a:rPr lang="ja-JP" altLang="en-US" dirty="0">
                <a:latin typeface="ＭＳ ゴシック" panose="020B0609070205080204" pitchFamily="49" charset="-128"/>
                <a:ea typeface="ＭＳ ゴシック" panose="020B0609070205080204" pitchFamily="49" charset="-128"/>
              </a:rPr>
              <a:t>例</a:t>
            </a:r>
            <a:r>
              <a:rPr lang="x-none" dirty="0">
                <a:latin typeface="ＭＳ ゴシック" panose="020B0609070205080204" pitchFamily="49" charset="-128"/>
                <a:ea typeface="ＭＳ ゴシック" panose="020B0609070205080204" pitchFamily="49" charset="-128"/>
              </a:rPr>
              <a:t>で</a:t>
            </a:r>
            <a:r>
              <a:rPr lang="ja-JP" altLang="en-US" dirty="0">
                <a:latin typeface="ＭＳ ゴシック" panose="020B0609070205080204" pitchFamily="49" charset="-128"/>
                <a:ea typeface="ＭＳ ゴシック" panose="020B0609070205080204" pitchFamily="49" charset="-128"/>
              </a:rPr>
              <a:t>は</a:t>
            </a:r>
            <a:r>
              <a:rPr lang="x-none" dirty="0">
                <a:latin typeface="ＭＳ ゴシック" panose="020B0609070205080204" pitchFamily="49" charset="-128"/>
                <a:ea typeface="ＭＳ ゴシック" panose="020B0609070205080204" pitchFamily="49" charset="-128"/>
              </a:rPr>
              <a:t>以下のステップがありました。</a:t>
            </a:r>
            <a:endParaRPr lang="en-US" dirty="0">
              <a:latin typeface="ＭＳ ゴシック" panose="020B0609070205080204" pitchFamily="49" charset="-128"/>
              <a:ea typeface="ＭＳ ゴシック" panose="020B0609070205080204" pitchFamily="49" charset="-128"/>
            </a:endParaRPr>
          </a:p>
          <a:p>
            <a:pPr marL="325549" indent="-325549">
              <a:buFont typeface="Arial" panose="020B0604020202020204" pitchFamily="34" charset="0"/>
              <a:buChar char="•"/>
            </a:pPr>
            <a:r>
              <a:rPr lang="x-none" dirty="0">
                <a:latin typeface="ＭＳ ゴシック" panose="020B0609070205080204" pitchFamily="49" charset="-128"/>
                <a:ea typeface="ＭＳ ゴシック" panose="020B0609070205080204" pitchFamily="49" charset="-128"/>
              </a:rPr>
              <a:t>確認（Identification） － FOSSの使用を確認し追跡します。この作業はエンジニアからの要求、サード パーティ</a:t>
            </a:r>
            <a:r>
              <a:rPr lang="ja-JP" altLang="en-US" dirty="0">
                <a:latin typeface="ＭＳ ゴシック" panose="020B0609070205080204" pitchFamily="49" charset="-128"/>
                <a:ea typeface="ＭＳ ゴシック" panose="020B0609070205080204" pitchFamily="49" charset="-128"/>
              </a:rPr>
              <a:t>による</a:t>
            </a:r>
            <a:r>
              <a:rPr lang="x-none" dirty="0">
                <a:latin typeface="ＭＳ ゴシック" panose="020B0609070205080204" pitchFamily="49" charset="-128"/>
                <a:ea typeface="ＭＳ ゴシック" panose="020B0609070205080204" pitchFamily="49" charset="-128"/>
              </a:rPr>
              <a:t>開示、もしくはコード スキャンを通じて発生します。</a:t>
            </a:r>
          </a:p>
          <a:p>
            <a:pPr marL="325549" indent="-325549">
              <a:buFont typeface="Arial" panose="020B0604020202020204" pitchFamily="34" charset="0"/>
              <a:buChar char="•"/>
            </a:pPr>
            <a:r>
              <a:rPr lang="x-none" dirty="0">
                <a:latin typeface="ＭＳ ゴシック" panose="020B0609070205080204" pitchFamily="49" charset="-128"/>
                <a:ea typeface="ＭＳ ゴシック" panose="020B0609070205080204" pitchFamily="49" charset="-128"/>
              </a:rPr>
              <a:t>ソースコードの監査－確認されたFOSSコンポーネントをライセンスと起源についてレビューします。</a:t>
            </a:r>
          </a:p>
          <a:p>
            <a:pPr marL="325549" indent="-325549">
              <a:buFont typeface="Arial" panose="020B0604020202020204" pitchFamily="34" charset="0"/>
              <a:buChar char="•"/>
            </a:pPr>
            <a:r>
              <a:rPr lang="x-none" dirty="0">
                <a:latin typeface="ＭＳ ゴシック" panose="020B0609070205080204" pitchFamily="49" charset="-128"/>
                <a:ea typeface="ＭＳ ゴシック" panose="020B0609070205080204" pitchFamily="49" charset="-128"/>
              </a:rPr>
              <a:t>問題を解決する－ FOSSポリシーに</a:t>
            </a:r>
            <a:r>
              <a:rPr lang="ja-JP" altLang="en-US" dirty="0">
                <a:latin typeface="ＭＳ ゴシック" panose="020B0609070205080204" pitchFamily="49" charset="-128"/>
                <a:ea typeface="ＭＳ ゴシック" panose="020B0609070205080204" pitchFamily="49" charset="-128"/>
              </a:rPr>
              <a:t>反した</a:t>
            </a:r>
            <a:r>
              <a:rPr lang="x-none" dirty="0">
                <a:latin typeface="ＭＳ ゴシック" panose="020B0609070205080204" pitchFamily="49" charset="-128"/>
                <a:ea typeface="ＭＳ ゴシック" panose="020B0609070205080204" pitchFamily="49" charset="-128"/>
              </a:rPr>
              <a:t>FOSSの使用を除去します。</a:t>
            </a:r>
          </a:p>
          <a:p>
            <a:pPr marL="325549" indent="-325549">
              <a:buFont typeface="Arial" panose="020B0604020202020204" pitchFamily="34" charset="0"/>
              <a:buChar char="•"/>
            </a:pPr>
            <a:r>
              <a:rPr lang="x-none" dirty="0">
                <a:latin typeface="ＭＳ ゴシック" panose="020B0609070205080204" pitchFamily="49" charset="-128"/>
                <a:ea typeface="ＭＳ ゴシック" panose="020B0609070205080204" pitchFamily="49" charset="-128"/>
              </a:rPr>
              <a:t>レビューの実施－FOSSの使用に対する義務を査定し決定します。</a:t>
            </a:r>
          </a:p>
          <a:p>
            <a:pPr marL="325549" indent="-325549">
              <a:buFont typeface="Arial" panose="020B0604020202020204" pitchFamily="34" charset="0"/>
              <a:buChar char="•"/>
            </a:pPr>
            <a:r>
              <a:rPr lang="x-none" dirty="0">
                <a:latin typeface="ＭＳ ゴシック" panose="020B0609070205080204" pitchFamily="49" charset="-128"/>
                <a:ea typeface="ＭＳ ゴシック" panose="020B0609070205080204" pitchFamily="49" charset="-128"/>
              </a:rPr>
              <a:t>承認－承認の条件とライセンスの義務を明らかにします。</a:t>
            </a:r>
          </a:p>
          <a:p>
            <a:pPr marL="325549" indent="-325549">
              <a:buFont typeface="Arial" panose="020B0604020202020204" pitchFamily="34" charset="0"/>
              <a:buChar char="•"/>
            </a:pPr>
            <a:r>
              <a:rPr lang="x-none" dirty="0">
                <a:latin typeface="ＭＳ ゴシック" panose="020B0609070205080204" pitchFamily="49" charset="-128"/>
                <a:ea typeface="ＭＳ ゴシック" panose="020B0609070205080204" pitchFamily="49" charset="-128"/>
              </a:rPr>
              <a:t>登録／承認の追跡－その後のステップのために承認の条件とライセンス義務を追跡します。</a:t>
            </a:r>
          </a:p>
          <a:p>
            <a:pPr marL="325549" indent="-325549">
              <a:buFont typeface="Arial" panose="020B0604020202020204" pitchFamily="34" charset="0"/>
              <a:buChar char="•"/>
            </a:pPr>
            <a:r>
              <a:rPr lang="x-none" dirty="0">
                <a:latin typeface="ＭＳ ゴシック" panose="020B0609070205080204" pitchFamily="49" charset="-128"/>
                <a:ea typeface="ＭＳ ゴシック" panose="020B0609070205080204" pitchFamily="49" charset="-128"/>
              </a:rPr>
              <a:t>告知／</a:t>
            </a:r>
            <a:r>
              <a:rPr lang="ja-JP" altLang="en-US" dirty="0">
                <a:latin typeface="ＭＳ ゴシック" panose="020B0609070205080204" pitchFamily="49" charset="-128"/>
                <a:ea typeface="ＭＳ ゴシック" panose="020B0609070205080204" pitchFamily="49" charset="-128"/>
              </a:rPr>
              <a:t>通知／</a:t>
            </a:r>
            <a:r>
              <a:rPr lang="x-none" dirty="0">
                <a:latin typeface="ＭＳ ゴシック" panose="020B0609070205080204" pitchFamily="49" charset="-128"/>
                <a:ea typeface="ＭＳ ゴシック" panose="020B0609070205080204" pitchFamily="49" charset="-128"/>
              </a:rPr>
              <a:t>表示－FOSSライセンスで求められる形で告知</a:t>
            </a:r>
            <a:r>
              <a:rPr lang="ja-JP" altLang="en-US" dirty="0">
                <a:latin typeface="ＭＳ ゴシック" panose="020B0609070205080204" pitchFamily="49" charset="-128"/>
                <a:ea typeface="ＭＳ ゴシック" panose="020B0609070205080204" pitchFamily="49" charset="-128"/>
              </a:rPr>
              <a:t>文</a:t>
            </a:r>
            <a:r>
              <a:rPr lang="x-none" dirty="0">
                <a:latin typeface="ＭＳ ゴシック" panose="020B0609070205080204" pitchFamily="49" charset="-128"/>
                <a:ea typeface="ＭＳ ゴシック" panose="020B0609070205080204" pitchFamily="49" charset="-128"/>
              </a:rPr>
              <a:t>を準備します。</a:t>
            </a:r>
          </a:p>
          <a:p>
            <a:pPr marL="325549" indent="-325549">
              <a:buFont typeface="Arial" panose="020B0604020202020204" pitchFamily="34" charset="0"/>
              <a:buChar char="•"/>
            </a:pPr>
            <a:r>
              <a:rPr lang="x-none" dirty="0">
                <a:latin typeface="ＭＳ ゴシック" panose="020B0609070205080204" pitchFamily="49" charset="-128"/>
                <a:ea typeface="ＭＳ ゴシック" panose="020B0609070205080204" pitchFamily="49" charset="-128"/>
              </a:rPr>
              <a:t>頒布前の</a:t>
            </a:r>
            <a:r>
              <a:rPr lang="ja-JP" altLang="en-US" dirty="0">
                <a:latin typeface="ＭＳ ゴシック" panose="020B0609070205080204" pitchFamily="49" charset="-128"/>
                <a:ea typeface="ＭＳ ゴシック" panose="020B0609070205080204" pitchFamily="49" charset="-128"/>
              </a:rPr>
              <a:t>検証</a:t>
            </a:r>
            <a:r>
              <a:rPr lang="x-none" dirty="0">
                <a:latin typeface="ＭＳ ゴシック" panose="020B0609070205080204" pitchFamily="49" charset="-128"/>
                <a:ea typeface="ＭＳ ゴシック" panose="020B0609070205080204" pitchFamily="49" charset="-128"/>
              </a:rPr>
              <a:t>－頒布物のリリース前</a:t>
            </a:r>
            <a:r>
              <a:rPr lang="ja-JP" altLang="en-US" dirty="0">
                <a:latin typeface="ＭＳ ゴシック" panose="020B0609070205080204" pitchFamily="49" charset="-128"/>
                <a:ea typeface="ＭＳ ゴシック" panose="020B0609070205080204" pitchFamily="49" charset="-128"/>
              </a:rPr>
              <a:t>に</a:t>
            </a:r>
            <a:r>
              <a:rPr lang="x-none" dirty="0">
                <a:latin typeface="ＭＳ ゴシック" panose="020B0609070205080204" pitchFamily="49" charset="-128"/>
                <a:ea typeface="ＭＳ ゴシック" panose="020B0609070205080204" pitchFamily="49" charset="-128"/>
              </a:rPr>
              <a:t>コンプライアンスをレビューします。 </a:t>
            </a:r>
          </a:p>
          <a:p>
            <a:pPr marL="325549" indent="-325549">
              <a:buFont typeface="Arial" panose="020B0604020202020204" pitchFamily="34" charset="0"/>
              <a:buChar char="•"/>
            </a:pPr>
            <a:r>
              <a:rPr lang="ja-JP" altLang="en-US" dirty="0">
                <a:latin typeface="ＭＳ ゴシック" panose="020B0609070205080204" pitchFamily="49" charset="-128"/>
                <a:ea typeface="ＭＳ ゴシック" panose="020B0609070205080204" pitchFamily="49" charset="-128"/>
              </a:rPr>
              <a:t>添付</a:t>
            </a:r>
            <a:r>
              <a:rPr lang="x-none" dirty="0">
                <a:latin typeface="ＭＳ ゴシック" panose="020B0609070205080204" pitchFamily="49" charset="-128"/>
                <a:ea typeface="ＭＳ ゴシック" panose="020B0609070205080204" pitchFamily="49" charset="-128"/>
              </a:rPr>
              <a:t>ソースコードの頒布－ソースコードを必要に応じて入手可能にします。</a:t>
            </a:r>
          </a:p>
          <a:p>
            <a:pPr marL="325549" indent="-325549">
              <a:buFont typeface="Arial" panose="020B0604020202020204" pitchFamily="34" charset="0"/>
              <a:buChar char="•"/>
            </a:pPr>
            <a:r>
              <a:rPr lang="ja-JP" altLang="en-US" dirty="0">
                <a:latin typeface="ＭＳ ゴシック" panose="020B0609070205080204" pitchFamily="49" charset="-128"/>
                <a:ea typeface="ＭＳ ゴシック" panose="020B0609070205080204" pitchFamily="49" charset="-128"/>
              </a:rPr>
              <a:t>検証</a:t>
            </a:r>
            <a:r>
              <a:rPr lang="x-none" dirty="0">
                <a:latin typeface="ＭＳ ゴシック" panose="020B0609070205080204" pitchFamily="49" charset="-128"/>
                <a:ea typeface="ＭＳ ゴシック" panose="020B0609070205080204" pitchFamily="49" charset="-128"/>
              </a:rPr>
              <a:t>－コンプライアンス</a:t>
            </a:r>
            <a:r>
              <a:rPr lang="ja-JP" altLang="en-US" dirty="0">
                <a:latin typeface="ＭＳ ゴシック" panose="020B0609070205080204" pitchFamily="49" charset="-128"/>
                <a:ea typeface="ＭＳ ゴシック" panose="020B0609070205080204" pitchFamily="49" charset="-128"/>
              </a:rPr>
              <a:t> </a:t>
            </a:r>
            <a:r>
              <a:rPr lang="x-none" dirty="0">
                <a:latin typeface="ＭＳ ゴシック" panose="020B0609070205080204" pitchFamily="49" charset="-128"/>
                <a:ea typeface="ＭＳ ゴシック" panose="020B0609070205080204" pitchFamily="49" charset="-128"/>
              </a:rPr>
              <a:t>プロセスの監督を実施します。</a:t>
            </a:r>
          </a:p>
          <a:p>
            <a:endParaRPr lang="x-none" dirty="0">
              <a:latin typeface="ＭＳ ゴシック" panose="020B0609070205080204" pitchFamily="49" charset="-128"/>
              <a:ea typeface="ＭＳ ゴシック" panose="020B0609070205080204" pitchFamily="49" charset="-128"/>
            </a:endParaRPr>
          </a:p>
          <a:p>
            <a:r>
              <a:rPr lang="x-none" dirty="0">
                <a:latin typeface="ＭＳ ゴシック" panose="020B0609070205080204" pitchFamily="49" charset="-128"/>
                <a:ea typeface="ＭＳ ゴシック" panose="020B0609070205080204" pitchFamily="49" charset="-128"/>
              </a:rPr>
              <a:t>アーキテクチャ レビューではFOSSコンポーネントと企業のソフトウェア間の関係を検査します。</a:t>
            </a:r>
            <a:r>
              <a:rPr lang="ja-JP" altLang="en-US" dirty="0">
                <a:latin typeface="ＭＳ ゴシック" panose="020B0609070205080204" pitchFamily="49" charset="-128"/>
                <a:ea typeface="ＭＳ ゴシック" panose="020B0609070205080204" pitchFamily="49" charset="-128"/>
              </a:rPr>
              <a:t>たとえば</a:t>
            </a:r>
            <a:r>
              <a:rPr lang="x-none" dirty="0">
                <a:latin typeface="ＭＳ ゴシック" panose="020B0609070205080204" pitchFamily="49" charset="-128"/>
                <a:ea typeface="ＭＳ ゴシック" panose="020B0609070205080204" pitchFamily="49" charset="-128"/>
              </a:rPr>
              <a:t>、FOSSと企業のコンポーネントがどのように互いにリンクするか</a:t>
            </a:r>
            <a:r>
              <a:rPr lang="ja-JP" altLang="en-US" dirty="0">
                <a:latin typeface="ＭＳ ゴシック" panose="020B0609070205080204" pitchFamily="49" charset="-128"/>
                <a:ea typeface="ＭＳ ゴシック" panose="020B0609070205080204" pitchFamily="49" charset="-128"/>
              </a:rPr>
              <a:t>といったことを検査します</a:t>
            </a:r>
            <a:r>
              <a:rPr lang="x-none" dirty="0">
                <a:latin typeface="ＭＳ ゴシック" panose="020B0609070205080204" pitchFamily="49" charset="-128"/>
                <a:ea typeface="ＭＳ ゴシック" panose="020B0609070205080204" pitchFamily="49" charset="-128"/>
              </a:rPr>
              <a:t>。</a:t>
            </a:r>
            <a:endParaRPr lang="en-US" dirty="0">
              <a:latin typeface="ＭＳ ゴシック" panose="020B0609070205080204" pitchFamily="49" charset="-128"/>
              <a:ea typeface="ＭＳ ゴシック" panose="020B0609070205080204" pitchFamily="49" charset="-128"/>
            </a:endParaRPr>
          </a:p>
          <a:p>
            <a:endParaRPr lang="en-US" dirty="0">
              <a:latin typeface="+mn-lt"/>
            </a:endParaRPr>
          </a:p>
          <a:p>
            <a:r>
              <a:rPr lang="en-US" dirty="0">
                <a:latin typeface="+mn-lt"/>
              </a:rPr>
              <a:t>---</a:t>
            </a:r>
          </a:p>
          <a:p>
            <a:pPr marL="325549" indent="-325549"/>
            <a:r>
              <a:rPr lang="x-none" altLang="ja-JP" dirty="0">
                <a:latin typeface="+mn-lt"/>
                <a:ea typeface="ＭＳ ゴシック" panose="020B0609070205080204" pitchFamily="49" charset="-128"/>
              </a:rPr>
              <a:t>For our example process, the steps include:</a:t>
            </a:r>
            <a:endParaRPr lang="en-US" altLang="ja-JP" dirty="0">
              <a:latin typeface="+mn-lt"/>
              <a:ea typeface="ＭＳ ゴシック" panose="020B0609070205080204" pitchFamily="49" charset="-128"/>
            </a:endParaRPr>
          </a:p>
          <a:p>
            <a:pPr marL="325549" indent="-325549">
              <a:buFont typeface="Arial" panose="020B0604020202020204" pitchFamily="34" charset="0"/>
              <a:buChar char="•"/>
            </a:pPr>
            <a:r>
              <a:rPr lang="x-none" altLang="ja-JP" dirty="0">
                <a:latin typeface="+mn-lt"/>
                <a:ea typeface="ＭＳ ゴシック" panose="020B0609070205080204" pitchFamily="49" charset="-128"/>
              </a:rPr>
              <a:t>Identification - Identify and track FOSS usage. This may take place through engineer requests, third party disclosures, or code scanning.</a:t>
            </a:r>
          </a:p>
          <a:p>
            <a:pPr marL="325549" indent="-325549">
              <a:buFont typeface="Arial" panose="020B0604020202020204" pitchFamily="34" charset="0"/>
              <a:buChar char="•"/>
            </a:pPr>
            <a:r>
              <a:rPr lang="x-none" altLang="ja-JP" dirty="0">
                <a:latin typeface="+mn-lt"/>
                <a:ea typeface="ＭＳ ゴシック" panose="020B0609070205080204" pitchFamily="49" charset="-128"/>
              </a:rPr>
              <a:t>Auditing source code - Review identified FOSS components for license and origin information.</a:t>
            </a:r>
          </a:p>
          <a:p>
            <a:pPr marL="325549" indent="-325549">
              <a:buFont typeface="Arial" panose="020B0604020202020204" pitchFamily="34" charset="0"/>
              <a:buChar char="•"/>
            </a:pPr>
            <a:r>
              <a:rPr lang="x-none" altLang="ja-JP" dirty="0">
                <a:latin typeface="+mn-lt"/>
                <a:ea typeface="ＭＳ ゴシック" panose="020B0609070205080204" pitchFamily="49" charset="-128"/>
              </a:rPr>
              <a:t>Resolving issues - Remove FOSS usage that is incompatible with FOSS policies.</a:t>
            </a:r>
          </a:p>
          <a:p>
            <a:pPr marL="325549" indent="-325549">
              <a:buFont typeface="Arial" panose="020B0604020202020204" pitchFamily="34" charset="0"/>
              <a:buChar char="•"/>
            </a:pPr>
            <a:r>
              <a:rPr lang="x-none" altLang="ja-JP" dirty="0">
                <a:latin typeface="+mn-lt"/>
                <a:ea typeface="ＭＳ ゴシック" panose="020B0609070205080204" pitchFamily="49" charset="-128"/>
              </a:rPr>
              <a:t>Performing reviews - Assess and determine obligations for FOSS usage.</a:t>
            </a:r>
          </a:p>
          <a:p>
            <a:pPr marL="325549" indent="-325549">
              <a:buFont typeface="Arial" panose="020B0604020202020204" pitchFamily="34" charset="0"/>
              <a:buChar char="•"/>
            </a:pPr>
            <a:r>
              <a:rPr lang="x-none" altLang="ja-JP" dirty="0">
                <a:latin typeface="+mn-lt"/>
                <a:ea typeface="ＭＳ ゴシック" panose="020B0609070205080204" pitchFamily="49" charset="-128"/>
              </a:rPr>
              <a:t>Approvals - Communicate approval conditions and license obligations.</a:t>
            </a:r>
          </a:p>
          <a:p>
            <a:pPr marL="325549" indent="-325549">
              <a:buFont typeface="Arial" panose="020B0604020202020204" pitchFamily="34" charset="0"/>
              <a:buChar char="•"/>
            </a:pPr>
            <a:r>
              <a:rPr lang="x-none" altLang="ja-JP" dirty="0">
                <a:latin typeface="+mn-lt"/>
                <a:ea typeface="ＭＳ ゴシック" panose="020B0609070205080204" pitchFamily="49" charset="-128"/>
              </a:rPr>
              <a:t>Registration/approval tracking – Track approval conditions and license obligations for later compliance steps.</a:t>
            </a:r>
          </a:p>
          <a:p>
            <a:pPr marL="325549" indent="-325549">
              <a:buFont typeface="Arial" panose="020B0604020202020204" pitchFamily="34" charset="0"/>
              <a:buChar char="•"/>
            </a:pPr>
            <a:r>
              <a:rPr lang="x-none" altLang="ja-JP" dirty="0">
                <a:latin typeface="+mn-lt"/>
                <a:ea typeface="ＭＳ ゴシック" panose="020B0609070205080204" pitchFamily="49" charset="-128"/>
              </a:rPr>
              <a:t>Notices - Prepare notices as required by FOSS licenses.</a:t>
            </a:r>
          </a:p>
          <a:p>
            <a:pPr marL="325549" indent="-325549">
              <a:buFont typeface="Arial" panose="020B0604020202020204" pitchFamily="34" charset="0"/>
              <a:buChar char="•"/>
            </a:pPr>
            <a:r>
              <a:rPr lang="x-none" altLang="ja-JP" dirty="0">
                <a:latin typeface="+mn-lt"/>
                <a:ea typeface="ＭＳ ゴシック" panose="020B0609070205080204" pitchFamily="49" charset="-128"/>
              </a:rPr>
              <a:t>Pre-distribution verifications – Review distributions for compliance before release. </a:t>
            </a:r>
          </a:p>
          <a:p>
            <a:pPr marL="325549" indent="-325549">
              <a:buFont typeface="Arial" panose="020B0604020202020204" pitchFamily="34" charset="0"/>
              <a:buChar char="•"/>
            </a:pPr>
            <a:r>
              <a:rPr lang="x-none" altLang="ja-JP" dirty="0">
                <a:latin typeface="+mn-lt"/>
                <a:ea typeface="ＭＳ ゴシック" panose="020B0609070205080204" pitchFamily="49" charset="-128"/>
              </a:rPr>
              <a:t>Accompanying Source Code Distribution – Make source code available as needed.</a:t>
            </a:r>
          </a:p>
          <a:p>
            <a:pPr marL="325549" indent="-325549">
              <a:buFont typeface="Arial" panose="020B0604020202020204" pitchFamily="34" charset="0"/>
              <a:buChar char="•"/>
            </a:pPr>
            <a:r>
              <a:rPr lang="x-none" altLang="ja-JP" dirty="0">
                <a:latin typeface="+mn-lt"/>
                <a:ea typeface="ＭＳ ゴシック" panose="020B0609070205080204" pitchFamily="49" charset="-128"/>
              </a:rPr>
              <a:t>Verification – Provide oversight for compliance process.</a:t>
            </a:r>
          </a:p>
          <a:p>
            <a:endParaRPr lang="x-none" altLang="ja-JP" dirty="0">
              <a:latin typeface="+mn-lt"/>
              <a:ea typeface="ＭＳ ゴシック" panose="020B0609070205080204" pitchFamily="49" charset="-128"/>
            </a:endParaRPr>
          </a:p>
          <a:p>
            <a:r>
              <a:rPr lang="x-none" altLang="ja-JP" dirty="0">
                <a:latin typeface="+mn-lt"/>
                <a:ea typeface="ＭＳ ゴシック" panose="020B0609070205080204" pitchFamily="49" charset="-128"/>
              </a:rPr>
              <a:t>Architecture reviews examine the relationships between FOSS components and company software. For example, how are FOSS and company components linked together</a:t>
            </a:r>
            <a:r>
              <a:rPr lang="x-none" altLang="ja-JP" dirty="0" smtClean="0">
                <a:latin typeface="+mn-lt"/>
                <a:ea typeface="ＭＳ ゴシック" panose="020B0609070205080204" pitchFamily="49" charset="-128"/>
              </a:rPr>
              <a:t>?</a:t>
            </a:r>
            <a:endParaRPr lang="x-none" dirty="0">
              <a:latin typeface="+mn-lt"/>
            </a:endParaRPr>
          </a:p>
        </p:txBody>
      </p:sp>
      <p:sp>
        <p:nvSpPr>
          <p:cNvPr id="2" name="Slide Number Placeholder 1"/>
          <p:cNvSpPr>
            <a:spLocks noGrp="1"/>
          </p:cNvSpPr>
          <p:nvPr>
            <p:ph type="sldNum" sz="quarter" idx="10"/>
          </p:nvPr>
        </p:nvSpPr>
        <p:spPr/>
        <p:txBody>
          <a:bodyPr/>
          <a:lstStyle/>
          <a:p>
            <a:fld id="{6B482BE6-6443-43D0-B2C4-9E7E7E3CDEDD}" type="slidenum">
              <a:rPr lang="en-US" smtClean="0"/>
              <a:t>68</a:t>
            </a:fld>
            <a:endParaRPr lang="en-US"/>
          </a:p>
        </p:txBody>
      </p:sp>
    </p:spTree>
    <p:extLst>
      <p:ext uri="{BB962C8B-B14F-4D97-AF65-F5344CB8AC3E}">
        <p14:creationId xmlns:p14="http://schemas.microsoft.com/office/powerpoint/2010/main" val="8872099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a:p>
            <a:endParaRPr lang="x-none" dirty="0"/>
          </a:p>
        </p:txBody>
      </p:sp>
      <p:sp>
        <p:nvSpPr>
          <p:cNvPr id="4" name="Slide Number Placeholder 3"/>
          <p:cNvSpPr>
            <a:spLocks noGrp="1"/>
          </p:cNvSpPr>
          <p:nvPr>
            <p:ph type="sldNum" sz="quarter" idx="10"/>
          </p:nvPr>
        </p:nvSpPr>
        <p:spPr/>
        <p:txBody>
          <a:bodyPr/>
          <a:lstStyle/>
          <a:p>
            <a:fld id="{6B482BE6-6443-43D0-B2C4-9E7E7E3CDEDD}" type="slidenum">
              <a:rPr lang="en-US" smtClean="0"/>
              <a:t>69</a:t>
            </a:fld>
            <a:endParaRPr lang="en-US"/>
          </a:p>
        </p:txBody>
      </p:sp>
    </p:spTree>
    <p:extLst>
      <p:ext uri="{BB962C8B-B14F-4D97-AF65-F5344CB8AC3E}">
        <p14:creationId xmlns:p14="http://schemas.microsoft.com/office/powerpoint/2010/main" val="662514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9863" y="1073150"/>
            <a:ext cx="9526587" cy="5359400"/>
          </a:xfrm>
        </p:spPr>
      </p:sp>
      <p:sp>
        <p:nvSpPr>
          <p:cNvPr id="3" name="Notes Placeholder 2"/>
          <p:cNvSpPr>
            <a:spLocks noGrp="1"/>
          </p:cNvSpPr>
          <p:nvPr>
            <p:ph type="body" idx="1"/>
          </p:nvPr>
        </p:nvSpPr>
        <p:spPr/>
        <p:txBody>
          <a:bodyPr/>
          <a:lstStyle/>
          <a:p>
            <a:r>
              <a:rPr lang="en-GB" dirty="0">
                <a:latin typeface="ＭＳ ゴシック" panose="020B0609070205080204" pitchFamily="49" charset="-128"/>
                <a:ea typeface="ＭＳ ゴシック" panose="020B0609070205080204" pitchFamily="49" charset="-128"/>
              </a:rPr>
              <a:t>ここにある概説で知的財産のすべての側面を網羅することは意図していません。</a:t>
            </a:r>
            <a:r>
              <a:rPr lang="en-GB" baseline="0" dirty="0">
                <a:latin typeface="ＭＳ ゴシック" panose="020B0609070205080204" pitchFamily="49" charset="-128"/>
                <a:ea typeface="ＭＳ ゴシック" panose="020B0609070205080204" pitchFamily="49" charset="-128"/>
              </a:rPr>
              <a:t> ここで意図しているのは、「</a:t>
            </a:r>
            <a:r>
              <a:rPr lang="en-GB" baseline="0" dirty="0" err="1">
                <a:latin typeface="ＭＳ ゴシック" panose="020B0609070205080204" pitchFamily="49" charset="-128"/>
                <a:ea typeface="ＭＳ ゴシック" panose="020B0609070205080204" pitchFamily="49" charset="-128"/>
              </a:rPr>
              <a:t>全体像</a:t>
            </a:r>
            <a:r>
              <a:rPr lang="en-GB" baseline="0" dirty="0">
                <a:latin typeface="ＭＳ ゴシック" panose="020B0609070205080204" pitchFamily="49" charset="-128"/>
                <a:ea typeface="ＭＳ ゴシック" panose="020B0609070205080204" pitchFamily="49" charset="-128"/>
              </a:rPr>
              <a:t>」</a:t>
            </a:r>
            <a:r>
              <a:rPr lang="ja-JP" altLang="en-US" baseline="0" dirty="0">
                <a:latin typeface="ＭＳ ゴシック" panose="020B0609070205080204" pitchFamily="49" charset="-128"/>
                <a:ea typeface="ＭＳ ゴシック" panose="020B0609070205080204" pitchFamily="49" charset="-128"/>
              </a:rPr>
              <a:t>の観点から</a:t>
            </a:r>
            <a:r>
              <a:rPr lang="en-GB" baseline="0" dirty="0">
                <a:latin typeface="ＭＳ ゴシック" panose="020B0609070205080204" pitchFamily="49" charset="-128"/>
                <a:ea typeface="ＭＳ ゴシック" panose="020B0609070205080204" pitchFamily="49" charset="-128"/>
              </a:rPr>
              <a:t>、当</a:t>
            </a:r>
            <a:r>
              <a:rPr lang="ja-JP" altLang="en-US" baseline="0" dirty="0">
                <a:latin typeface="ＭＳ ゴシック" panose="020B0609070205080204" pitchFamily="49" charset="-128"/>
                <a:ea typeface="ＭＳ ゴシック" panose="020B0609070205080204" pitchFamily="49" charset="-128"/>
              </a:rPr>
              <a:t>カリキュラムで</a:t>
            </a:r>
            <a:r>
              <a:rPr lang="en-GB" baseline="0" dirty="0" err="1">
                <a:latin typeface="ＭＳ ゴシック" panose="020B0609070205080204" pitchFamily="49" charset="-128"/>
                <a:ea typeface="ＭＳ ゴシック" panose="020B0609070205080204" pitchFamily="49" charset="-128"/>
              </a:rPr>
              <a:t>議論するのがFOSSコンプライアンスに</a:t>
            </a:r>
            <a:r>
              <a:rPr lang="ja-JP" altLang="en-US" baseline="0" dirty="0">
                <a:latin typeface="ＭＳ ゴシック" panose="020B0609070205080204" pitchFamily="49" charset="-128"/>
                <a:ea typeface="ＭＳ ゴシック" panose="020B0609070205080204" pitchFamily="49" charset="-128"/>
              </a:rPr>
              <a:t>最も</a:t>
            </a:r>
            <a:r>
              <a:rPr lang="en-GB" baseline="0" dirty="0" err="1">
                <a:latin typeface="ＭＳ ゴシック" panose="020B0609070205080204" pitchFamily="49" charset="-128"/>
                <a:ea typeface="ＭＳ ゴシック" panose="020B0609070205080204" pitchFamily="49" charset="-128"/>
              </a:rPr>
              <a:t>関係する著作権と特許権だということを確認してもらうことです</a:t>
            </a:r>
            <a:r>
              <a:rPr lang="en-GB" baseline="0" dirty="0">
                <a:latin typeface="ＭＳ ゴシック" panose="020B0609070205080204" pitchFamily="49" charset="-128"/>
                <a:ea typeface="ＭＳ ゴシック" panose="020B0609070205080204" pitchFamily="49" charset="-128"/>
              </a:rPr>
              <a:t>。</a:t>
            </a:r>
          </a:p>
          <a:p>
            <a:endParaRPr lang="en-GB" baseline="0" dirty="0"/>
          </a:p>
          <a:p>
            <a:r>
              <a:rPr lang="en-GB" baseline="0" dirty="0"/>
              <a:t>---</a:t>
            </a:r>
          </a:p>
          <a:p>
            <a:pPr defTabSz="1314692">
              <a:defRPr/>
            </a:pPr>
            <a:r>
              <a:rPr lang="en-GB" altLang="ja-JP" dirty="0">
                <a:ea typeface="ＭＳ ゴシック" panose="020B0609070205080204" pitchFamily="49" charset="-128"/>
              </a:rPr>
              <a:t>This overview is not intended to cover all aspects of Intellectual Property.</a:t>
            </a:r>
            <a:r>
              <a:rPr lang="en-GB" altLang="ja-JP" baseline="0" dirty="0">
                <a:ea typeface="ＭＳ ゴシック" panose="020B0609070205080204" pitchFamily="49" charset="-128"/>
              </a:rPr>
              <a:t> It is intended to provide context for the “big picture” and to establish that today we are only discussing copyright and patents, the areas most relevant to FOSS compliance.</a:t>
            </a:r>
            <a:endParaRPr lang="en-GB" altLang="ja-JP" dirty="0">
              <a:ea typeface="ＭＳ ゴシック" panose="020B0609070205080204" pitchFamily="49" charset="-128"/>
            </a:endParaRPr>
          </a:p>
        </p:txBody>
      </p:sp>
      <p:sp>
        <p:nvSpPr>
          <p:cNvPr id="4" name="Slide Number Placeholder 3"/>
          <p:cNvSpPr>
            <a:spLocks noGrp="1"/>
          </p:cNvSpPr>
          <p:nvPr>
            <p:ph type="sldNum" sz="quarter" idx="10"/>
          </p:nvPr>
        </p:nvSpPr>
        <p:spPr/>
        <p:txBody>
          <a:bodyPr/>
          <a:lstStyle/>
          <a:p>
            <a:fld id="{291D6620-1219-4321-B933-F8804B980E90}" type="slidenum">
              <a:rPr lang="en-GB" smtClean="0"/>
              <a:t>7</a:t>
            </a:fld>
            <a:endParaRPr lang="en-GB"/>
          </a:p>
        </p:txBody>
      </p:sp>
    </p:spTree>
    <p:extLst>
      <p:ext uri="{BB962C8B-B14F-4D97-AF65-F5344CB8AC3E}">
        <p14:creationId xmlns:p14="http://schemas.microsoft.com/office/powerpoint/2010/main" val="16872076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xfrm>
            <a:off x="169863" y="1073150"/>
            <a:ext cx="9526587" cy="5359400"/>
          </a:xfrm>
          <a:ln/>
        </p:spPr>
      </p:sp>
      <p:sp>
        <p:nvSpPr>
          <p:cNvPr id="124931" name="Rectangle 3"/>
          <p:cNvSpPr>
            <a:spLocks noGrp="1" noChangeArrowheads="1"/>
          </p:cNvSpPr>
          <p:nvPr>
            <p:ph type="body" idx="1"/>
          </p:nvPr>
        </p:nvSpPr>
        <p:spPr/>
        <p:txBody>
          <a:bodyPr/>
          <a:lstStyle/>
          <a:p>
            <a:r>
              <a:rPr lang="x-none" dirty="0">
                <a:latin typeface="ＭＳ ゴシック" panose="020B0609070205080204" pitchFamily="49" charset="-128"/>
                <a:ea typeface="ＭＳ ゴシック" panose="020B0609070205080204" pitchFamily="49" charset="-128"/>
              </a:rPr>
              <a:t>本章ではFOSSコンプライアンスプロセスで避けるべき、共通的な落とし穴について説明します。</a:t>
            </a:r>
          </a:p>
          <a:p>
            <a:pPr marL="325549" indent="-325549"/>
            <a:endParaRPr lang="en-US" b="0" dirty="0">
              <a:latin typeface="+mn-lt"/>
            </a:endParaRPr>
          </a:p>
          <a:p>
            <a:pPr marL="325549" indent="-325549"/>
            <a:r>
              <a:rPr lang="en-US" b="0" dirty="0">
                <a:latin typeface="+mn-lt"/>
              </a:rPr>
              <a:t>---</a:t>
            </a:r>
          </a:p>
          <a:p>
            <a:pPr marL="325549" indent="-325549" defTabSz="1314692">
              <a:defRPr/>
            </a:pPr>
            <a:r>
              <a:rPr lang="x-none" altLang="ja-JP" dirty="0">
                <a:latin typeface="+mn-lt"/>
                <a:ea typeface="ＭＳ ゴシック" panose="020B0609070205080204" pitchFamily="49" charset="-128"/>
              </a:rPr>
              <a:t>In this chapter, we will describe some common pitfalls to avoid in the FOSS compliance process</a:t>
            </a:r>
            <a:r>
              <a:rPr lang="x-none" altLang="ja-JP" dirty="0" smtClean="0">
                <a:latin typeface="+mn-lt"/>
                <a:ea typeface="ＭＳ ゴシック" panose="020B0609070205080204" pitchFamily="49" charset="-128"/>
              </a:rPr>
              <a:t>.</a:t>
            </a:r>
            <a:endParaRPr lang="x-none" b="0" dirty="0">
              <a:latin typeface="+mn-lt"/>
            </a:endParaRPr>
          </a:p>
        </p:txBody>
      </p:sp>
      <p:sp>
        <p:nvSpPr>
          <p:cNvPr id="2" name="Slide Number Placeholder 1"/>
          <p:cNvSpPr>
            <a:spLocks noGrp="1"/>
          </p:cNvSpPr>
          <p:nvPr>
            <p:ph type="sldNum" sz="quarter" idx="10"/>
          </p:nvPr>
        </p:nvSpPr>
        <p:spPr/>
        <p:txBody>
          <a:bodyPr/>
          <a:lstStyle/>
          <a:p>
            <a:fld id="{6B482BE6-6443-43D0-B2C4-9E7E7E3CDEDD}" type="slidenum">
              <a:rPr lang="en-US" smtClean="0"/>
              <a:t>70</a:t>
            </a:fld>
            <a:endParaRPr lang="en-US"/>
          </a:p>
        </p:txBody>
      </p:sp>
    </p:spTree>
    <p:extLst>
      <p:ext uri="{BB962C8B-B14F-4D97-AF65-F5344CB8AC3E}">
        <p14:creationId xmlns:p14="http://schemas.microsoft.com/office/powerpoint/2010/main" val="12484433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xfrm>
            <a:off x="169863" y="1073150"/>
            <a:ext cx="9526587" cy="5359400"/>
          </a:xfrm>
          <a:ln/>
        </p:spPr>
      </p:sp>
      <p:sp>
        <p:nvSpPr>
          <p:cNvPr id="124931" name="Rectangle 3"/>
          <p:cNvSpPr>
            <a:spLocks noGrp="1" noChangeArrowheads="1"/>
          </p:cNvSpPr>
          <p:nvPr>
            <p:ph type="body" idx="1"/>
          </p:nvPr>
        </p:nvSpPr>
        <p:spPr/>
        <p:txBody>
          <a:bodyPr/>
          <a:lstStyle/>
          <a:p>
            <a:r>
              <a:rPr lang="x-none" dirty="0">
                <a:latin typeface="ＭＳ ゴシック" panose="020B0609070205080204" pitchFamily="49" charset="-128"/>
                <a:ea typeface="ＭＳ ゴシック" panose="020B0609070205080204" pitchFamily="49" charset="-128"/>
                <a:cs typeface="Times"/>
              </a:rPr>
              <a:t>このスライドで挙げている最初の落とし穴は、コピーレフト型のライセンスのFOSSが気づかれず</a:t>
            </a:r>
            <a:r>
              <a:rPr lang="ja-JP" altLang="en-US" dirty="0">
                <a:latin typeface="ＭＳ ゴシック" panose="020B0609070205080204" pitchFamily="49" charset="-128"/>
                <a:ea typeface="ＭＳ ゴシック" panose="020B0609070205080204" pitchFamily="49" charset="-128"/>
                <a:cs typeface="Times"/>
              </a:rPr>
              <a:t>に</a:t>
            </a:r>
            <a:r>
              <a:rPr lang="x-none" dirty="0">
                <a:latin typeface="ＭＳ ゴシック" panose="020B0609070205080204" pitchFamily="49" charset="-128"/>
                <a:ea typeface="ＭＳ ゴシック" panose="020B0609070205080204" pitchFamily="49" charset="-128"/>
                <a:cs typeface="Times"/>
              </a:rPr>
              <a:t>プロプライエタリのコードと混在してしまうところで生じます。 </a:t>
            </a:r>
          </a:p>
          <a:p>
            <a:pPr marL="325549" indent="-325549"/>
            <a:endParaRPr lang="x-none" dirty="0">
              <a:latin typeface="ＭＳ ゴシック" panose="020B0609070205080204" pitchFamily="49" charset="-128"/>
              <a:ea typeface="ＭＳ ゴシック" panose="020B0609070205080204" pitchFamily="49" charset="-128"/>
              <a:cs typeface="Times"/>
            </a:endParaRPr>
          </a:p>
          <a:p>
            <a:pPr indent="-325549"/>
            <a:r>
              <a:rPr lang="x-none" dirty="0">
                <a:latin typeface="ＭＳ ゴシック" panose="020B0609070205080204" pitchFamily="49" charset="-128"/>
                <a:ea typeface="ＭＳ ゴシック" panose="020B0609070205080204" pitchFamily="49" charset="-128"/>
                <a:cs typeface="Times"/>
              </a:rPr>
              <a:t>この状況はライセンスの告知／</a:t>
            </a:r>
            <a:r>
              <a:rPr lang="ja-JP" altLang="en-US" dirty="0">
                <a:latin typeface="ＭＳ ゴシック" panose="020B0609070205080204" pitchFamily="49" charset="-128"/>
                <a:ea typeface="ＭＳ ゴシック" panose="020B0609070205080204" pitchFamily="49" charset="-128"/>
                <a:cs typeface="Times"/>
              </a:rPr>
              <a:t>通知／</a:t>
            </a:r>
            <a:r>
              <a:rPr lang="x-none" dirty="0">
                <a:latin typeface="ＭＳ ゴシック" panose="020B0609070205080204" pitchFamily="49" charset="-128"/>
                <a:ea typeface="ＭＳ ゴシック" panose="020B0609070205080204" pitchFamily="49" charset="-128"/>
                <a:cs typeface="Times"/>
              </a:rPr>
              <a:t>表示に</a:t>
            </a:r>
            <a:r>
              <a:rPr lang="ja-JP" altLang="en-US" dirty="0">
                <a:latin typeface="ＭＳ ゴシック" panose="020B0609070205080204" pitchFamily="49" charset="-128"/>
                <a:ea typeface="ＭＳ ゴシック" panose="020B0609070205080204" pitchFamily="49" charset="-128"/>
                <a:cs typeface="Times"/>
              </a:rPr>
              <a:t>関してソースコードを</a:t>
            </a:r>
            <a:r>
              <a:rPr lang="x-none" dirty="0">
                <a:latin typeface="ＭＳ ゴシック" panose="020B0609070205080204" pitchFamily="49" charset="-128"/>
                <a:ea typeface="ＭＳ ゴシック" panose="020B0609070205080204" pitchFamily="49" charset="-128"/>
                <a:cs typeface="Times"/>
              </a:rPr>
              <a:t>監査</a:t>
            </a:r>
            <a:r>
              <a:rPr lang="ja-JP" altLang="en-US" dirty="0">
                <a:latin typeface="ＭＳ ゴシック" panose="020B0609070205080204" pitchFamily="49" charset="-128"/>
                <a:ea typeface="ＭＳ ゴシック" panose="020B0609070205080204" pitchFamily="49" charset="-128"/>
                <a:cs typeface="Times"/>
              </a:rPr>
              <a:t>すること</a:t>
            </a:r>
            <a:r>
              <a:rPr lang="x-none" dirty="0">
                <a:latin typeface="ＭＳ ゴシック" panose="020B0609070205080204" pitchFamily="49" charset="-128"/>
                <a:ea typeface="ＭＳ ゴシック" panose="020B0609070205080204" pitchFamily="49" charset="-128"/>
                <a:cs typeface="Times"/>
              </a:rPr>
              <a:t>や、コード</a:t>
            </a:r>
            <a:r>
              <a:rPr lang="ja-JP" altLang="en-US" dirty="0">
                <a:latin typeface="ＭＳ ゴシック" panose="020B0609070205080204" pitchFamily="49" charset="-128"/>
                <a:ea typeface="ＭＳ ゴシック" panose="020B0609070205080204" pitchFamily="49" charset="-128"/>
                <a:cs typeface="Times"/>
              </a:rPr>
              <a:t> </a:t>
            </a:r>
            <a:r>
              <a:rPr lang="x-none" dirty="0">
                <a:latin typeface="ＭＳ ゴシック" panose="020B0609070205080204" pitchFamily="49" charset="-128"/>
                <a:ea typeface="ＭＳ ゴシック" panose="020B0609070205080204" pitchFamily="49" charset="-128"/>
                <a:cs typeface="Times"/>
              </a:rPr>
              <a:t>スキャン</a:t>
            </a:r>
            <a:r>
              <a:rPr lang="ja-JP" altLang="en-US" dirty="0">
                <a:latin typeface="ＭＳ ゴシック" panose="020B0609070205080204" pitchFamily="49" charset="-128"/>
                <a:ea typeface="ＭＳ ゴシック" panose="020B0609070205080204" pitchFamily="49" charset="-128"/>
                <a:cs typeface="Times"/>
              </a:rPr>
              <a:t> </a:t>
            </a:r>
            <a:r>
              <a:rPr lang="x-none" dirty="0">
                <a:latin typeface="ＭＳ ゴシック" panose="020B0609070205080204" pitchFamily="49" charset="-128"/>
                <a:ea typeface="ＭＳ ゴシック" panose="020B0609070205080204" pitchFamily="49" charset="-128"/>
                <a:cs typeface="Times"/>
              </a:rPr>
              <a:t>ツールの使用を通じて発見されることがあります。</a:t>
            </a:r>
          </a:p>
          <a:p>
            <a:pPr indent="-325549"/>
            <a:endParaRPr lang="x-none" dirty="0">
              <a:latin typeface="ＭＳ ゴシック" panose="020B0609070205080204" pitchFamily="49" charset="-128"/>
              <a:ea typeface="ＭＳ ゴシック" panose="020B0609070205080204" pitchFamily="49" charset="-128"/>
              <a:cs typeface="Times"/>
            </a:endParaRPr>
          </a:p>
          <a:p>
            <a:pPr indent="-325549"/>
            <a:r>
              <a:rPr lang="x-none" dirty="0">
                <a:latin typeface="ＭＳ ゴシック" panose="020B0609070205080204" pitchFamily="49" charset="-128"/>
                <a:ea typeface="ＭＳ ゴシック" panose="020B0609070205080204" pitchFamily="49" charset="-128"/>
                <a:cs typeface="Times"/>
              </a:rPr>
              <a:t>予防策として、エンジニアリング スタッフへのトレーニング提供、</a:t>
            </a:r>
            <a:r>
              <a:rPr lang="ja-JP" altLang="en-US" dirty="0">
                <a:latin typeface="ＭＳ ゴシック" panose="020B0609070205080204" pitchFamily="49" charset="-128"/>
                <a:ea typeface="ＭＳ ゴシック" panose="020B0609070205080204" pitchFamily="49" charset="-128"/>
                <a:cs typeface="Times"/>
              </a:rPr>
              <a:t>および</a:t>
            </a:r>
            <a:r>
              <a:rPr lang="x-none" dirty="0">
                <a:latin typeface="ＭＳ ゴシック" panose="020B0609070205080204" pitchFamily="49" charset="-128"/>
                <a:ea typeface="ＭＳ ゴシック" panose="020B0609070205080204" pitchFamily="49" charset="-128"/>
                <a:cs typeface="Times"/>
              </a:rPr>
              <a:t>開発プロセスにおける監査やスキャンの定期的な実施</a:t>
            </a:r>
            <a:r>
              <a:rPr lang="ja-JP" altLang="en-US" dirty="0">
                <a:latin typeface="ＭＳ ゴシック" panose="020B0609070205080204" pitchFamily="49" charset="-128"/>
                <a:ea typeface="ＭＳ ゴシック" panose="020B0609070205080204" pitchFamily="49" charset="-128"/>
                <a:cs typeface="Times"/>
              </a:rPr>
              <a:t>など</a:t>
            </a:r>
            <a:r>
              <a:rPr lang="x-none" dirty="0">
                <a:latin typeface="ＭＳ ゴシック" panose="020B0609070205080204" pitchFamily="49" charset="-128"/>
                <a:ea typeface="ＭＳ ゴシック" panose="020B0609070205080204" pitchFamily="49" charset="-128"/>
                <a:cs typeface="Times"/>
              </a:rPr>
              <a:t>があります。</a:t>
            </a:r>
            <a:endParaRPr lang="en-US" dirty="0">
              <a:latin typeface="ＭＳ ゴシック" panose="020B0609070205080204" pitchFamily="49" charset="-128"/>
              <a:ea typeface="ＭＳ ゴシック" panose="020B0609070205080204" pitchFamily="49" charset="-128"/>
              <a:cs typeface="Times"/>
            </a:endParaRPr>
          </a:p>
          <a:p>
            <a:pPr marL="325549" indent="-325549"/>
            <a:endParaRPr lang="en-US" dirty="0">
              <a:latin typeface="ＭＳ ゴシック" panose="020B0609070205080204" pitchFamily="49" charset="-128"/>
              <a:ea typeface="ＭＳ ゴシック" panose="020B0609070205080204" pitchFamily="49" charset="-128"/>
              <a:cs typeface="Times"/>
            </a:endParaRPr>
          </a:p>
          <a:p>
            <a:pPr marL="325549" indent="-325549"/>
            <a:r>
              <a:rPr lang="en-US" dirty="0">
                <a:latin typeface="+mn-lt"/>
                <a:cs typeface="Times"/>
              </a:rPr>
              <a:t>---</a:t>
            </a:r>
          </a:p>
          <a:p>
            <a:pPr marL="325549" indent="-325549"/>
            <a:r>
              <a:rPr lang="x-none" altLang="ja-JP" dirty="0">
                <a:latin typeface="+mn-lt"/>
                <a:ea typeface="ＭＳ ゴシック" panose="020B0609070205080204" pitchFamily="49" charset="-128"/>
                <a:cs typeface="Times"/>
              </a:rPr>
              <a:t>The </a:t>
            </a:r>
            <a:r>
              <a:rPr lang="en-US" altLang="ja-JP" dirty="0">
                <a:latin typeface="+mn-lt"/>
                <a:ea typeface="ＭＳ ゴシック" panose="020B0609070205080204" pitchFamily="49" charset="-128"/>
                <a:cs typeface="Times"/>
              </a:rPr>
              <a:t>first </a:t>
            </a:r>
            <a:r>
              <a:rPr lang="x-none" altLang="ja-JP" dirty="0">
                <a:latin typeface="+mn-lt"/>
                <a:ea typeface="ＭＳ ゴシック" panose="020B0609070205080204" pitchFamily="49" charset="-128"/>
                <a:cs typeface="Times"/>
              </a:rPr>
              <a:t>pitfall described in this slide arises where copyleft-style licensed FOSS is inadvertently mixed with proprietary code. </a:t>
            </a:r>
          </a:p>
          <a:p>
            <a:pPr marL="325549" indent="-325549"/>
            <a:endParaRPr lang="x-none" altLang="ja-JP" dirty="0">
              <a:latin typeface="+mn-lt"/>
              <a:ea typeface="ＭＳ ゴシック" panose="020B0609070205080204" pitchFamily="49" charset="-128"/>
              <a:cs typeface="Times"/>
            </a:endParaRPr>
          </a:p>
          <a:p>
            <a:pPr marL="325549" indent="-325549"/>
            <a:r>
              <a:rPr lang="x-none" altLang="ja-JP" dirty="0">
                <a:latin typeface="+mn-lt"/>
                <a:ea typeface="ＭＳ ゴシック" panose="020B0609070205080204" pitchFamily="49" charset="-128"/>
                <a:cs typeface="Times"/>
              </a:rPr>
              <a:t>This may be discovered through auditing source code for license notices or using code scanning tools.</a:t>
            </a:r>
          </a:p>
          <a:p>
            <a:pPr marL="325549" indent="-325549"/>
            <a:endParaRPr lang="x-none" altLang="ja-JP" dirty="0">
              <a:latin typeface="+mn-lt"/>
              <a:ea typeface="ＭＳ ゴシック" panose="020B0609070205080204" pitchFamily="49" charset="-128"/>
              <a:cs typeface="Times"/>
            </a:endParaRPr>
          </a:p>
          <a:p>
            <a:pPr marL="325549" indent="-325549"/>
            <a:r>
              <a:rPr lang="x-none" altLang="ja-JP" dirty="0">
                <a:latin typeface="+mn-lt"/>
                <a:ea typeface="ＭＳ ゴシック" panose="020B0609070205080204" pitchFamily="49" charset="-128"/>
                <a:cs typeface="Times"/>
              </a:rPr>
              <a:t>Preventative measures include training of engineering staff, and building regular audits or scans into the development process.</a:t>
            </a:r>
          </a:p>
        </p:txBody>
      </p:sp>
      <p:sp>
        <p:nvSpPr>
          <p:cNvPr id="2" name="Slide Number Placeholder 1"/>
          <p:cNvSpPr>
            <a:spLocks noGrp="1"/>
          </p:cNvSpPr>
          <p:nvPr>
            <p:ph type="sldNum" sz="quarter" idx="10"/>
          </p:nvPr>
        </p:nvSpPr>
        <p:spPr/>
        <p:txBody>
          <a:bodyPr/>
          <a:lstStyle/>
          <a:p>
            <a:fld id="{6B482BE6-6443-43D0-B2C4-9E7E7E3CDEDD}" type="slidenum">
              <a:rPr lang="en-US" smtClean="0"/>
              <a:t>71</a:t>
            </a:fld>
            <a:endParaRPr lang="en-US"/>
          </a:p>
        </p:txBody>
      </p:sp>
    </p:spTree>
    <p:extLst>
      <p:ext uri="{BB962C8B-B14F-4D97-AF65-F5344CB8AC3E}">
        <p14:creationId xmlns:p14="http://schemas.microsoft.com/office/powerpoint/2010/main" val="18375493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xfrm>
            <a:off x="169863" y="1073150"/>
            <a:ext cx="9526587" cy="5359400"/>
          </a:xfrm>
          <a:ln/>
        </p:spPr>
      </p:sp>
      <p:sp>
        <p:nvSpPr>
          <p:cNvPr id="124931" name="Rectangle 3"/>
          <p:cNvSpPr>
            <a:spLocks noGrp="1" noChangeArrowheads="1"/>
          </p:cNvSpPr>
          <p:nvPr>
            <p:ph type="body" idx="1"/>
          </p:nvPr>
        </p:nvSpPr>
        <p:spPr/>
        <p:txBody>
          <a:bodyPr/>
          <a:lstStyle/>
          <a:p>
            <a:r>
              <a:rPr lang="x-none" b="0" dirty="0">
                <a:latin typeface="ＭＳ ゴシック" panose="020B0609070205080204" pitchFamily="49" charset="-128"/>
                <a:ea typeface="ＭＳ ゴシック" panose="020B0609070205080204" pitchFamily="49" charset="-128"/>
                <a:cs typeface="Times"/>
              </a:rPr>
              <a:t>このスライドで挙げている最初の落とし穴は、コピー</a:t>
            </a:r>
            <a:r>
              <a:rPr lang="ja-JP" altLang="en-US" b="0" dirty="0">
                <a:latin typeface="ＭＳ ゴシック" panose="020B0609070205080204" pitchFamily="49" charset="-128"/>
                <a:ea typeface="ＭＳ ゴシック" panose="020B0609070205080204" pitchFamily="49" charset="-128"/>
                <a:cs typeface="Times"/>
              </a:rPr>
              <a:t>レフト</a:t>
            </a:r>
            <a:r>
              <a:rPr lang="x-none" b="0" dirty="0">
                <a:latin typeface="ＭＳ ゴシック" panose="020B0609070205080204" pitchFamily="49" charset="-128"/>
                <a:ea typeface="ＭＳ ゴシック" panose="020B0609070205080204" pitchFamily="49" charset="-128"/>
                <a:cs typeface="Times"/>
              </a:rPr>
              <a:t>型のライセンスのFOSSが気づかれることなくプロプライエタリ</a:t>
            </a:r>
            <a:r>
              <a:rPr lang="ja-JP" altLang="en-US" b="0" dirty="0">
                <a:latin typeface="ＭＳ ゴシック" panose="020B0609070205080204" pitchFamily="49" charset="-128"/>
                <a:ea typeface="ＭＳ ゴシック" panose="020B0609070205080204" pitchFamily="49" charset="-128"/>
                <a:cs typeface="Times"/>
              </a:rPr>
              <a:t> ソフトウェア</a:t>
            </a:r>
            <a:r>
              <a:rPr lang="x-none" b="0" dirty="0">
                <a:latin typeface="ＭＳ ゴシック" panose="020B0609070205080204" pitchFamily="49" charset="-128"/>
                <a:ea typeface="ＭＳ ゴシック" panose="020B0609070205080204" pitchFamily="49" charset="-128"/>
                <a:cs typeface="Times"/>
              </a:rPr>
              <a:t>にリンクされてしまうところで生じます。 </a:t>
            </a:r>
          </a:p>
          <a:p>
            <a:endParaRPr lang="x-none" b="0" dirty="0">
              <a:latin typeface="ＭＳ ゴシック" panose="020B0609070205080204" pitchFamily="49" charset="-128"/>
              <a:ea typeface="ＭＳ ゴシック" panose="020B0609070205080204" pitchFamily="49" charset="-128"/>
              <a:cs typeface="Times"/>
            </a:endParaRPr>
          </a:p>
          <a:p>
            <a:r>
              <a:rPr lang="x-none" b="0" dirty="0">
                <a:latin typeface="ＭＳ ゴシック" panose="020B0609070205080204" pitchFamily="49" charset="-128"/>
                <a:ea typeface="ＭＳ ゴシック" panose="020B0609070205080204" pitchFamily="49" charset="-128"/>
                <a:cs typeface="Times"/>
              </a:rPr>
              <a:t>この</a:t>
            </a:r>
            <a:r>
              <a:rPr lang="ja-JP" altLang="en-US" b="0" dirty="0">
                <a:latin typeface="ＭＳ ゴシック" panose="020B0609070205080204" pitchFamily="49" charset="-128"/>
                <a:ea typeface="ＭＳ ゴシック" panose="020B0609070205080204" pitchFamily="49" charset="-128"/>
                <a:cs typeface="Times"/>
              </a:rPr>
              <a:t>タイプ</a:t>
            </a:r>
            <a:r>
              <a:rPr lang="x-none" b="0" dirty="0">
                <a:latin typeface="ＭＳ ゴシック" panose="020B0609070205080204" pitchFamily="49" charset="-128"/>
                <a:ea typeface="ＭＳ ゴシック" panose="020B0609070205080204" pitchFamily="49" charset="-128"/>
                <a:cs typeface="Times"/>
              </a:rPr>
              <a:t>の失敗は</a:t>
            </a:r>
            <a:r>
              <a:rPr lang="ja-JP" altLang="en-US" b="0" dirty="0" err="1">
                <a:latin typeface="ＭＳ ゴシック" panose="020B0609070205080204" pitchFamily="49" charset="-128"/>
                <a:ea typeface="ＭＳ ゴシック" panose="020B0609070205080204" pitchFamily="49" charset="-128"/>
                <a:cs typeface="Times"/>
              </a:rPr>
              <a:t>、</a:t>
            </a:r>
            <a:r>
              <a:rPr lang="x-none" b="0" dirty="0">
                <a:latin typeface="ＭＳ ゴシック" panose="020B0609070205080204" pitchFamily="49" charset="-128"/>
                <a:ea typeface="ＭＳ ゴシック" panose="020B0609070205080204" pitchFamily="49" charset="-128"/>
                <a:cs typeface="Times"/>
              </a:rPr>
              <a:t>依存性追跡ツール</a:t>
            </a:r>
            <a:r>
              <a:rPr lang="ja-JP" altLang="en-US" b="0" dirty="0">
                <a:latin typeface="ＭＳ ゴシック" panose="020B0609070205080204" pitchFamily="49" charset="-128"/>
                <a:ea typeface="ＭＳ ゴシック" panose="020B0609070205080204" pitchFamily="49" charset="-128"/>
                <a:cs typeface="Times"/>
              </a:rPr>
              <a:t>の使用や、</a:t>
            </a:r>
            <a:r>
              <a:rPr lang="x-none" b="0" dirty="0">
                <a:latin typeface="ＭＳ ゴシック" panose="020B0609070205080204" pitchFamily="49" charset="-128"/>
                <a:ea typeface="ＭＳ ゴシック" panose="020B0609070205080204" pitchFamily="49" charset="-128"/>
                <a:cs typeface="Times"/>
              </a:rPr>
              <a:t>アーキテクチャ</a:t>
            </a:r>
            <a:r>
              <a:rPr lang="ja-JP" altLang="en-US" b="0" dirty="0">
                <a:latin typeface="ＭＳ ゴシック" panose="020B0609070205080204" pitchFamily="49" charset="-128"/>
                <a:ea typeface="ＭＳ ゴシック" panose="020B0609070205080204" pitchFamily="49" charset="-128"/>
                <a:cs typeface="Times"/>
              </a:rPr>
              <a:t>の</a:t>
            </a:r>
            <a:r>
              <a:rPr lang="x-none" b="0" dirty="0">
                <a:latin typeface="ＭＳ ゴシック" panose="020B0609070205080204" pitchFamily="49" charset="-128"/>
                <a:ea typeface="ＭＳ ゴシック" panose="020B0609070205080204" pitchFamily="49" charset="-128"/>
                <a:cs typeface="Times"/>
              </a:rPr>
              <a:t>レビュー</a:t>
            </a:r>
            <a:r>
              <a:rPr lang="ja-JP" altLang="en-US" b="0" dirty="0">
                <a:latin typeface="ＭＳ ゴシック" panose="020B0609070205080204" pitchFamily="49" charset="-128"/>
                <a:ea typeface="ＭＳ ゴシック" panose="020B0609070205080204" pitchFamily="49" charset="-128"/>
                <a:cs typeface="Times"/>
              </a:rPr>
              <a:t>によって</a:t>
            </a:r>
            <a:r>
              <a:rPr lang="x-none" b="0" dirty="0">
                <a:latin typeface="ＭＳ ゴシック" panose="020B0609070205080204" pitchFamily="49" charset="-128"/>
                <a:ea typeface="ＭＳ ゴシック" panose="020B0609070205080204" pitchFamily="49" charset="-128"/>
                <a:cs typeface="Times"/>
              </a:rPr>
              <a:t>検出</a:t>
            </a:r>
            <a:r>
              <a:rPr lang="ja-JP" altLang="en-US" b="0" dirty="0">
                <a:latin typeface="ＭＳ ゴシック" panose="020B0609070205080204" pitchFamily="49" charset="-128"/>
                <a:ea typeface="ＭＳ ゴシック" panose="020B0609070205080204" pitchFamily="49" charset="-128"/>
                <a:cs typeface="Times"/>
              </a:rPr>
              <a:t>できます</a:t>
            </a:r>
            <a:r>
              <a:rPr lang="x-none" b="0" dirty="0">
                <a:latin typeface="ＭＳ ゴシック" panose="020B0609070205080204" pitchFamily="49" charset="-128"/>
                <a:ea typeface="ＭＳ ゴシック" panose="020B0609070205080204" pitchFamily="49" charset="-128"/>
                <a:cs typeface="Times"/>
              </a:rPr>
              <a:t>。</a:t>
            </a:r>
          </a:p>
          <a:p>
            <a:endParaRPr lang="x-none" b="0" dirty="0">
              <a:latin typeface="ＭＳ ゴシック" panose="020B0609070205080204" pitchFamily="49" charset="-128"/>
              <a:ea typeface="ＭＳ ゴシック" panose="020B0609070205080204" pitchFamily="49" charset="-128"/>
              <a:cs typeface="Times"/>
            </a:endParaRPr>
          </a:p>
          <a:p>
            <a:r>
              <a:rPr lang="x-none" b="0" dirty="0">
                <a:latin typeface="ＭＳ ゴシック" panose="020B0609070205080204" pitchFamily="49" charset="-128"/>
                <a:ea typeface="ＭＳ ゴシック" panose="020B0609070205080204" pitchFamily="49" charset="-128"/>
                <a:cs typeface="Times"/>
              </a:rPr>
              <a:t>予防策は</a:t>
            </a:r>
            <a:r>
              <a:rPr lang="ja-JP" altLang="en-US" b="0" dirty="0" err="1">
                <a:latin typeface="ＭＳ ゴシック" panose="020B0609070205080204" pitchFamily="49" charset="-128"/>
                <a:ea typeface="ＭＳ ゴシック" panose="020B0609070205080204" pitchFamily="49" charset="-128"/>
                <a:cs typeface="Times"/>
              </a:rPr>
              <a:t>、</a:t>
            </a:r>
            <a:r>
              <a:rPr lang="x-none" b="0" dirty="0">
                <a:latin typeface="ＭＳ ゴシック" panose="020B0609070205080204" pitchFamily="49" charset="-128"/>
                <a:ea typeface="ＭＳ ゴシック" panose="020B0609070205080204" pitchFamily="49" charset="-128"/>
                <a:cs typeface="Times"/>
              </a:rPr>
              <a:t>エンジニアリング スタッフ</a:t>
            </a:r>
            <a:r>
              <a:rPr lang="ja-JP" altLang="en-US" b="0" dirty="0">
                <a:latin typeface="ＭＳ ゴシック" panose="020B0609070205080204" pitchFamily="49" charset="-128"/>
                <a:ea typeface="ＭＳ ゴシック" panose="020B0609070205080204" pitchFamily="49" charset="-128"/>
                <a:cs typeface="Times"/>
              </a:rPr>
              <a:t>の</a:t>
            </a:r>
            <a:r>
              <a:rPr lang="x-none" b="0" dirty="0">
                <a:latin typeface="ＭＳ ゴシック" panose="020B0609070205080204" pitchFamily="49" charset="-128"/>
                <a:ea typeface="ＭＳ ゴシック" panose="020B0609070205080204" pitchFamily="49" charset="-128"/>
                <a:cs typeface="Times"/>
              </a:rPr>
              <a:t>トレーニング</a:t>
            </a:r>
            <a:r>
              <a:rPr lang="ja-JP" altLang="en-US" b="0" dirty="0">
                <a:latin typeface="ＭＳ ゴシック" panose="020B0609070205080204" pitchFamily="49" charset="-128"/>
                <a:ea typeface="ＭＳ ゴシック" panose="020B0609070205080204" pitchFamily="49" charset="-128"/>
                <a:cs typeface="Times"/>
              </a:rPr>
              <a:t>や、</a:t>
            </a:r>
            <a:r>
              <a:rPr lang="x-none" b="0" dirty="0">
                <a:latin typeface="ＭＳ ゴシック" panose="020B0609070205080204" pitchFamily="49" charset="-128"/>
                <a:ea typeface="ＭＳ ゴシック" panose="020B0609070205080204" pitchFamily="49" charset="-128"/>
                <a:cs typeface="Times"/>
              </a:rPr>
              <a:t>開発プロセス</a:t>
            </a:r>
            <a:r>
              <a:rPr lang="ja-JP" altLang="en-US" b="0" dirty="0">
                <a:latin typeface="ＭＳ ゴシック" panose="020B0609070205080204" pitchFamily="49" charset="-128"/>
                <a:ea typeface="ＭＳ ゴシック" panose="020B0609070205080204" pitchFamily="49" charset="-128"/>
                <a:cs typeface="Times"/>
              </a:rPr>
              <a:t>への</a:t>
            </a:r>
            <a:r>
              <a:rPr lang="x-none" altLang="ja-JP" b="0" dirty="0">
                <a:latin typeface="ＭＳ ゴシック" panose="020B0609070205080204" pitchFamily="49" charset="-128"/>
                <a:ea typeface="ＭＳ ゴシック" panose="020B0609070205080204" pitchFamily="49" charset="-128"/>
                <a:cs typeface="Times"/>
              </a:rPr>
              <a:t>アーキテクチャ</a:t>
            </a:r>
            <a:r>
              <a:rPr lang="ja-JP" altLang="en-US" b="0" dirty="0">
                <a:latin typeface="ＭＳ ゴシック" panose="020B0609070205080204" pitchFamily="49" charset="-128"/>
                <a:ea typeface="ＭＳ ゴシック" panose="020B0609070205080204" pitchFamily="49" charset="-128"/>
                <a:cs typeface="Times"/>
              </a:rPr>
              <a:t> </a:t>
            </a:r>
            <a:r>
              <a:rPr lang="x-none" altLang="ja-JP" b="0" dirty="0">
                <a:latin typeface="ＭＳ ゴシック" panose="020B0609070205080204" pitchFamily="49" charset="-128"/>
                <a:ea typeface="ＭＳ ゴシック" panose="020B0609070205080204" pitchFamily="49" charset="-128"/>
                <a:cs typeface="Times"/>
              </a:rPr>
              <a:t>レビュー</a:t>
            </a:r>
            <a:r>
              <a:rPr lang="ja-JP" altLang="en-US" b="0" dirty="0">
                <a:latin typeface="ＭＳ ゴシック" panose="020B0609070205080204" pitchFamily="49" charset="-128"/>
                <a:ea typeface="ＭＳ ゴシック" panose="020B0609070205080204" pitchFamily="49" charset="-128"/>
                <a:cs typeface="Times"/>
              </a:rPr>
              <a:t>の</a:t>
            </a:r>
            <a:r>
              <a:rPr lang="x-none" b="0" dirty="0">
                <a:latin typeface="ＭＳ ゴシック" panose="020B0609070205080204" pitchFamily="49" charset="-128"/>
                <a:ea typeface="ＭＳ ゴシック" panose="020B0609070205080204" pitchFamily="49" charset="-128"/>
                <a:cs typeface="Times"/>
              </a:rPr>
              <a:t>組み込</a:t>
            </a:r>
            <a:r>
              <a:rPr lang="ja-JP" altLang="en-US" b="0" dirty="0">
                <a:latin typeface="ＭＳ ゴシック" panose="020B0609070205080204" pitchFamily="49" charset="-128"/>
                <a:ea typeface="ＭＳ ゴシック" panose="020B0609070205080204" pitchFamily="49" charset="-128"/>
                <a:cs typeface="Times"/>
              </a:rPr>
              <a:t>みなどで</a:t>
            </a:r>
            <a:r>
              <a:rPr lang="x-none" b="0" dirty="0">
                <a:latin typeface="ＭＳ ゴシック" panose="020B0609070205080204" pitchFamily="49" charset="-128"/>
                <a:ea typeface="ＭＳ ゴシック" panose="020B0609070205080204" pitchFamily="49" charset="-128"/>
                <a:cs typeface="Times"/>
              </a:rPr>
              <a:t>す。</a:t>
            </a:r>
          </a:p>
          <a:p>
            <a:endParaRPr lang="x-none" b="0" dirty="0">
              <a:latin typeface="ＭＳ ゴシック" panose="020B0609070205080204" pitchFamily="49" charset="-128"/>
              <a:ea typeface="ＭＳ ゴシック" panose="020B0609070205080204" pitchFamily="49" charset="-128"/>
              <a:cs typeface="Times"/>
            </a:endParaRPr>
          </a:p>
          <a:p>
            <a:r>
              <a:rPr lang="en-US" altLang="ja-JP" b="0" dirty="0">
                <a:latin typeface="ＭＳ ゴシック" panose="020B0609070205080204" pitchFamily="49" charset="-128"/>
                <a:ea typeface="ＭＳ ゴシック" panose="020B0609070205080204" pitchFamily="49" charset="-128"/>
                <a:cs typeface="Times"/>
              </a:rPr>
              <a:t>2</a:t>
            </a:r>
            <a:r>
              <a:rPr lang="x-none" b="0" dirty="0">
                <a:latin typeface="ＭＳ ゴシック" panose="020B0609070205080204" pitchFamily="49" charset="-128"/>
                <a:ea typeface="ＭＳ ゴシック" panose="020B0609070205080204" pitchFamily="49" charset="-128"/>
                <a:cs typeface="Times"/>
              </a:rPr>
              <a:t>つ目の落とし穴は、プロプライエタリ コードがコピーレフト型ライセンスのFOSSに</a:t>
            </a:r>
            <a:r>
              <a:rPr lang="ja-JP" altLang="en-US" b="0" dirty="0">
                <a:latin typeface="ＭＳ ゴシック" panose="020B0609070205080204" pitchFamily="49" charset="-128"/>
                <a:ea typeface="ＭＳ ゴシック" panose="020B0609070205080204" pitchFamily="49" charset="-128"/>
                <a:cs typeface="Times"/>
              </a:rPr>
              <a:t>組み込まれること</a:t>
            </a:r>
            <a:r>
              <a:rPr lang="x-none" b="0" dirty="0">
                <a:latin typeface="ＭＳ ゴシック" panose="020B0609070205080204" pitchFamily="49" charset="-128"/>
                <a:ea typeface="ＭＳ ゴシック" panose="020B0609070205080204" pitchFamily="49" charset="-128"/>
                <a:cs typeface="Times"/>
              </a:rPr>
              <a:t>で生じます。</a:t>
            </a:r>
            <a:r>
              <a:rPr lang="ja-JP" altLang="en-US" b="0" dirty="0">
                <a:latin typeface="ＭＳ ゴシック" panose="020B0609070205080204" pitchFamily="49" charset="-128"/>
                <a:ea typeface="ＭＳ ゴシック" panose="020B0609070205080204" pitchFamily="49" charset="-128"/>
                <a:cs typeface="Times"/>
              </a:rPr>
              <a:t>たとえば</a:t>
            </a:r>
            <a:r>
              <a:rPr lang="x-none" b="0" dirty="0">
                <a:latin typeface="ＭＳ ゴシック" panose="020B0609070205080204" pitchFamily="49" charset="-128"/>
                <a:ea typeface="ＭＳ ゴシック" panose="020B0609070205080204" pitchFamily="49" charset="-128"/>
                <a:cs typeface="Times"/>
              </a:rPr>
              <a:t>、エンジニアリング</a:t>
            </a:r>
            <a:r>
              <a:rPr lang="ja-JP" altLang="en-US" b="0" dirty="0">
                <a:latin typeface="ＭＳ ゴシック" panose="020B0609070205080204" pitchFamily="49" charset="-128"/>
                <a:ea typeface="ＭＳ ゴシック" panose="020B0609070205080204" pitchFamily="49" charset="-128"/>
                <a:cs typeface="Times"/>
              </a:rPr>
              <a:t> </a:t>
            </a:r>
            <a:r>
              <a:rPr lang="x-none" b="0" dirty="0">
                <a:latin typeface="ＭＳ ゴシック" panose="020B0609070205080204" pitchFamily="49" charset="-128"/>
                <a:ea typeface="ＭＳ ゴシック" panose="020B0609070205080204" pitchFamily="49" charset="-128"/>
                <a:cs typeface="Times"/>
              </a:rPr>
              <a:t>チームがFOSSコンポーネントに対し</a:t>
            </a:r>
            <a:r>
              <a:rPr lang="ja-JP" altLang="en-US" b="0" dirty="0">
                <a:latin typeface="ＭＳ ゴシック" panose="020B0609070205080204" pitchFamily="49" charset="-128"/>
                <a:ea typeface="ＭＳ ゴシック" panose="020B0609070205080204" pitchFamily="49" charset="-128"/>
                <a:cs typeface="Times"/>
              </a:rPr>
              <a:t>て</a:t>
            </a:r>
            <a:r>
              <a:rPr lang="x-none" b="0" dirty="0">
                <a:latin typeface="ＭＳ ゴシック" panose="020B0609070205080204" pitchFamily="49" charset="-128"/>
                <a:ea typeface="ＭＳ ゴシック" panose="020B0609070205080204" pitchFamily="49" charset="-128"/>
                <a:cs typeface="Times"/>
              </a:rPr>
              <a:t>行った改変</a:t>
            </a:r>
            <a:r>
              <a:rPr lang="ja-JP" altLang="en-US" b="0" dirty="0">
                <a:latin typeface="ＭＳ ゴシック" panose="020B0609070205080204" pitchFamily="49" charset="-128"/>
                <a:ea typeface="ＭＳ ゴシック" panose="020B0609070205080204" pitchFamily="49" charset="-128"/>
                <a:cs typeface="Times"/>
              </a:rPr>
              <a:t>により、</a:t>
            </a:r>
            <a:r>
              <a:rPr lang="x-none" b="0" dirty="0">
                <a:latin typeface="ＭＳ ゴシック" panose="020B0609070205080204" pitchFamily="49" charset="-128"/>
                <a:ea typeface="ＭＳ ゴシック" panose="020B0609070205080204" pitchFamily="49" charset="-128"/>
                <a:cs typeface="Times"/>
              </a:rPr>
              <a:t>プロプライエタリコードが含まれてしまうようなケースです。</a:t>
            </a:r>
          </a:p>
          <a:p>
            <a:endParaRPr lang="x-none" b="0" dirty="0">
              <a:latin typeface="ＭＳ ゴシック" panose="020B0609070205080204" pitchFamily="49" charset="-128"/>
              <a:ea typeface="ＭＳ ゴシック" panose="020B0609070205080204" pitchFamily="49" charset="-128"/>
              <a:cs typeface="Times"/>
            </a:endParaRPr>
          </a:p>
          <a:p>
            <a:r>
              <a:rPr lang="x-none" b="0" dirty="0">
                <a:latin typeface="ＭＳ ゴシック" panose="020B0609070205080204" pitchFamily="49" charset="-128"/>
                <a:ea typeface="ＭＳ ゴシック" panose="020B0609070205080204" pitchFamily="49" charset="-128"/>
                <a:cs typeface="Times"/>
              </a:rPr>
              <a:t>この</a:t>
            </a:r>
            <a:r>
              <a:rPr lang="ja-JP" altLang="en-US" b="0" dirty="0">
                <a:latin typeface="ＭＳ ゴシック" panose="020B0609070205080204" pitchFamily="49" charset="-128"/>
                <a:ea typeface="ＭＳ ゴシック" panose="020B0609070205080204" pitchFamily="49" charset="-128"/>
                <a:cs typeface="Times"/>
              </a:rPr>
              <a:t>タイプ</a:t>
            </a:r>
            <a:r>
              <a:rPr lang="x-none" b="0" dirty="0">
                <a:latin typeface="ＭＳ ゴシック" panose="020B0609070205080204" pitchFamily="49" charset="-128"/>
                <a:ea typeface="ＭＳ ゴシック" panose="020B0609070205080204" pitchFamily="49" charset="-128"/>
                <a:cs typeface="Times"/>
              </a:rPr>
              <a:t>の失敗は</a:t>
            </a:r>
            <a:r>
              <a:rPr lang="ja-JP" altLang="en-US" b="0" dirty="0" err="1">
                <a:latin typeface="ＭＳ ゴシック" panose="020B0609070205080204" pitchFamily="49" charset="-128"/>
                <a:ea typeface="ＭＳ ゴシック" panose="020B0609070205080204" pitchFamily="49" charset="-128"/>
                <a:cs typeface="Times"/>
              </a:rPr>
              <a:t>、</a:t>
            </a:r>
            <a:r>
              <a:rPr lang="x-none" b="0" dirty="0">
                <a:latin typeface="ＭＳ ゴシック" panose="020B0609070205080204" pitchFamily="49" charset="-128"/>
                <a:ea typeface="ＭＳ ゴシック" panose="020B0609070205080204" pitchFamily="49" charset="-128"/>
                <a:cs typeface="Times"/>
              </a:rPr>
              <a:t>FOSSコンポーネントに組み</a:t>
            </a:r>
            <a:r>
              <a:rPr lang="ja-JP" altLang="en-US" b="0" dirty="0">
                <a:latin typeface="ＭＳ ゴシック" panose="020B0609070205080204" pitchFamily="49" charset="-128"/>
                <a:ea typeface="ＭＳ ゴシック" panose="020B0609070205080204" pitchFamily="49" charset="-128"/>
                <a:cs typeface="Times"/>
              </a:rPr>
              <a:t>込まれた</a:t>
            </a:r>
            <a:r>
              <a:rPr lang="x-none" b="0" dirty="0">
                <a:latin typeface="ＭＳ ゴシック" panose="020B0609070205080204" pitchFamily="49" charset="-128"/>
                <a:ea typeface="ＭＳ ゴシック" panose="020B0609070205080204" pitchFamily="49" charset="-128"/>
                <a:cs typeface="Times"/>
              </a:rPr>
              <a:t>ソースコード</a:t>
            </a:r>
            <a:r>
              <a:rPr lang="ja-JP" altLang="en-US" b="0" dirty="0">
                <a:latin typeface="ＭＳ ゴシック" panose="020B0609070205080204" pitchFamily="49" charset="-128"/>
                <a:ea typeface="ＭＳ ゴシック" panose="020B0609070205080204" pitchFamily="49" charset="-128"/>
                <a:cs typeface="Times"/>
              </a:rPr>
              <a:t>を</a:t>
            </a:r>
            <a:r>
              <a:rPr lang="x-none" b="0" dirty="0">
                <a:latin typeface="ＭＳ ゴシック" panose="020B0609070205080204" pitchFamily="49" charset="-128"/>
                <a:ea typeface="ＭＳ ゴシック" panose="020B0609070205080204" pitchFamily="49" charset="-128"/>
                <a:cs typeface="Times"/>
              </a:rPr>
              <a:t>監査</a:t>
            </a:r>
            <a:r>
              <a:rPr lang="ja-JP" altLang="en-US" b="0" dirty="0">
                <a:latin typeface="ＭＳ ゴシック" panose="020B0609070205080204" pitchFamily="49" charset="-128"/>
                <a:ea typeface="ＭＳ ゴシック" panose="020B0609070205080204" pitchFamily="49" charset="-128"/>
                <a:cs typeface="Times"/>
              </a:rPr>
              <a:t>することで</a:t>
            </a:r>
            <a:r>
              <a:rPr lang="x-none" b="0" dirty="0">
                <a:latin typeface="ＭＳ ゴシック" panose="020B0609070205080204" pitchFamily="49" charset="-128"/>
                <a:ea typeface="ＭＳ ゴシック" panose="020B0609070205080204" pitchFamily="49" charset="-128"/>
                <a:cs typeface="Times"/>
              </a:rPr>
              <a:t>発見</a:t>
            </a:r>
            <a:r>
              <a:rPr lang="ja-JP" altLang="en-US" b="0" dirty="0">
                <a:latin typeface="ＭＳ ゴシック" panose="020B0609070205080204" pitchFamily="49" charset="-128"/>
                <a:ea typeface="ＭＳ ゴシック" panose="020B0609070205080204" pitchFamily="49" charset="-128"/>
                <a:cs typeface="Times"/>
              </a:rPr>
              <a:t>でき</a:t>
            </a:r>
            <a:r>
              <a:rPr lang="x-none" b="0" dirty="0">
                <a:latin typeface="ＭＳ ゴシック" panose="020B0609070205080204" pitchFamily="49" charset="-128"/>
                <a:ea typeface="ＭＳ ゴシック" panose="020B0609070205080204" pitchFamily="49" charset="-128"/>
                <a:cs typeface="Times"/>
              </a:rPr>
              <a:t>ます。</a:t>
            </a:r>
          </a:p>
          <a:p>
            <a:endParaRPr lang="x-none" b="0" dirty="0">
              <a:latin typeface="ＭＳ ゴシック" panose="020B0609070205080204" pitchFamily="49" charset="-128"/>
              <a:ea typeface="ＭＳ ゴシック" panose="020B0609070205080204" pitchFamily="49" charset="-128"/>
              <a:cs typeface="Times"/>
            </a:endParaRPr>
          </a:p>
          <a:p>
            <a:r>
              <a:rPr lang="x-none" b="0" dirty="0">
                <a:latin typeface="ＭＳ ゴシック" panose="020B0609070205080204" pitchFamily="49" charset="-128"/>
                <a:ea typeface="ＭＳ ゴシック" panose="020B0609070205080204" pitchFamily="49" charset="-128"/>
                <a:cs typeface="Times"/>
              </a:rPr>
              <a:t>予防策</a:t>
            </a:r>
            <a:r>
              <a:rPr lang="ja-JP" altLang="en-US" b="0" dirty="0">
                <a:latin typeface="ＭＳ ゴシック" panose="020B0609070205080204" pitchFamily="49" charset="-128"/>
                <a:ea typeface="ＭＳ ゴシック" panose="020B0609070205080204" pitchFamily="49" charset="-128"/>
                <a:cs typeface="Times"/>
              </a:rPr>
              <a:t>としては、</a:t>
            </a:r>
            <a:r>
              <a:rPr lang="x-none" b="0" dirty="0">
                <a:latin typeface="ＭＳ ゴシック" panose="020B0609070205080204" pitchFamily="49" charset="-128"/>
                <a:ea typeface="ＭＳ ゴシック" panose="020B0609070205080204" pitchFamily="49" charset="-128"/>
                <a:cs typeface="Times"/>
              </a:rPr>
              <a:t>エンジニアリングスタッフのトレーニングや、</a:t>
            </a:r>
            <a:r>
              <a:rPr lang="ja-JP" altLang="en-US" b="0" dirty="0">
                <a:latin typeface="ＭＳ ゴシック" panose="020B0609070205080204" pitchFamily="49" charset="-128"/>
                <a:ea typeface="ＭＳ ゴシック" panose="020B0609070205080204" pitchFamily="49" charset="-128"/>
                <a:cs typeface="Times"/>
              </a:rPr>
              <a:t>開発プロセスへの</a:t>
            </a:r>
            <a:r>
              <a:rPr lang="x-none" b="0" dirty="0">
                <a:latin typeface="ＭＳ ゴシック" panose="020B0609070205080204" pitchFamily="49" charset="-128"/>
                <a:ea typeface="ＭＳ ゴシック" panose="020B0609070205080204" pitchFamily="49" charset="-128"/>
                <a:cs typeface="Times"/>
              </a:rPr>
              <a:t>定期的な監査</a:t>
            </a:r>
            <a:r>
              <a:rPr lang="ja-JP" altLang="en-US" b="0" dirty="0">
                <a:latin typeface="ＭＳ ゴシック" panose="020B0609070205080204" pitchFamily="49" charset="-128"/>
                <a:ea typeface="ＭＳ ゴシック" panose="020B0609070205080204" pitchFamily="49" charset="-128"/>
                <a:cs typeface="Times"/>
              </a:rPr>
              <a:t>を</a:t>
            </a:r>
            <a:r>
              <a:rPr lang="x-none" b="0" dirty="0">
                <a:latin typeface="ＭＳ ゴシック" panose="020B0609070205080204" pitchFamily="49" charset="-128"/>
                <a:ea typeface="ＭＳ ゴシック" panose="020B0609070205080204" pitchFamily="49" charset="-128"/>
                <a:cs typeface="Times"/>
              </a:rPr>
              <a:t>組み込</a:t>
            </a:r>
            <a:r>
              <a:rPr lang="ja-JP" altLang="en-US" b="0" dirty="0">
                <a:latin typeface="ＭＳ ゴシック" panose="020B0609070205080204" pitchFamily="49" charset="-128"/>
                <a:ea typeface="ＭＳ ゴシック" panose="020B0609070205080204" pitchFamily="49" charset="-128"/>
                <a:cs typeface="Times"/>
              </a:rPr>
              <a:t>まれ</a:t>
            </a:r>
            <a:r>
              <a:rPr lang="ja-JP" altLang="en-US" b="0" dirty="0" err="1">
                <a:latin typeface="ＭＳ ゴシック" panose="020B0609070205080204" pitchFamily="49" charset="-128"/>
                <a:ea typeface="ＭＳ ゴシック" panose="020B0609070205080204" pitchFamily="49" charset="-128"/>
                <a:cs typeface="Times"/>
              </a:rPr>
              <a:t>る</a:t>
            </a:r>
            <a:r>
              <a:rPr lang="ja-JP" altLang="en-US" b="0" dirty="0">
                <a:latin typeface="ＭＳ ゴシック" panose="020B0609070205080204" pitchFamily="49" charset="-128"/>
                <a:ea typeface="ＭＳ ゴシック" panose="020B0609070205080204" pitchFamily="49" charset="-128"/>
                <a:cs typeface="Times"/>
              </a:rPr>
              <a:t>ことなどがあります</a:t>
            </a:r>
            <a:r>
              <a:rPr lang="x-none" b="0" dirty="0">
                <a:latin typeface="ＭＳ ゴシック" panose="020B0609070205080204" pitchFamily="49" charset="-128"/>
                <a:ea typeface="ＭＳ ゴシック" panose="020B0609070205080204" pitchFamily="49" charset="-128"/>
                <a:cs typeface="Times"/>
              </a:rPr>
              <a:t>。</a:t>
            </a:r>
            <a:endParaRPr lang="en-US" b="0" dirty="0">
              <a:latin typeface="ＭＳ ゴシック" panose="020B0609070205080204" pitchFamily="49" charset="-128"/>
              <a:ea typeface="ＭＳ ゴシック" panose="020B0609070205080204" pitchFamily="49" charset="-128"/>
              <a:cs typeface="Times"/>
            </a:endParaRPr>
          </a:p>
          <a:p>
            <a:endParaRPr lang="en-US" b="0" dirty="0">
              <a:latin typeface="+mn-lt"/>
              <a:cs typeface="Times"/>
            </a:endParaRPr>
          </a:p>
          <a:p>
            <a:r>
              <a:rPr lang="en-US" b="0" dirty="0">
                <a:latin typeface="+mn-lt"/>
                <a:cs typeface="Times"/>
              </a:rPr>
              <a:t>---</a:t>
            </a:r>
          </a:p>
          <a:p>
            <a:r>
              <a:rPr lang="x-none" altLang="ja-JP" b="0" dirty="0">
                <a:latin typeface="+mn-lt"/>
                <a:ea typeface="ＭＳ ゴシック" panose="020B0609070205080204" pitchFamily="49" charset="-128"/>
                <a:cs typeface="Times"/>
              </a:rPr>
              <a:t>The first pitfall in this slide arises where copyleft-style licensed FOSS is inadvertently linked to proprietary code. </a:t>
            </a:r>
          </a:p>
          <a:p>
            <a:endParaRPr lang="x-none" altLang="ja-JP" b="0" dirty="0">
              <a:latin typeface="+mn-lt"/>
              <a:ea typeface="ＭＳ ゴシック" panose="020B0609070205080204" pitchFamily="49" charset="-128"/>
              <a:cs typeface="Times"/>
            </a:endParaRPr>
          </a:p>
          <a:p>
            <a:r>
              <a:rPr lang="x-none" altLang="ja-JP" b="0" dirty="0">
                <a:latin typeface="+mn-lt"/>
                <a:ea typeface="ＭＳ ゴシック" panose="020B0609070205080204" pitchFamily="49" charset="-128"/>
                <a:cs typeface="Times"/>
              </a:rPr>
              <a:t>This type of failure may be detected using dependency tracking tools or reviews of architecture.</a:t>
            </a:r>
          </a:p>
          <a:p>
            <a:endParaRPr lang="x-none" altLang="ja-JP" b="0" dirty="0">
              <a:latin typeface="+mn-lt"/>
              <a:ea typeface="ＭＳ ゴシック" panose="020B0609070205080204" pitchFamily="49" charset="-128"/>
              <a:cs typeface="Times"/>
            </a:endParaRPr>
          </a:p>
          <a:p>
            <a:r>
              <a:rPr lang="x-none" altLang="ja-JP" b="0" dirty="0">
                <a:latin typeface="+mn-lt"/>
                <a:ea typeface="ＭＳ ゴシック" panose="020B0609070205080204" pitchFamily="49" charset="-128"/>
                <a:cs typeface="Times"/>
              </a:rPr>
              <a:t>Preventative measures include training of engineering staff, and building architectural reviews into the development process.</a:t>
            </a:r>
          </a:p>
          <a:p>
            <a:endParaRPr lang="x-none" altLang="ja-JP" b="0" dirty="0">
              <a:latin typeface="+mn-lt"/>
              <a:ea typeface="ＭＳ ゴシック" panose="020B0609070205080204" pitchFamily="49" charset="-128"/>
              <a:cs typeface="Times"/>
            </a:endParaRPr>
          </a:p>
          <a:p>
            <a:r>
              <a:rPr lang="x-none" altLang="ja-JP" b="0" dirty="0">
                <a:latin typeface="+mn-lt"/>
                <a:ea typeface="ＭＳ ゴシック" panose="020B0609070205080204" pitchFamily="49" charset="-128"/>
                <a:cs typeface="Times"/>
              </a:rPr>
              <a:t>The second pitfall arises where proprietary code is included in copyleft-style licensed FOSS. For example, an engineering team making modifications to a FOSS component may include proprietary code in the modifications.</a:t>
            </a:r>
          </a:p>
          <a:p>
            <a:endParaRPr lang="x-none" altLang="ja-JP" b="0" dirty="0">
              <a:latin typeface="+mn-lt"/>
              <a:ea typeface="ＭＳ ゴシック" panose="020B0609070205080204" pitchFamily="49" charset="-128"/>
              <a:cs typeface="Times"/>
            </a:endParaRPr>
          </a:p>
          <a:p>
            <a:r>
              <a:rPr lang="x-none" altLang="ja-JP" b="0" dirty="0">
                <a:latin typeface="+mn-lt"/>
                <a:ea typeface="ＭＳ ゴシック" panose="020B0609070205080204" pitchFamily="49" charset="-128"/>
                <a:cs typeface="Times"/>
              </a:rPr>
              <a:t>This type of failure may be discovered through auditing source code introduced into the FOSS component.</a:t>
            </a:r>
          </a:p>
          <a:p>
            <a:endParaRPr lang="x-none" altLang="ja-JP" b="0" dirty="0">
              <a:latin typeface="+mn-lt"/>
              <a:ea typeface="ＭＳ ゴシック" panose="020B0609070205080204" pitchFamily="49" charset="-128"/>
              <a:cs typeface="Times"/>
            </a:endParaRPr>
          </a:p>
          <a:p>
            <a:r>
              <a:rPr lang="x-none" altLang="ja-JP" b="0" dirty="0">
                <a:latin typeface="+mn-lt"/>
                <a:ea typeface="ＭＳ ゴシック" panose="020B0609070205080204" pitchFamily="49" charset="-128"/>
                <a:cs typeface="Times"/>
              </a:rPr>
              <a:t>Preventative measures include training of engineering staff and building regular audits into the development process.</a:t>
            </a:r>
          </a:p>
        </p:txBody>
      </p:sp>
      <p:sp>
        <p:nvSpPr>
          <p:cNvPr id="2" name="Slide Number Placeholder 1"/>
          <p:cNvSpPr>
            <a:spLocks noGrp="1"/>
          </p:cNvSpPr>
          <p:nvPr>
            <p:ph type="sldNum" sz="quarter" idx="10"/>
          </p:nvPr>
        </p:nvSpPr>
        <p:spPr/>
        <p:txBody>
          <a:bodyPr/>
          <a:lstStyle/>
          <a:p>
            <a:fld id="{6B482BE6-6443-43D0-B2C4-9E7E7E3CDEDD}" type="slidenum">
              <a:rPr lang="en-US" smtClean="0"/>
              <a:t>72</a:t>
            </a:fld>
            <a:endParaRPr lang="en-US"/>
          </a:p>
        </p:txBody>
      </p:sp>
    </p:spTree>
    <p:extLst>
      <p:ext uri="{BB962C8B-B14F-4D97-AF65-F5344CB8AC3E}">
        <p14:creationId xmlns:p14="http://schemas.microsoft.com/office/powerpoint/2010/main" val="13475458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xfrm>
            <a:off x="169863" y="1073150"/>
            <a:ext cx="9526587" cy="5359400"/>
          </a:xfrm>
          <a:ln/>
        </p:spPr>
      </p:sp>
      <p:sp>
        <p:nvSpPr>
          <p:cNvPr id="124931" name="Rectangle 3"/>
          <p:cNvSpPr>
            <a:spLocks noGrp="1" noChangeArrowheads="1"/>
          </p:cNvSpPr>
          <p:nvPr>
            <p:ph type="body" idx="1"/>
          </p:nvPr>
        </p:nvSpPr>
        <p:spPr/>
        <p:txBody>
          <a:bodyPr/>
          <a:lstStyle/>
          <a:p>
            <a:r>
              <a:rPr lang="x-none" b="0" dirty="0">
                <a:latin typeface="ＭＳ ゴシック" panose="020B0609070205080204" pitchFamily="49" charset="-128"/>
                <a:ea typeface="ＭＳ ゴシック" panose="020B0609070205080204" pitchFamily="49" charset="-128"/>
                <a:cs typeface="Times"/>
              </a:rPr>
              <a:t>このスライド</a:t>
            </a:r>
            <a:r>
              <a:rPr lang="ja-JP" altLang="en-US" b="0" dirty="0">
                <a:latin typeface="ＭＳ ゴシック" panose="020B0609070205080204" pitchFamily="49" charset="-128"/>
                <a:ea typeface="ＭＳ ゴシック" panose="020B0609070205080204" pitchFamily="49" charset="-128"/>
                <a:cs typeface="Times"/>
              </a:rPr>
              <a:t>で挙げている</a:t>
            </a:r>
            <a:r>
              <a:rPr lang="x-none" b="0" dirty="0">
                <a:latin typeface="ＭＳ ゴシック" panose="020B0609070205080204" pitchFamily="49" charset="-128"/>
                <a:ea typeface="ＭＳ ゴシック" panose="020B0609070205080204" pitchFamily="49" charset="-128"/>
                <a:cs typeface="Times"/>
              </a:rPr>
              <a:t>最初の落とし穴は、企業が</a:t>
            </a:r>
            <a:r>
              <a:rPr lang="ja-JP" altLang="en-US" b="0" dirty="0">
                <a:latin typeface="ＭＳ ゴシック" panose="020B0609070205080204" pitchFamily="49" charset="-128"/>
                <a:ea typeface="ＭＳ ゴシック" panose="020B0609070205080204" pitchFamily="49" charset="-128"/>
                <a:cs typeface="Times"/>
              </a:rPr>
              <a:t>製品のバイナリに対応した</a:t>
            </a:r>
            <a:r>
              <a:rPr lang="x-none" b="0" dirty="0">
                <a:latin typeface="ＭＳ ゴシック" panose="020B0609070205080204" pitchFamily="49" charset="-128"/>
                <a:ea typeface="ＭＳ ゴシック" panose="020B0609070205080204" pitchFamily="49" charset="-128"/>
                <a:cs typeface="Times"/>
              </a:rPr>
              <a:t>ソースコードを提供する義務を</a:t>
            </a:r>
            <a:r>
              <a:rPr lang="ja-JP" altLang="en-US" b="0" dirty="0">
                <a:latin typeface="ＭＳ ゴシック" panose="020B0609070205080204" pitchFamily="49" charset="-128"/>
                <a:ea typeface="ＭＳ ゴシック" panose="020B0609070205080204" pitchFamily="49" charset="-128"/>
                <a:cs typeface="Times"/>
              </a:rPr>
              <a:t>負</a:t>
            </a:r>
            <a:r>
              <a:rPr lang="x-none" b="0" dirty="0">
                <a:latin typeface="ＭＳ ゴシック" panose="020B0609070205080204" pitchFamily="49" charset="-128"/>
                <a:ea typeface="ＭＳ ゴシック" panose="020B0609070205080204" pitchFamily="49" charset="-128"/>
                <a:cs typeface="Times"/>
              </a:rPr>
              <a:t>っている一方で、その履行ができていないところで生じます。 </a:t>
            </a:r>
          </a:p>
          <a:p>
            <a:endParaRPr lang="x-none" b="0" dirty="0">
              <a:latin typeface="ＭＳ ゴシック" panose="020B0609070205080204" pitchFamily="49" charset="-128"/>
              <a:ea typeface="ＭＳ ゴシック" panose="020B0609070205080204" pitchFamily="49" charset="-128"/>
              <a:cs typeface="Times"/>
            </a:endParaRPr>
          </a:p>
          <a:p>
            <a:r>
              <a:rPr lang="en-US" altLang="ja-JP" b="0" dirty="0">
                <a:latin typeface="ＭＳ ゴシック" panose="020B0609070205080204" pitchFamily="49" charset="-128"/>
                <a:ea typeface="ＭＳ ゴシック" panose="020B0609070205080204" pitchFamily="49" charset="-128"/>
                <a:cs typeface="Times"/>
              </a:rPr>
              <a:t>2</a:t>
            </a:r>
            <a:r>
              <a:rPr lang="x-none" b="0" dirty="0">
                <a:latin typeface="ＭＳ ゴシック" panose="020B0609070205080204" pitchFamily="49" charset="-128"/>
                <a:ea typeface="ＭＳ ゴシック" panose="020B0609070205080204" pitchFamily="49" charset="-128"/>
                <a:cs typeface="Times"/>
              </a:rPr>
              <a:t>つ目の落とし穴は、企業がソースコードを提供していても、頒布したバイナリと合致する正しい版</a:t>
            </a:r>
            <a:r>
              <a:rPr lang="ja-JP" altLang="en-US" b="0" dirty="0">
                <a:latin typeface="ＭＳ ゴシック" panose="020B0609070205080204" pitchFamily="49" charset="-128"/>
                <a:ea typeface="ＭＳ ゴシック" panose="020B0609070205080204" pitchFamily="49" charset="-128"/>
                <a:cs typeface="Times"/>
              </a:rPr>
              <a:t>名</a:t>
            </a:r>
            <a:r>
              <a:rPr lang="x-none" b="0" dirty="0">
                <a:latin typeface="ＭＳ ゴシック" panose="020B0609070205080204" pitchFamily="49" charset="-128"/>
                <a:ea typeface="ＭＳ ゴシック" panose="020B0609070205080204" pitchFamily="49" charset="-128"/>
                <a:cs typeface="Times"/>
              </a:rPr>
              <a:t>の提供ができていないところ</a:t>
            </a:r>
            <a:r>
              <a:rPr lang="ja-JP" altLang="en-US" b="0" dirty="0">
                <a:latin typeface="ＭＳ ゴシック" panose="020B0609070205080204" pitchFamily="49" charset="-128"/>
                <a:ea typeface="ＭＳ ゴシック" panose="020B0609070205080204" pitchFamily="49" charset="-128"/>
                <a:cs typeface="Times"/>
              </a:rPr>
              <a:t>で</a:t>
            </a:r>
            <a:r>
              <a:rPr lang="x-none" b="0" dirty="0">
                <a:latin typeface="ＭＳ ゴシック" panose="020B0609070205080204" pitchFamily="49" charset="-128"/>
                <a:ea typeface="ＭＳ ゴシック" panose="020B0609070205080204" pitchFamily="49" charset="-128"/>
                <a:cs typeface="Times"/>
              </a:rPr>
              <a:t>生じます。 </a:t>
            </a:r>
          </a:p>
          <a:p>
            <a:endParaRPr lang="x-none" b="0" dirty="0">
              <a:latin typeface="ＭＳ ゴシック" panose="020B0609070205080204" pitchFamily="49" charset="-128"/>
              <a:ea typeface="ＭＳ ゴシック" panose="020B0609070205080204" pitchFamily="49" charset="-128"/>
              <a:cs typeface="Times"/>
            </a:endParaRPr>
          </a:p>
          <a:p>
            <a:r>
              <a:rPr lang="en-US" altLang="ja-JP" b="0" dirty="0">
                <a:latin typeface="ＭＳ ゴシック" panose="020B0609070205080204" pitchFamily="49" charset="-128"/>
                <a:ea typeface="ＭＳ ゴシック" panose="020B0609070205080204" pitchFamily="49" charset="-128"/>
                <a:cs typeface="Times"/>
              </a:rPr>
              <a:t>3</a:t>
            </a:r>
            <a:r>
              <a:rPr lang="x-none" b="0" dirty="0">
                <a:latin typeface="ＭＳ ゴシック" panose="020B0609070205080204" pitchFamily="49" charset="-128"/>
                <a:ea typeface="ＭＳ ゴシック" panose="020B0609070205080204" pitchFamily="49" charset="-128"/>
                <a:cs typeface="Times"/>
              </a:rPr>
              <a:t>つ目の落とし穴は、企業がFOSSコンポーネントを改変したにも</a:t>
            </a:r>
            <a:r>
              <a:rPr lang="ja-JP" altLang="en-US" b="0" dirty="0" err="1">
                <a:latin typeface="ＭＳ ゴシック" panose="020B0609070205080204" pitchFamily="49" charset="-128"/>
                <a:ea typeface="ＭＳ ゴシック" panose="020B0609070205080204" pitchFamily="49" charset="-128"/>
                <a:cs typeface="Times"/>
              </a:rPr>
              <a:t>かか</a:t>
            </a:r>
            <a:r>
              <a:rPr lang="x-none" b="0" dirty="0">
                <a:latin typeface="ＭＳ ゴシック" panose="020B0609070205080204" pitchFamily="49" charset="-128"/>
                <a:ea typeface="ＭＳ ゴシック" panose="020B0609070205080204" pitchFamily="49" charset="-128"/>
                <a:cs typeface="Times"/>
              </a:rPr>
              <a:t>わらず、改変した版のソースコードを公開できていないところ</a:t>
            </a:r>
            <a:r>
              <a:rPr lang="ja-JP" altLang="en-US" b="0" dirty="0">
                <a:latin typeface="ＭＳ ゴシック" panose="020B0609070205080204" pitchFamily="49" charset="-128"/>
                <a:ea typeface="ＭＳ ゴシック" panose="020B0609070205080204" pitchFamily="49" charset="-128"/>
                <a:cs typeface="Times"/>
              </a:rPr>
              <a:t>で</a:t>
            </a:r>
            <a:r>
              <a:rPr lang="x-none" b="0" dirty="0">
                <a:latin typeface="ＭＳ ゴシック" panose="020B0609070205080204" pitchFamily="49" charset="-128"/>
                <a:ea typeface="ＭＳ ゴシック" panose="020B0609070205080204" pitchFamily="49" charset="-128"/>
                <a:cs typeface="Times"/>
              </a:rPr>
              <a:t>生じます。企業は</a:t>
            </a:r>
            <a:r>
              <a:rPr lang="ja-JP" altLang="en-US" b="0" dirty="0" err="1">
                <a:latin typeface="ＭＳ ゴシック" panose="020B0609070205080204" pitchFamily="49" charset="-128"/>
                <a:ea typeface="ＭＳ ゴシック" panose="020B0609070205080204" pitchFamily="49" charset="-128"/>
                <a:cs typeface="Times"/>
              </a:rPr>
              <a:t>、</a:t>
            </a:r>
            <a:r>
              <a:rPr lang="x-none" b="0" dirty="0">
                <a:latin typeface="ＭＳ ゴシック" panose="020B0609070205080204" pitchFamily="49" charset="-128"/>
                <a:ea typeface="ＭＳ ゴシック" panose="020B0609070205080204" pitchFamily="49" charset="-128"/>
                <a:cs typeface="Times"/>
              </a:rPr>
              <a:t>代わりに原作版のFOSSコンポーネントを公開してしま</a:t>
            </a:r>
            <a:r>
              <a:rPr lang="ja-JP" altLang="en-US" b="0" dirty="0">
                <a:latin typeface="ＭＳ ゴシック" panose="020B0609070205080204" pitchFamily="49" charset="-128"/>
                <a:ea typeface="ＭＳ ゴシック" panose="020B0609070205080204" pitchFamily="49" charset="-128"/>
                <a:cs typeface="Times"/>
              </a:rPr>
              <a:t>うことがあります</a:t>
            </a:r>
            <a:r>
              <a:rPr lang="x-none" b="0" dirty="0">
                <a:latin typeface="ＭＳ ゴシック" panose="020B0609070205080204" pitchFamily="49" charset="-128"/>
                <a:ea typeface="ＭＳ ゴシック" panose="020B0609070205080204" pitchFamily="49" charset="-128"/>
                <a:cs typeface="Times"/>
              </a:rPr>
              <a:t>。</a:t>
            </a:r>
          </a:p>
          <a:p>
            <a:endParaRPr lang="x-none" b="0" dirty="0">
              <a:latin typeface="ＭＳ ゴシック" panose="020B0609070205080204" pitchFamily="49" charset="-128"/>
              <a:ea typeface="ＭＳ ゴシック" panose="020B0609070205080204" pitchFamily="49" charset="-128"/>
              <a:cs typeface="Times"/>
            </a:endParaRPr>
          </a:p>
          <a:p>
            <a:r>
              <a:rPr lang="x-none" b="0" dirty="0">
                <a:latin typeface="ＭＳ ゴシック" panose="020B0609070205080204" pitchFamily="49" charset="-128"/>
                <a:ea typeface="ＭＳ ゴシック" panose="020B0609070205080204" pitchFamily="49" charset="-128"/>
                <a:cs typeface="Times"/>
              </a:rPr>
              <a:t>いずれのケースにおいても、失敗はコンプライアンス プロセス</a:t>
            </a:r>
            <a:r>
              <a:rPr lang="ja-JP" altLang="en-US" b="0" dirty="0">
                <a:latin typeface="ＭＳ ゴシック" panose="020B0609070205080204" pitchFamily="49" charset="-128"/>
                <a:ea typeface="ＭＳ ゴシック" panose="020B0609070205080204" pitchFamily="49" charset="-128"/>
                <a:cs typeface="Times"/>
              </a:rPr>
              <a:t>に</a:t>
            </a:r>
            <a:r>
              <a:rPr lang="x-none" b="0" dirty="0">
                <a:latin typeface="ＭＳ ゴシック" panose="020B0609070205080204" pitchFamily="49" charset="-128"/>
                <a:ea typeface="ＭＳ ゴシック" panose="020B0609070205080204" pitchFamily="49" charset="-128"/>
                <a:cs typeface="Times"/>
              </a:rPr>
              <a:t>適切</a:t>
            </a:r>
            <a:r>
              <a:rPr lang="ja-JP" altLang="en-US" b="0" dirty="0">
                <a:latin typeface="ＭＳ ゴシック" panose="020B0609070205080204" pitchFamily="49" charset="-128"/>
                <a:ea typeface="ＭＳ ゴシック" panose="020B0609070205080204" pitchFamily="49" charset="-128"/>
                <a:cs typeface="Times"/>
              </a:rPr>
              <a:t>な</a:t>
            </a:r>
            <a:r>
              <a:rPr lang="x-none" b="0" dirty="0">
                <a:latin typeface="ＭＳ ゴシック" panose="020B0609070205080204" pitchFamily="49" charset="-128"/>
                <a:ea typeface="ＭＳ ゴシック" panose="020B0609070205080204" pitchFamily="49" charset="-128"/>
                <a:cs typeface="Times"/>
              </a:rPr>
              <a:t>ステップを</a:t>
            </a:r>
            <a:r>
              <a:rPr lang="ja-JP" altLang="en-US" b="0" dirty="0">
                <a:latin typeface="ＭＳ ゴシック" panose="020B0609070205080204" pitchFamily="49" charset="-128"/>
                <a:ea typeface="ＭＳ ゴシック" panose="020B0609070205080204" pitchFamily="49" charset="-128"/>
                <a:cs typeface="Times"/>
              </a:rPr>
              <a:t>実行する</a:t>
            </a:r>
            <a:r>
              <a:rPr lang="x-none" b="0" dirty="0">
                <a:latin typeface="ＭＳ ゴシック" panose="020B0609070205080204" pitchFamily="49" charset="-128"/>
                <a:ea typeface="ＭＳ ゴシック" panose="020B0609070205080204" pitchFamily="49" charset="-128"/>
                <a:cs typeface="Times"/>
              </a:rPr>
              <a:t>ことで回避できます。</a:t>
            </a:r>
            <a:r>
              <a:rPr lang="ja-JP" altLang="en-US" b="0" dirty="0">
                <a:latin typeface="ＭＳ ゴシック" panose="020B0609070205080204" pitchFamily="49" charset="-128"/>
                <a:ea typeface="ＭＳ ゴシック" panose="020B0609070205080204" pitchFamily="49" charset="-128"/>
                <a:cs typeface="Times"/>
              </a:rPr>
              <a:t>たとえば</a:t>
            </a:r>
            <a:r>
              <a:rPr lang="x-none" b="0" dirty="0">
                <a:latin typeface="ＭＳ ゴシック" panose="020B0609070205080204" pitchFamily="49" charset="-128"/>
                <a:ea typeface="ＭＳ ゴシック" panose="020B0609070205080204" pitchFamily="49" charset="-128"/>
                <a:cs typeface="Times"/>
              </a:rPr>
              <a:t>、リリースされたバイナリに対応するソースコードは、バイナリ版と併せて</a:t>
            </a:r>
            <a:r>
              <a:rPr lang="ja-JP" altLang="en-US" b="0" dirty="0">
                <a:latin typeface="ＭＳ ゴシック" panose="020B0609070205080204" pitchFamily="49" charset="-128"/>
                <a:ea typeface="ＭＳ ゴシック" panose="020B0609070205080204" pitchFamily="49" charset="-128"/>
                <a:cs typeface="Times"/>
              </a:rPr>
              <a:t>ソースコードの全体像を捕捉し、</a:t>
            </a:r>
            <a:r>
              <a:rPr lang="x-none" b="0" dirty="0">
                <a:latin typeface="ＭＳ ゴシック" panose="020B0609070205080204" pitchFamily="49" charset="-128"/>
                <a:ea typeface="ＭＳ ゴシック" panose="020B0609070205080204" pitchFamily="49" charset="-128"/>
                <a:cs typeface="Times"/>
              </a:rPr>
              <a:t>保存されることが必要です。バイナリのリリースに合ったソースコードが</a:t>
            </a:r>
            <a:r>
              <a:rPr lang="ja-JP" altLang="en-US" b="0" dirty="0">
                <a:latin typeface="ＭＳ ゴシック" panose="020B0609070205080204" pitchFamily="49" charset="-128"/>
                <a:ea typeface="ＭＳ ゴシック" panose="020B0609070205080204" pitchFamily="49" charset="-128"/>
                <a:cs typeface="Times"/>
              </a:rPr>
              <a:t>確実に</a:t>
            </a:r>
            <a:r>
              <a:rPr lang="x-none" b="0" dirty="0">
                <a:latin typeface="ＭＳ ゴシック" panose="020B0609070205080204" pitchFamily="49" charset="-128"/>
                <a:ea typeface="ＭＳ ゴシック" panose="020B0609070205080204" pitchFamily="49" charset="-128"/>
                <a:cs typeface="Times"/>
              </a:rPr>
              <a:t>提供される</a:t>
            </a:r>
            <a:r>
              <a:rPr lang="ja-JP" altLang="en-US" b="0" dirty="0">
                <a:latin typeface="ＭＳ ゴシック" panose="020B0609070205080204" pitchFamily="49" charset="-128"/>
                <a:ea typeface="ＭＳ ゴシック" panose="020B0609070205080204" pitchFamily="49" charset="-128"/>
                <a:cs typeface="Times"/>
              </a:rPr>
              <a:t>ように、</a:t>
            </a:r>
            <a:r>
              <a:rPr lang="x-none" b="0" dirty="0">
                <a:latin typeface="ＭＳ ゴシック" panose="020B0609070205080204" pitchFamily="49" charset="-128"/>
                <a:ea typeface="ＭＳ ゴシック" panose="020B0609070205080204" pitchFamily="49" charset="-128"/>
                <a:cs typeface="Times"/>
              </a:rPr>
              <a:t>リリースに先立った検証作業</a:t>
            </a:r>
            <a:r>
              <a:rPr lang="ja-JP" altLang="en-US" b="0" dirty="0">
                <a:latin typeface="ＭＳ ゴシック" panose="020B0609070205080204" pitchFamily="49" charset="-128"/>
                <a:ea typeface="ＭＳ ゴシック" panose="020B0609070205080204" pitchFamily="49" charset="-128"/>
                <a:cs typeface="Times"/>
              </a:rPr>
              <a:t>で</a:t>
            </a:r>
            <a:r>
              <a:rPr lang="x-none" b="0" dirty="0">
                <a:latin typeface="ＭＳ ゴシック" panose="020B0609070205080204" pitchFamily="49" charset="-128"/>
                <a:ea typeface="ＭＳ ゴシック" panose="020B0609070205080204" pitchFamily="49" charset="-128"/>
                <a:cs typeface="Times"/>
              </a:rPr>
              <a:t>もチェック</a:t>
            </a:r>
            <a:r>
              <a:rPr lang="ja-JP" altLang="en-US" b="0" dirty="0">
                <a:latin typeface="ＭＳ ゴシック" panose="020B0609070205080204" pitchFamily="49" charset="-128"/>
                <a:ea typeface="ＭＳ ゴシック" panose="020B0609070205080204" pitchFamily="49" charset="-128"/>
                <a:cs typeface="Times"/>
              </a:rPr>
              <a:t>するべき</a:t>
            </a:r>
            <a:r>
              <a:rPr lang="x-none" b="0" dirty="0">
                <a:latin typeface="ＭＳ ゴシック" panose="020B0609070205080204" pitchFamily="49" charset="-128"/>
                <a:ea typeface="ＭＳ ゴシック" panose="020B0609070205080204" pitchFamily="49" charset="-128"/>
                <a:cs typeface="Times"/>
              </a:rPr>
              <a:t>でしょう。</a:t>
            </a:r>
            <a:endParaRPr lang="en-US" b="0" dirty="0">
              <a:latin typeface="ＭＳ ゴシック" panose="020B0609070205080204" pitchFamily="49" charset="-128"/>
              <a:ea typeface="ＭＳ ゴシック" panose="020B0609070205080204" pitchFamily="49" charset="-128"/>
              <a:cs typeface="Times"/>
            </a:endParaRPr>
          </a:p>
          <a:p>
            <a:endParaRPr lang="en-US" b="0" dirty="0">
              <a:latin typeface="+mn-lt"/>
              <a:cs typeface="Times"/>
            </a:endParaRPr>
          </a:p>
          <a:p>
            <a:r>
              <a:rPr lang="en-US" b="0" dirty="0">
                <a:latin typeface="+mn-lt"/>
                <a:cs typeface="Times"/>
              </a:rPr>
              <a:t>---</a:t>
            </a:r>
          </a:p>
          <a:p>
            <a:r>
              <a:rPr lang="x-none" altLang="ja-JP" b="0" dirty="0">
                <a:latin typeface="+mn-lt"/>
                <a:ea typeface="ＭＳ ゴシック" panose="020B0609070205080204" pitchFamily="49" charset="-128"/>
                <a:cs typeface="Times"/>
              </a:rPr>
              <a:t>The first pitfall in this slide arises where a company has an obligation to provide accompanying source code, but fails to do so. </a:t>
            </a:r>
          </a:p>
          <a:p>
            <a:endParaRPr lang="x-none" altLang="ja-JP" b="0" dirty="0">
              <a:latin typeface="+mn-lt"/>
              <a:ea typeface="ＭＳ ゴシック" panose="020B0609070205080204" pitchFamily="49" charset="-128"/>
              <a:cs typeface="Times"/>
            </a:endParaRPr>
          </a:p>
          <a:p>
            <a:r>
              <a:rPr lang="x-none" altLang="ja-JP" b="0" dirty="0">
                <a:latin typeface="+mn-lt"/>
                <a:ea typeface="ＭＳ ゴシック" panose="020B0609070205080204" pitchFamily="49" charset="-128"/>
                <a:cs typeface="Times"/>
              </a:rPr>
              <a:t>The second pitfall arises where a company provides accompanying source code, but fails to provide the correct version that matches the distributed binary version. </a:t>
            </a:r>
          </a:p>
          <a:p>
            <a:endParaRPr lang="x-none" altLang="ja-JP" b="0" dirty="0">
              <a:latin typeface="+mn-lt"/>
              <a:ea typeface="ＭＳ ゴシック" panose="020B0609070205080204" pitchFamily="49" charset="-128"/>
              <a:cs typeface="Times"/>
            </a:endParaRPr>
          </a:p>
          <a:p>
            <a:r>
              <a:rPr lang="x-none" altLang="ja-JP" b="0" dirty="0">
                <a:latin typeface="+mn-lt"/>
                <a:ea typeface="ＭＳ ゴシック" panose="020B0609070205080204" pitchFamily="49" charset="-128"/>
                <a:cs typeface="Times"/>
              </a:rPr>
              <a:t>The third pitfall arises where a company modifies a FOSS component, but fails to publish the modified version of the source code. The company instead publishes the source code for the original version of the FOSS component.</a:t>
            </a:r>
          </a:p>
          <a:p>
            <a:endParaRPr lang="x-none" altLang="ja-JP" b="0" dirty="0">
              <a:latin typeface="+mn-lt"/>
              <a:ea typeface="ＭＳ ゴシック" panose="020B0609070205080204" pitchFamily="49" charset="-128"/>
              <a:cs typeface="Times"/>
            </a:endParaRPr>
          </a:p>
          <a:p>
            <a:r>
              <a:rPr lang="x-none" altLang="ja-JP" b="0" dirty="0">
                <a:latin typeface="+mn-lt"/>
                <a:ea typeface="ＭＳ ゴシック" panose="020B0609070205080204" pitchFamily="49" charset="-128"/>
                <a:cs typeface="Times"/>
              </a:rPr>
              <a:t>In each case, the failures may be prevented by properly applying steps in the compliance process. For example, source code for released binaries should be captured and stored along with the binary version. Verifications prior to release should check to ensure the proper source code is provided with the binary release.</a:t>
            </a:r>
          </a:p>
        </p:txBody>
      </p:sp>
      <p:sp>
        <p:nvSpPr>
          <p:cNvPr id="2" name="Slide Number Placeholder 1"/>
          <p:cNvSpPr>
            <a:spLocks noGrp="1"/>
          </p:cNvSpPr>
          <p:nvPr>
            <p:ph type="sldNum" sz="quarter" idx="10"/>
          </p:nvPr>
        </p:nvSpPr>
        <p:spPr/>
        <p:txBody>
          <a:bodyPr/>
          <a:lstStyle/>
          <a:p>
            <a:fld id="{6B482BE6-6443-43D0-B2C4-9E7E7E3CDEDD}" type="slidenum">
              <a:rPr lang="en-US" smtClean="0"/>
              <a:t>73</a:t>
            </a:fld>
            <a:endParaRPr lang="en-US"/>
          </a:p>
        </p:txBody>
      </p:sp>
    </p:spTree>
    <p:extLst>
      <p:ext uri="{BB962C8B-B14F-4D97-AF65-F5344CB8AC3E}">
        <p14:creationId xmlns:p14="http://schemas.microsoft.com/office/powerpoint/2010/main" val="1216635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xfrm>
            <a:off x="169863" y="1073150"/>
            <a:ext cx="9526587" cy="5359400"/>
          </a:xfrm>
          <a:ln/>
        </p:spPr>
      </p:sp>
      <p:sp>
        <p:nvSpPr>
          <p:cNvPr id="124931" name="Rectangle 3"/>
          <p:cNvSpPr>
            <a:spLocks noGrp="1" noChangeArrowheads="1"/>
          </p:cNvSpPr>
          <p:nvPr>
            <p:ph type="body" idx="1"/>
          </p:nvPr>
        </p:nvSpPr>
        <p:spPr/>
        <p:txBody>
          <a:bodyPr/>
          <a:lstStyle/>
          <a:p>
            <a:r>
              <a:rPr lang="x-none" dirty="0">
                <a:latin typeface="ＭＳ ゴシック" panose="020B0609070205080204" pitchFamily="49" charset="-128"/>
                <a:ea typeface="ＭＳ ゴシック" panose="020B0609070205080204" pitchFamily="49" charset="-128"/>
              </a:rPr>
              <a:t>このスライド</a:t>
            </a:r>
            <a:r>
              <a:rPr lang="ja-JP" altLang="en-US" dirty="0">
                <a:latin typeface="ＭＳ ゴシック" panose="020B0609070205080204" pitchFamily="49" charset="-128"/>
                <a:ea typeface="ＭＳ ゴシック" panose="020B0609070205080204" pitchFamily="49" charset="-128"/>
              </a:rPr>
              <a:t>で挙げている</a:t>
            </a:r>
            <a:r>
              <a:rPr lang="x-none" dirty="0">
                <a:latin typeface="ＭＳ ゴシック" panose="020B0609070205080204" pitchFamily="49" charset="-128"/>
                <a:ea typeface="ＭＳ ゴシック" panose="020B0609070205080204" pitchFamily="49" charset="-128"/>
              </a:rPr>
              <a:t>落とし穴は、企業がFOSSコンポーネントを改変する際、FOSSライセンス</a:t>
            </a:r>
            <a:r>
              <a:rPr lang="ja-JP" altLang="en-US" dirty="0">
                <a:latin typeface="ＭＳ ゴシック" panose="020B0609070205080204" pitchFamily="49" charset="-128"/>
                <a:ea typeface="ＭＳ ゴシック" panose="020B0609070205080204" pitchFamily="49" charset="-128"/>
              </a:rPr>
              <a:t>が</a:t>
            </a:r>
            <a:r>
              <a:rPr lang="x-none" dirty="0">
                <a:latin typeface="ＭＳ ゴシック" panose="020B0609070205080204" pitchFamily="49" charset="-128"/>
                <a:ea typeface="ＭＳ ゴシック" panose="020B0609070205080204" pitchFamily="49" charset="-128"/>
              </a:rPr>
              <a:t>求める改変への</a:t>
            </a:r>
            <a:r>
              <a:rPr lang="ja-JP" altLang="en-US" dirty="0">
                <a:latin typeface="ＭＳ ゴシック" panose="020B0609070205080204" pitchFamily="49" charset="-128"/>
                <a:ea typeface="ＭＳ ゴシック" panose="020B0609070205080204" pitchFamily="49" charset="-128"/>
              </a:rPr>
              <a:t>印付け</a:t>
            </a:r>
            <a:r>
              <a:rPr lang="x-none" dirty="0">
                <a:latin typeface="ＭＳ ゴシック" panose="020B0609070205080204" pitchFamily="49" charset="-128"/>
                <a:ea typeface="ＭＳ ゴシック" panose="020B0609070205080204" pitchFamily="49" charset="-128"/>
              </a:rPr>
              <a:t>をしていないところで生じます。この落とし穴は、コード</a:t>
            </a:r>
            <a:r>
              <a:rPr lang="ja-JP" altLang="en-US" dirty="0">
                <a:latin typeface="ＭＳ ゴシック" panose="020B0609070205080204" pitchFamily="49" charset="-128"/>
                <a:ea typeface="ＭＳ ゴシック" panose="020B0609070205080204" pitchFamily="49" charset="-128"/>
              </a:rPr>
              <a:t>に印付けする</a:t>
            </a:r>
            <a:r>
              <a:rPr lang="x-none" dirty="0">
                <a:latin typeface="ＭＳ ゴシック" panose="020B0609070205080204" pitchFamily="49" charset="-128"/>
                <a:ea typeface="ＭＳ ゴシック" panose="020B0609070205080204" pitchFamily="49" charset="-128"/>
              </a:rPr>
              <a:t>プロセス</a:t>
            </a:r>
            <a:r>
              <a:rPr lang="ja-JP" altLang="en-US" dirty="0">
                <a:latin typeface="ＭＳ ゴシック" panose="020B0609070205080204" pitchFamily="49" charset="-128"/>
                <a:ea typeface="ＭＳ ゴシック" panose="020B0609070205080204" pitchFamily="49" charset="-128"/>
              </a:rPr>
              <a:t>を実装したり、</a:t>
            </a:r>
            <a:r>
              <a:rPr lang="x-none" dirty="0">
                <a:latin typeface="ＭＳ ゴシック" panose="020B0609070205080204" pitchFamily="49" charset="-128"/>
                <a:ea typeface="ＭＳ ゴシック" panose="020B0609070205080204" pitchFamily="49" charset="-128"/>
              </a:rPr>
              <a:t>検証ステップ</a:t>
            </a:r>
            <a:r>
              <a:rPr lang="ja-JP" altLang="en-US" dirty="0">
                <a:latin typeface="ＭＳ ゴシック" panose="020B0609070205080204" pitchFamily="49" charset="-128"/>
                <a:ea typeface="ＭＳ ゴシック" panose="020B0609070205080204" pitchFamily="49" charset="-128"/>
              </a:rPr>
              <a:t>の中で印付けしたりすることで</a:t>
            </a:r>
            <a:r>
              <a:rPr lang="x-none" dirty="0">
                <a:latin typeface="ＭＳ ゴシック" panose="020B0609070205080204" pitchFamily="49" charset="-128"/>
                <a:ea typeface="ＭＳ ゴシック" panose="020B0609070205080204" pitchFamily="49" charset="-128"/>
              </a:rPr>
              <a:t>回避できます。</a:t>
            </a:r>
            <a:endParaRPr lang="en-US" dirty="0">
              <a:latin typeface="ＭＳ ゴシック" panose="020B0609070205080204" pitchFamily="49" charset="-128"/>
              <a:ea typeface="ＭＳ ゴシック" panose="020B0609070205080204" pitchFamily="49" charset="-128"/>
            </a:endParaRPr>
          </a:p>
          <a:p>
            <a:endParaRPr lang="en-US" dirty="0">
              <a:latin typeface="+mn-lt"/>
            </a:endParaRPr>
          </a:p>
          <a:p>
            <a:r>
              <a:rPr lang="en-US" dirty="0">
                <a:latin typeface="+mn-lt"/>
              </a:rPr>
              <a:t>---</a:t>
            </a:r>
          </a:p>
          <a:p>
            <a:pPr defTabSz="1314692">
              <a:defRPr/>
            </a:pPr>
            <a:r>
              <a:rPr lang="x-none" altLang="ja-JP" dirty="0">
                <a:latin typeface="+mn-lt"/>
                <a:ea typeface="ＭＳ ゴシック" panose="020B0609070205080204" pitchFamily="49" charset="-128"/>
              </a:rPr>
              <a:t>The pitfall in this slide arises where a company modifies a FOSS component, then fails to mark its modifications when required by the FOSS license. This pitfall may be prevented through implementing processes for marking code or within verification steps</a:t>
            </a:r>
            <a:r>
              <a:rPr lang="x-none" altLang="ja-JP" dirty="0" smtClean="0">
                <a:latin typeface="+mn-lt"/>
                <a:ea typeface="ＭＳ ゴシック" panose="020B0609070205080204" pitchFamily="49" charset="-128"/>
              </a:rPr>
              <a:t>.</a:t>
            </a:r>
            <a:endParaRPr lang="x-none" b="1" dirty="0">
              <a:latin typeface="+mn-lt"/>
            </a:endParaRPr>
          </a:p>
        </p:txBody>
      </p:sp>
      <p:sp>
        <p:nvSpPr>
          <p:cNvPr id="2" name="Slide Number Placeholder 1"/>
          <p:cNvSpPr>
            <a:spLocks noGrp="1"/>
          </p:cNvSpPr>
          <p:nvPr>
            <p:ph type="sldNum" sz="quarter" idx="10"/>
          </p:nvPr>
        </p:nvSpPr>
        <p:spPr/>
        <p:txBody>
          <a:bodyPr/>
          <a:lstStyle/>
          <a:p>
            <a:fld id="{6B482BE6-6443-43D0-B2C4-9E7E7E3CDEDD}" type="slidenum">
              <a:rPr lang="en-US" smtClean="0"/>
              <a:t>74</a:t>
            </a:fld>
            <a:endParaRPr lang="en-US"/>
          </a:p>
        </p:txBody>
      </p:sp>
    </p:spTree>
    <p:extLst>
      <p:ext uri="{BB962C8B-B14F-4D97-AF65-F5344CB8AC3E}">
        <p14:creationId xmlns:p14="http://schemas.microsoft.com/office/powerpoint/2010/main" val="152470723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xfrm>
            <a:off x="169863" y="1073150"/>
            <a:ext cx="9526587" cy="5359400"/>
          </a:xfrm>
          <a:ln/>
        </p:spPr>
      </p:sp>
      <p:sp>
        <p:nvSpPr>
          <p:cNvPr id="124931" name="Rectangle 3"/>
          <p:cNvSpPr>
            <a:spLocks noGrp="1" noChangeArrowheads="1"/>
          </p:cNvSpPr>
          <p:nvPr>
            <p:ph type="body" idx="1"/>
          </p:nvPr>
        </p:nvSpPr>
        <p:spPr/>
        <p:txBody>
          <a:bodyPr/>
          <a:lstStyle/>
          <a:p>
            <a:r>
              <a:rPr lang="x-none" dirty="0">
                <a:latin typeface="ＭＳ ゴシック" panose="020B0609070205080204" pitchFamily="49" charset="-128"/>
                <a:ea typeface="ＭＳ ゴシック" panose="020B0609070205080204" pitchFamily="49" charset="-128"/>
              </a:rPr>
              <a:t>このスライドの落とし穴は、FOSSコンプライアンス プロセス</a:t>
            </a:r>
            <a:r>
              <a:rPr lang="ja-JP" altLang="en-US" dirty="0">
                <a:latin typeface="ＭＳ ゴシック" panose="020B0609070205080204" pitchFamily="49" charset="-128"/>
                <a:ea typeface="ＭＳ ゴシック" panose="020B0609070205080204" pitchFamily="49" charset="-128"/>
              </a:rPr>
              <a:t>が</a:t>
            </a:r>
            <a:r>
              <a:rPr lang="x-none" dirty="0">
                <a:latin typeface="ＭＳ ゴシック" panose="020B0609070205080204" pitchFamily="49" charset="-128"/>
                <a:ea typeface="ＭＳ ゴシック" panose="020B0609070205080204" pitchFamily="49" charset="-128"/>
              </a:rPr>
              <a:t>エンジニアリング</a:t>
            </a:r>
            <a:r>
              <a:rPr lang="ja-JP" altLang="en-US" dirty="0">
                <a:latin typeface="ＭＳ ゴシック" panose="020B0609070205080204" pitchFamily="49" charset="-128"/>
                <a:ea typeface="ＭＳ ゴシック" panose="020B0609070205080204" pitchFamily="49" charset="-128"/>
              </a:rPr>
              <a:t> </a:t>
            </a:r>
            <a:r>
              <a:rPr lang="x-none" dirty="0">
                <a:latin typeface="ＭＳ ゴシック" panose="020B0609070205080204" pitchFamily="49" charset="-128"/>
                <a:ea typeface="ＭＳ ゴシック" panose="020B0609070205080204" pitchFamily="49" charset="-128"/>
              </a:rPr>
              <a:t>チームに融合できないところから生じます。ここでは</a:t>
            </a:r>
            <a:r>
              <a:rPr lang="ja-JP" altLang="en-US" dirty="0" err="1">
                <a:latin typeface="ＭＳ ゴシック" panose="020B0609070205080204" pitchFamily="49" charset="-128"/>
                <a:ea typeface="ＭＳ ゴシック" panose="020B0609070205080204" pitchFamily="49" charset="-128"/>
              </a:rPr>
              <a:t>、</a:t>
            </a:r>
            <a:r>
              <a:rPr lang="x-none" dirty="0">
                <a:latin typeface="ＭＳ ゴシック" panose="020B0609070205080204" pitchFamily="49" charset="-128"/>
                <a:ea typeface="ＭＳ ゴシック" panose="020B0609070205080204" pitchFamily="49" charset="-128"/>
              </a:rPr>
              <a:t>エンジニアリング チーム</a:t>
            </a:r>
            <a:r>
              <a:rPr lang="ja-JP" altLang="en-US" dirty="0">
                <a:latin typeface="ＭＳ ゴシック" panose="020B0609070205080204" pitchFamily="49" charset="-128"/>
                <a:ea typeface="ＭＳ ゴシック" panose="020B0609070205080204" pitchFamily="49" charset="-128"/>
              </a:rPr>
              <a:t>が</a:t>
            </a:r>
            <a:r>
              <a:rPr lang="x-none" dirty="0">
                <a:latin typeface="ＭＳ ゴシック" panose="020B0609070205080204" pitchFamily="49" charset="-128"/>
                <a:ea typeface="ＭＳ ゴシック" panose="020B0609070205080204" pitchFamily="49" charset="-128"/>
              </a:rPr>
              <a:t>FOSSの使用をレビュープロセスに上げない、もしくはFOSSの使用に取り組む方法についてトレーニングを受けないケースを挙げています。</a:t>
            </a:r>
          </a:p>
          <a:p>
            <a:endParaRPr lang="x-none" dirty="0">
              <a:solidFill>
                <a:srgbClr val="000000"/>
              </a:solidFill>
              <a:latin typeface="ＭＳ ゴシック" panose="020B0609070205080204" pitchFamily="49" charset="-128"/>
              <a:ea typeface="ＭＳ ゴシック" panose="020B0609070205080204" pitchFamily="49" charset="-128"/>
            </a:endParaRPr>
          </a:p>
          <a:p>
            <a:r>
              <a:rPr lang="x-none" dirty="0">
                <a:latin typeface="ＭＳ ゴシック" panose="020B0609070205080204" pitchFamily="49" charset="-128"/>
                <a:ea typeface="ＭＳ ゴシック" panose="020B0609070205080204" pitchFamily="49" charset="-128"/>
              </a:rPr>
              <a:t>予防策として、エンジニアリング トレーニング</a:t>
            </a:r>
            <a:r>
              <a:rPr lang="ja-JP" altLang="en-US" dirty="0">
                <a:latin typeface="ＭＳ ゴシック" panose="020B0609070205080204" pitchFamily="49" charset="-128"/>
                <a:ea typeface="ＭＳ ゴシック" panose="020B0609070205080204" pitchFamily="49" charset="-128"/>
              </a:rPr>
              <a:t>を</a:t>
            </a:r>
            <a:r>
              <a:rPr lang="x-none" dirty="0">
                <a:latin typeface="ＭＳ ゴシック" panose="020B0609070205080204" pitchFamily="49" charset="-128"/>
                <a:ea typeface="ＭＳ ゴシック" panose="020B0609070205080204" pitchFamily="49" charset="-128"/>
              </a:rPr>
              <a:t>モニタリング</a:t>
            </a:r>
            <a:r>
              <a:rPr lang="ja-JP" altLang="en-US" dirty="0">
                <a:latin typeface="ＭＳ ゴシック" panose="020B0609070205080204" pitchFamily="49" charset="-128"/>
                <a:ea typeface="ＭＳ ゴシック" panose="020B0609070205080204" pitchFamily="49" charset="-128"/>
              </a:rPr>
              <a:t>する</a:t>
            </a:r>
            <a:r>
              <a:rPr lang="x-none" dirty="0">
                <a:latin typeface="ＭＳ ゴシック" panose="020B0609070205080204" pitchFamily="49" charset="-128"/>
                <a:ea typeface="ＭＳ ゴシック" panose="020B0609070205080204" pitchFamily="49" charset="-128"/>
              </a:rPr>
              <a:t>、コンプライアンス</a:t>
            </a:r>
            <a:r>
              <a:rPr lang="ja-JP" altLang="en-US" dirty="0">
                <a:latin typeface="ＭＳ ゴシック" panose="020B0609070205080204" pitchFamily="49" charset="-128"/>
                <a:ea typeface="ＭＳ ゴシック" panose="020B0609070205080204" pitchFamily="49" charset="-128"/>
              </a:rPr>
              <a:t> </a:t>
            </a:r>
            <a:r>
              <a:rPr lang="x-none" dirty="0">
                <a:latin typeface="ＭＳ ゴシック" panose="020B0609070205080204" pitchFamily="49" charset="-128"/>
                <a:ea typeface="ＭＳ ゴシック" panose="020B0609070205080204" pitchFamily="49" charset="-128"/>
              </a:rPr>
              <a:t>プロセスをエンジニアリング チームに利用しやすいものにするといったことが</a:t>
            </a:r>
            <a:r>
              <a:rPr lang="ja-JP" altLang="en-US" dirty="0">
                <a:latin typeface="ＭＳ ゴシック" panose="020B0609070205080204" pitchFamily="49" charset="-128"/>
                <a:ea typeface="ＭＳ ゴシック" panose="020B0609070205080204" pitchFamily="49" charset="-128"/>
              </a:rPr>
              <a:t>挙げられます</a:t>
            </a:r>
            <a:r>
              <a:rPr lang="x-none" dirty="0">
                <a:latin typeface="ＭＳ ゴシック" panose="020B0609070205080204" pitchFamily="49" charset="-128"/>
                <a:ea typeface="ＭＳ ゴシック" panose="020B0609070205080204" pitchFamily="49" charset="-128"/>
              </a:rPr>
              <a:t>。</a:t>
            </a:r>
            <a:endParaRPr lang="en-US" dirty="0">
              <a:latin typeface="ＭＳ ゴシック" panose="020B0609070205080204" pitchFamily="49" charset="-128"/>
              <a:ea typeface="ＭＳ ゴシック" panose="020B0609070205080204" pitchFamily="49" charset="-128"/>
            </a:endParaRPr>
          </a:p>
          <a:p>
            <a:endParaRPr lang="en-US" dirty="0">
              <a:latin typeface="+mn-lt"/>
            </a:endParaRPr>
          </a:p>
          <a:p>
            <a:r>
              <a:rPr lang="en-US" dirty="0">
                <a:latin typeface="+mn-lt"/>
              </a:rPr>
              <a:t>---</a:t>
            </a:r>
          </a:p>
          <a:p>
            <a:r>
              <a:rPr lang="x-none" altLang="ja-JP" dirty="0">
                <a:latin typeface="+mn-lt"/>
                <a:ea typeface="ＭＳ ゴシック" panose="020B0609070205080204" pitchFamily="49" charset="-128"/>
              </a:rPr>
              <a:t>The pitfalls in this slide arise from a failure to integrate the FOSS compliance process with the engineering team. In these cases, the engineering team does not raise FOSS usage to the review process, or does not receive the training on how to handle FOSS usage.</a:t>
            </a:r>
          </a:p>
          <a:p>
            <a:endParaRPr lang="x-none" altLang="ja-JP" dirty="0">
              <a:solidFill>
                <a:srgbClr val="000000"/>
              </a:solidFill>
              <a:latin typeface="+mn-lt"/>
              <a:ea typeface="ＭＳ ゴシック" panose="020B0609070205080204" pitchFamily="49" charset="-128"/>
            </a:endParaRPr>
          </a:p>
          <a:p>
            <a:r>
              <a:rPr lang="x-none" altLang="ja-JP" dirty="0">
                <a:latin typeface="+mn-lt"/>
                <a:ea typeface="ＭＳ ゴシック" panose="020B0609070205080204" pitchFamily="49" charset="-128"/>
              </a:rPr>
              <a:t>Preventative measures include monitoring of engineering training, and also making the compliance process easily accessible to the engineering team.</a:t>
            </a:r>
            <a:endParaRPr lang="en-US" dirty="0">
              <a:latin typeface="+mn-lt"/>
            </a:endParaRPr>
          </a:p>
        </p:txBody>
      </p:sp>
      <p:sp>
        <p:nvSpPr>
          <p:cNvPr id="2" name="Slide Number Placeholder 1"/>
          <p:cNvSpPr>
            <a:spLocks noGrp="1"/>
          </p:cNvSpPr>
          <p:nvPr>
            <p:ph type="sldNum" sz="quarter" idx="10"/>
          </p:nvPr>
        </p:nvSpPr>
        <p:spPr/>
        <p:txBody>
          <a:bodyPr/>
          <a:lstStyle/>
          <a:p>
            <a:fld id="{6B482BE6-6443-43D0-B2C4-9E7E7E3CDEDD}" type="slidenum">
              <a:rPr lang="en-US" smtClean="0"/>
              <a:t>75</a:t>
            </a:fld>
            <a:endParaRPr lang="en-US"/>
          </a:p>
        </p:txBody>
      </p:sp>
    </p:spTree>
    <p:extLst>
      <p:ext uri="{BB962C8B-B14F-4D97-AF65-F5344CB8AC3E}">
        <p14:creationId xmlns:p14="http://schemas.microsoft.com/office/powerpoint/2010/main" val="157116696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xfrm>
            <a:off x="169863" y="1073150"/>
            <a:ext cx="9526587" cy="5359400"/>
          </a:xfrm>
          <a:ln/>
        </p:spPr>
      </p:sp>
      <p:sp>
        <p:nvSpPr>
          <p:cNvPr id="124931" name="Rectangle 3"/>
          <p:cNvSpPr>
            <a:spLocks noGrp="1" noChangeArrowheads="1"/>
          </p:cNvSpPr>
          <p:nvPr>
            <p:ph type="body" idx="1"/>
          </p:nvPr>
        </p:nvSpPr>
        <p:spPr/>
        <p:txBody>
          <a:bodyPr/>
          <a:lstStyle/>
          <a:p>
            <a:r>
              <a:rPr lang="x-none" dirty="0">
                <a:latin typeface="+mn-lt"/>
              </a:rPr>
              <a:t>このスライドでは</a:t>
            </a:r>
            <a:r>
              <a:rPr lang="ja-JP" altLang="en-US" dirty="0" err="1">
                <a:latin typeface="+mn-lt"/>
                <a:ea typeface="ＭＳ ゴシック" panose="020B0609070205080204" pitchFamily="49" charset="-128"/>
              </a:rPr>
              <a:t>、</a:t>
            </a:r>
            <a:r>
              <a:rPr lang="x-none" dirty="0">
                <a:latin typeface="+mn-lt"/>
              </a:rPr>
              <a:t>コンプライアンス プロセスの失敗</a:t>
            </a:r>
            <a:r>
              <a:rPr lang="ja-JP" altLang="en-US" dirty="0">
                <a:latin typeface="+mn-lt"/>
                <a:ea typeface="ＭＳ ゴシック" panose="020B0609070205080204" pitchFamily="49" charset="-128"/>
              </a:rPr>
              <a:t>によって発生する結果</a:t>
            </a:r>
            <a:r>
              <a:rPr lang="x-none" dirty="0">
                <a:latin typeface="+mn-lt"/>
              </a:rPr>
              <a:t>について述べています。最初は、</a:t>
            </a:r>
            <a:r>
              <a:rPr lang="en-US" altLang="ja-JP" dirty="0">
                <a:latin typeface="+mn-lt"/>
                <a:ea typeface="ＭＳ ゴシック" panose="020B0609070205080204" pitchFamily="49" charset="-128"/>
              </a:rPr>
              <a:t>FOSS</a:t>
            </a:r>
            <a:r>
              <a:rPr lang="x-none" dirty="0">
                <a:latin typeface="+mn-lt"/>
              </a:rPr>
              <a:t>コード</a:t>
            </a:r>
            <a:r>
              <a:rPr lang="ja-JP" altLang="en-US" dirty="0">
                <a:latin typeface="+mn-lt"/>
                <a:ea typeface="ＭＳ ゴシック" panose="020B0609070205080204" pitchFamily="49" charset="-128"/>
              </a:rPr>
              <a:t> </a:t>
            </a:r>
            <a:r>
              <a:rPr lang="x-none" dirty="0">
                <a:latin typeface="+mn-lt"/>
              </a:rPr>
              <a:t>ベースが開発の中で使用され、適切なレビュー</a:t>
            </a:r>
            <a:r>
              <a:rPr lang="ja-JP" altLang="en-US" dirty="0">
                <a:latin typeface="+mn-lt"/>
                <a:ea typeface="ＭＳ ゴシック" panose="020B0609070205080204" pitchFamily="49" charset="-128"/>
              </a:rPr>
              <a:t>なしで</a:t>
            </a:r>
            <a:r>
              <a:rPr lang="x-none" dirty="0">
                <a:latin typeface="+mn-lt"/>
              </a:rPr>
              <a:t>リリースされるケースです。</a:t>
            </a:r>
            <a:r>
              <a:rPr lang="en-US" altLang="ja-JP" dirty="0">
                <a:latin typeface="+mn-lt"/>
                <a:ea typeface="ＭＳ ゴシック" panose="020B0609070205080204" pitchFamily="49" charset="-128"/>
              </a:rPr>
              <a:t>2</a:t>
            </a:r>
            <a:r>
              <a:rPr lang="x-none" dirty="0">
                <a:latin typeface="+mn-lt"/>
              </a:rPr>
              <a:t>つ目は</a:t>
            </a:r>
            <a:r>
              <a:rPr lang="ja-JP" altLang="en-US" dirty="0" err="1">
                <a:latin typeface="+mn-lt"/>
                <a:ea typeface="ＭＳ ゴシック" panose="020B0609070205080204" pitchFamily="49" charset="-128"/>
              </a:rPr>
              <a:t>、</a:t>
            </a:r>
            <a:r>
              <a:rPr lang="x-none" dirty="0">
                <a:latin typeface="+mn-lt"/>
              </a:rPr>
              <a:t>FOSSの使用は周知されていても、ライセンスの義務がレビュー</a:t>
            </a:r>
            <a:r>
              <a:rPr lang="ja-JP" altLang="en-US" dirty="0">
                <a:latin typeface="+mn-lt"/>
                <a:ea typeface="ＭＳ ゴシック" panose="020B0609070205080204" pitchFamily="49" charset="-128"/>
              </a:rPr>
              <a:t>・</a:t>
            </a:r>
            <a:r>
              <a:rPr lang="x-none" dirty="0">
                <a:latin typeface="+mn-lt"/>
              </a:rPr>
              <a:t>決定されていないケースです。最後は、コンプライアンス</a:t>
            </a:r>
            <a:r>
              <a:rPr lang="ja-JP" altLang="en-US" dirty="0">
                <a:latin typeface="+mn-lt"/>
                <a:ea typeface="ＭＳ ゴシック" panose="020B0609070205080204" pitchFamily="49" charset="-128"/>
              </a:rPr>
              <a:t> </a:t>
            </a:r>
            <a:r>
              <a:rPr lang="x-none" dirty="0">
                <a:latin typeface="+mn-lt"/>
              </a:rPr>
              <a:t>プロセスがリリース期限のプレッシャーに直面し、タスクを実行する時間が限られているケースです。</a:t>
            </a:r>
            <a:endParaRPr lang="en-US" dirty="0">
              <a:latin typeface="+mn-lt"/>
            </a:endParaRPr>
          </a:p>
          <a:p>
            <a:endParaRPr lang="en-US" dirty="0">
              <a:latin typeface="+mn-lt"/>
            </a:endParaRPr>
          </a:p>
          <a:p>
            <a:r>
              <a:rPr lang="en-US" dirty="0">
                <a:latin typeface="+mn-lt"/>
              </a:rPr>
              <a:t>---</a:t>
            </a:r>
          </a:p>
          <a:p>
            <a:pPr defTabSz="1314692">
              <a:defRPr/>
            </a:pPr>
            <a:r>
              <a:rPr lang="x-none" altLang="ja-JP" dirty="0">
                <a:latin typeface="+mn-lt"/>
                <a:ea typeface="ＭＳ ゴシック" panose="020B0609070205080204" pitchFamily="49" charset="-128"/>
              </a:rPr>
              <a:t>This slide describes potential consequences of compliance process failures. In the first case, a code base may be used in development and releases without proper review. In the second case, FOSS usage may be known, but license obligations are not reviewed or determined. In the last case, the compliance process may face release deadline pressures and have limited time to perform its tasks.</a:t>
            </a:r>
          </a:p>
        </p:txBody>
      </p:sp>
      <p:sp>
        <p:nvSpPr>
          <p:cNvPr id="2" name="Slide Number Placeholder 1"/>
          <p:cNvSpPr>
            <a:spLocks noGrp="1"/>
          </p:cNvSpPr>
          <p:nvPr>
            <p:ph type="sldNum" sz="quarter" idx="10"/>
          </p:nvPr>
        </p:nvSpPr>
        <p:spPr/>
        <p:txBody>
          <a:bodyPr/>
          <a:lstStyle/>
          <a:p>
            <a:fld id="{6B482BE6-6443-43D0-B2C4-9E7E7E3CDEDD}" type="slidenum">
              <a:rPr lang="en-US" smtClean="0"/>
              <a:t>76</a:t>
            </a:fld>
            <a:endParaRPr lang="en-US"/>
          </a:p>
        </p:txBody>
      </p:sp>
    </p:spTree>
    <p:extLst>
      <p:ext uri="{BB962C8B-B14F-4D97-AF65-F5344CB8AC3E}">
        <p14:creationId xmlns:p14="http://schemas.microsoft.com/office/powerpoint/2010/main" val="138037471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xfrm>
            <a:off x="169863" y="1073150"/>
            <a:ext cx="9526587" cy="5359400"/>
          </a:xfrm>
          <a:ln/>
        </p:spPr>
      </p:sp>
      <p:sp>
        <p:nvSpPr>
          <p:cNvPr id="124931" name="Rectangle 3"/>
          <p:cNvSpPr>
            <a:spLocks noGrp="1" noChangeArrowheads="1"/>
          </p:cNvSpPr>
          <p:nvPr>
            <p:ph type="body" idx="1"/>
          </p:nvPr>
        </p:nvSpPr>
        <p:spPr/>
        <p:txBody>
          <a:bodyPr/>
          <a:lstStyle/>
          <a:p>
            <a:r>
              <a:rPr lang="x-none" dirty="0">
                <a:latin typeface="ＭＳ ゴシック" panose="020B0609070205080204" pitchFamily="49" charset="-128"/>
                <a:ea typeface="ＭＳ ゴシック" panose="020B0609070205080204" pitchFamily="49" charset="-128"/>
              </a:rPr>
              <a:t>本章で述べた落とし穴を避ける</a:t>
            </a:r>
            <a:r>
              <a:rPr lang="ja-JP" altLang="en-US" dirty="0">
                <a:latin typeface="ＭＳ ゴシック" panose="020B0609070205080204" pitchFamily="49" charset="-128"/>
                <a:ea typeface="ＭＳ ゴシック" panose="020B0609070205080204" pitchFamily="49" charset="-128"/>
              </a:rPr>
              <a:t>に</a:t>
            </a:r>
            <a:r>
              <a:rPr lang="x-none" dirty="0">
                <a:latin typeface="ＭＳ ゴシック" panose="020B0609070205080204" pitchFamily="49" charset="-128"/>
                <a:ea typeface="ＭＳ ゴシック" panose="020B0609070205080204" pitchFamily="49" charset="-128"/>
              </a:rPr>
              <a:t>は、リソースと努力が必要になりますが、FOSSコンプライアンス</a:t>
            </a:r>
            <a:r>
              <a:rPr lang="ja-JP" altLang="en-US" dirty="0">
                <a:latin typeface="ＭＳ ゴシック" panose="020B0609070205080204" pitchFamily="49" charset="-128"/>
                <a:ea typeface="ＭＳ ゴシック" panose="020B0609070205080204" pitchFamily="49" charset="-128"/>
              </a:rPr>
              <a:t> </a:t>
            </a:r>
            <a:r>
              <a:rPr lang="x-none" dirty="0">
                <a:latin typeface="ＭＳ ゴシック" panose="020B0609070205080204" pitchFamily="49" charset="-128"/>
                <a:ea typeface="ＭＳ ゴシック" panose="020B0609070205080204" pitchFamily="49" charset="-128"/>
              </a:rPr>
              <a:t>プロセス</a:t>
            </a:r>
            <a:r>
              <a:rPr lang="ja-JP" altLang="en-US" dirty="0">
                <a:latin typeface="ＭＳ ゴシック" panose="020B0609070205080204" pitchFamily="49" charset="-128"/>
                <a:ea typeface="ＭＳ ゴシック" panose="020B0609070205080204" pitchFamily="49" charset="-128"/>
              </a:rPr>
              <a:t>を</a:t>
            </a:r>
            <a:r>
              <a:rPr lang="x-none" dirty="0">
                <a:latin typeface="ＭＳ ゴシック" panose="020B0609070205080204" pitchFamily="49" charset="-128"/>
                <a:ea typeface="ＭＳ ゴシック" panose="020B0609070205080204" pitchFamily="49" charset="-128"/>
              </a:rPr>
              <a:t>優先</a:t>
            </a:r>
            <a:r>
              <a:rPr lang="ja-JP" altLang="en-US" dirty="0">
                <a:latin typeface="ＭＳ ゴシック" panose="020B0609070205080204" pitchFamily="49" charset="-128"/>
                <a:ea typeface="ＭＳ ゴシック" panose="020B0609070205080204" pitchFamily="49" charset="-128"/>
              </a:rPr>
              <a:t>する</a:t>
            </a:r>
            <a:r>
              <a:rPr lang="x-none" dirty="0">
                <a:latin typeface="ＭＳ ゴシック" panose="020B0609070205080204" pitchFamily="49" charset="-128"/>
                <a:ea typeface="ＭＳ ゴシック" panose="020B0609070205080204" pitchFamily="49" charset="-128"/>
              </a:rPr>
              <a:t>ことは重要なことです。そうすることで、開発プロセスにおけるFOSSの使用を効果的なものに</a:t>
            </a:r>
            <a:r>
              <a:rPr lang="ja-JP" altLang="en-US" dirty="0">
                <a:latin typeface="ＭＳ ゴシック" panose="020B0609070205080204" pitchFamily="49" charset="-128"/>
                <a:ea typeface="ＭＳ ゴシック" panose="020B0609070205080204" pitchFamily="49" charset="-128"/>
              </a:rPr>
              <a:t>し、</a:t>
            </a:r>
            <a:r>
              <a:rPr lang="x-none" dirty="0">
                <a:latin typeface="ＭＳ ゴシック" panose="020B0609070205080204" pitchFamily="49" charset="-128"/>
                <a:ea typeface="ＭＳ ゴシック" panose="020B0609070205080204" pitchFamily="49" charset="-128"/>
              </a:rPr>
              <a:t>またFOSSコミュニティ</a:t>
            </a:r>
            <a:r>
              <a:rPr lang="ja-JP" altLang="en-US" dirty="0">
                <a:latin typeface="ＭＳ ゴシック" panose="020B0609070205080204" pitchFamily="49" charset="-128"/>
                <a:ea typeface="ＭＳ ゴシック" panose="020B0609070205080204" pitchFamily="49" charset="-128"/>
              </a:rPr>
              <a:t>における良好な</a:t>
            </a:r>
            <a:r>
              <a:rPr lang="x-none" dirty="0">
                <a:latin typeface="ＭＳ ゴシック" panose="020B0609070205080204" pitchFamily="49" charset="-128"/>
                <a:ea typeface="ＭＳ ゴシック" panose="020B0609070205080204" pitchFamily="49" charset="-128"/>
              </a:rPr>
              <a:t>協働関係</a:t>
            </a:r>
            <a:r>
              <a:rPr lang="ja-JP" altLang="en-US" dirty="0">
                <a:latin typeface="ＭＳ ゴシック" panose="020B0609070205080204" pitchFamily="49" charset="-128"/>
                <a:ea typeface="ＭＳ ゴシック" panose="020B0609070205080204" pitchFamily="49" charset="-128"/>
              </a:rPr>
              <a:t>の</a:t>
            </a:r>
            <a:r>
              <a:rPr lang="x-none" dirty="0">
                <a:latin typeface="ＭＳ ゴシック" panose="020B0609070205080204" pitchFamily="49" charset="-128"/>
                <a:ea typeface="ＭＳ ゴシック" panose="020B0609070205080204" pitchFamily="49" charset="-128"/>
              </a:rPr>
              <a:t>維持</a:t>
            </a:r>
            <a:r>
              <a:rPr lang="ja-JP" altLang="en-US" dirty="0" err="1">
                <a:latin typeface="ＭＳ ゴシック" panose="020B0609070205080204" pitchFamily="49" charset="-128"/>
                <a:ea typeface="ＭＳ ゴシック" panose="020B0609070205080204" pitchFamily="49" charset="-128"/>
              </a:rPr>
              <a:t>にも</a:t>
            </a:r>
            <a:r>
              <a:rPr lang="ja-JP" altLang="en-US" dirty="0">
                <a:latin typeface="ＭＳ ゴシック" panose="020B0609070205080204" pitchFamily="49" charset="-128"/>
                <a:ea typeface="ＭＳ ゴシック" panose="020B0609070205080204" pitchFamily="49" charset="-128"/>
              </a:rPr>
              <a:t>役立つことになります。</a:t>
            </a:r>
            <a:endParaRPr lang="en-US" altLang="ja-JP" dirty="0">
              <a:latin typeface="ＭＳ ゴシック" panose="020B0609070205080204" pitchFamily="49" charset="-128"/>
              <a:ea typeface="ＭＳ ゴシック" panose="020B0609070205080204" pitchFamily="49" charset="-128"/>
            </a:endParaRPr>
          </a:p>
          <a:p>
            <a:endParaRPr lang="en-US" dirty="0">
              <a:latin typeface="+mn-lt"/>
            </a:endParaRPr>
          </a:p>
          <a:p>
            <a:r>
              <a:rPr lang="en-US" dirty="0">
                <a:latin typeface="+mn-lt"/>
              </a:rPr>
              <a:t>---</a:t>
            </a:r>
          </a:p>
          <a:p>
            <a:pPr defTabSz="1314692">
              <a:defRPr/>
            </a:pPr>
            <a:r>
              <a:rPr lang="x-none" altLang="ja-JP" dirty="0">
                <a:latin typeface="+mn-lt"/>
                <a:ea typeface="ＭＳ ゴシック" panose="020B0609070205080204" pitchFamily="49" charset="-128"/>
              </a:rPr>
              <a:t>While avoiding the pitfalls described in this chapter may take resources and effort, prioritizing the FOSS compliance process is important. It can help you more effectively use FOSS in your development process, and also help maintain good working relationships within the FOSS community.</a:t>
            </a:r>
            <a:endParaRPr lang="x-none" b="1" dirty="0">
              <a:latin typeface="+mn-lt"/>
            </a:endParaRPr>
          </a:p>
        </p:txBody>
      </p:sp>
      <p:sp>
        <p:nvSpPr>
          <p:cNvPr id="2" name="Slide Number Placeholder 1"/>
          <p:cNvSpPr>
            <a:spLocks noGrp="1"/>
          </p:cNvSpPr>
          <p:nvPr>
            <p:ph type="sldNum" sz="quarter" idx="10"/>
          </p:nvPr>
        </p:nvSpPr>
        <p:spPr/>
        <p:txBody>
          <a:bodyPr/>
          <a:lstStyle/>
          <a:p>
            <a:fld id="{6B482BE6-6443-43D0-B2C4-9E7E7E3CDEDD}" type="slidenum">
              <a:rPr lang="en-US" smtClean="0"/>
              <a:t>77</a:t>
            </a:fld>
            <a:endParaRPr lang="en-US"/>
          </a:p>
        </p:txBody>
      </p:sp>
    </p:spTree>
    <p:extLst>
      <p:ext uri="{BB962C8B-B14F-4D97-AF65-F5344CB8AC3E}">
        <p14:creationId xmlns:p14="http://schemas.microsoft.com/office/powerpoint/2010/main" val="14781466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dirty="0">
                <a:latin typeface="ＭＳ ゴシック" panose="020B0609070205080204" pitchFamily="49" charset="-128"/>
                <a:ea typeface="ＭＳ ゴシック" panose="020B0609070205080204" pitchFamily="49" charset="-128"/>
              </a:rPr>
              <a:t>FOSSコンプライアンス</a:t>
            </a:r>
            <a:r>
              <a:rPr lang="ja-JP" altLang="en-US" dirty="0">
                <a:latin typeface="ＭＳ ゴシック" panose="020B0609070205080204" pitchFamily="49" charset="-128"/>
                <a:ea typeface="ＭＳ ゴシック" panose="020B0609070205080204" pitchFamily="49" charset="-128"/>
              </a:rPr>
              <a:t> </a:t>
            </a:r>
            <a:r>
              <a:rPr lang="x-none" dirty="0">
                <a:latin typeface="ＭＳ ゴシック" panose="020B0609070205080204" pitchFamily="49" charset="-128"/>
                <a:ea typeface="ＭＳ ゴシック" panose="020B0609070205080204" pitchFamily="49" charset="-128"/>
              </a:rPr>
              <a:t>プロセスは、FOSSコミュニティ</a:t>
            </a:r>
            <a:r>
              <a:rPr lang="ja-JP" altLang="en-US" dirty="0">
                <a:latin typeface="ＭＳ ゴシック" panose="020B0609070205080204" pitchFamily="49" charset="-128"/>
                <a:ea typeface="ＭＳ ゴシック" panose="020B0609070205080204" pitchFamily="49" charset="-128"/>
              </a:rPr>
              <a:t>における良好な</a:t>
            </a:r>
            <a:r>
              <a:rPr lang="x-none" dirty="0">
                <a:latin typeface="ＭＳ ゴシック" panose="020B0609070205080204" pitchFamily="49" charset="-128"/>
                <a:ea typeface="ＭＳ ゴシック" panose="020B0609070205080204" pitchFamily="49" charset="-128"/>
              </a:rPr>
              <a:t>協働関係を確立するための</a:t>
            </a:r>
            <a:r>
              <a:rPr lang="ja-JP" altLang="en-US" dirty="0">
                <a:latin typeface="ＭＳ ゴシック" panose="020B0609070205080204" pitchFamily="49" charset="-128"/>
                <a:ea typeface="ＭＳ ゴシック" panose="020B0609070205080204" pitchFamily="49" charset="-128"/>
              </a:rPr>
              <a:t>重要な</a:t>
            </a:r>
            <a:r>
              <a:rPr lang="x-none" dirty="0">
                <a:latin typeface="ＭＳ ゴシック" panose="020B0609070205080204" pitchFamily="49" charset="-128"/>
                <a:ea typeface="ＭＳ ゴシック" panose="020B0609070205080204" pitchFamily="49" charset="-128"/>
              </a:rPr>
              <a:t>要素</a:t>
            </a:r>
            <a:r>
              <a:rPr lang="ja-JP" altLang="en-US" dirty="0">
                <a:latin typeface="ＭＳ ゴシック" panose="020B0609070205080204" pitchFamily="49" charset="-128"/>
                <a:ea typeface="ＭＳ ゴシック" panose="020B0609070205080204" pitchFamily="49" charset="-128"/>
              </a:rPr>
              <a:t>で</a:t>
            </a:r>
            <a:r>
              <a:rPr lang="x-none" dirty="0">
                <a:latin typeface="ＭＳ ゴシック" panose="020B0609070205080204" pitchFamily="49" charset="-128"/>
                <a:ea typeface="ＭＳ ゴシック" panose="020B0609070205080204" pitchFamily="49" charset="-128"/>
              </a:rPr>
              <a:t>す。</a:t>
            </a:r>
            <a:endParaRPr lang="en-US" dirty="0">
              <a:latin typeface="ＭＳ ゴシック" panose="020B0609070205080204" pitchFamily="49" charset="-128"/>
              <a:ea typeface="ＭＳ ゴシック" panose="020B0609070205080204" pitchFamily="49" charset="-128"/>
            </a:endParaRPr>
          </a:p>
          <a:p>
            <a:endParaRPr lang="en-US" dirty="0">
              <a:latin typeface="+mn-lt"/>
            </a:endParaRPr>
          </a:p>
          <a:p>
            <a:r>
              <a:rPr lang="en-US" dirty="0">
                <a:latin typeface="+mn-lt"/>
              </a:rPr>
              <a:t>---</a:t>
            </a:r>
          </a:p>
          <a:p>
            <a:pPr defTabSz="1314692">
              <a:defRPr/>
            </a:pPr>
            <a:r>
              <a:rPr lang="x-none" altLang="ja-JP" dirty="0">
                <a:latin typeface="+mn-lt"/>
                <a:ea typeface="ＭＳ ゴシック" panose="020B0609070205080204" pitchFamily="49" charset="-128"/>
              </a:rPr>
              <a:t>Your FOSS compliance process is a building block to establishing good working relationships within the FOSS community.</a:t>
            </a:r>
          </a:p>
        </p:txBody>
      </p:sp>
      <p:sp>
        <p:nvSpPr>
          <p:cNvPr id="4" name="Slide Number Placeholder 3"/>
          <p:cNvSpPr>
            <a:spLocks noGrp="1"/>
          </p:cNvSpPr>
          <p:nvPr>
            <p:ph type="sldNum" sz="quarter" idx="10"/>
          </p:nvPr>
        </p:nvSpPr>
        <p:spPr/>
        <p:txBody>
          <a:bodyPr/>
          <a:lstStyle/>
          <a:p>
            <a:fld id="{6B482BE6-6443-43D0-B2C4-9E7E7E3CDEDD}" type="slidenum">
              <a:rPr lang="en-US"/>
              <a:t>78</a:t>
            </a:fld>
            <a:endParaRPr lang="en-US"/>
          </a:p>
        </p:txBody>
      </p:sp>
    </p:spTree>
    <p:extLst>
      <p:ext uri="{BB962C8B-B14F-4D97-AF65-F5344CB8AC3E}">
        <p14:creationId xmlns:p14="http://schemas.microsoft.com/office/powerpoint/2010/main" val="146006034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xfrm>
            <a:off x="169863" y="1073150"/>
            <a:ext cx="9526587" cy="5359400"/>
          </a:xfrm>
          <a:ln/>
        </p:spPr>
      </p:sp>
      <p:sp>
        <p:nvSpPr>
          <p:cNvPr id="124931" name="Rectangle 3"/>
          <p:cNvSpPr>
            <a:spLocks noGrp="1" noChangeArrowheads="1"/>
          </p:cNvSpPr>
          <p:nvPr>
            <p:ph type="body" idx="1"/>
          </p:nvPr>
        </p:nvSpPr>
        <p:spPr/>
        <p:txBody>
          <a:bodyPr/>
          <a:lstStyle/>
          <a:p>
            <a:r>
              <a:rPr lang="x-none" dirty="0">
                <a:latin typeface="ＭＳ ゴシック" panose="020B0609070205080204" pitchFamily="49" charset="-128"/>
                <a:ea typeface="ＭＳ ゴシック" panose="020B0609070205080204" pitchFamily="49" charset="-128"/>
              </a:rPr>
              <a:t>落とし穴は、次に大別されます：</a:t>
            </a:r>
            <a:r>
              <a:rPr lang="en-US" dirty="0">
                <a:latin typeface="ＭＳ ゴシック" panose="020B0609070205080204" pitchFamily="49" charset="-128"/>
                <a:ea typeface="ＭＳ ゴシック" panose="020B0609070205080204" pitchFamily="49" charset="-128"/>
              </a:rPr>
              <a:t> </a:t>
            </a:r>
            <a:r>
              <a:rPr lang="x-none" dirty="0">
                <a:latin typeface="ＭＳ ゴシック" panose="020B0609070205080204" pitchFamily="49" charset="-128"/>
                <a:ea typeface="ＭＳ ゴシック" panose="020B0609070205080204" pitchFamily="49" charset="-128"/>
              </a:rPr>
              <a:t>知的財産（IP）における失敗 、ライセンス</a:t>
            </a:r>
            <a:r>
              <a:rPr lang="ja-JP" altLang="en-US" dirty="0">
                <a:latin typeface="ＭＳ ゴシック" panose="020B0609070205080204" pitchFamily="49" charset="-128"/>
                <a:ea typeface="ＭＳ ゴシック" panose="020B0609070205080204" pitchFamily="49" charset="-128"/>
              </a:rPr>
              <a:t> </a:t>
            </a:r>
            <a:r>
              <a:rPr lang="x-none" dirty="0">
                <a:latin typeface="ＭＳ ゴシック" panose="020B0609070205080204" pitchFamily="49" charset="-128"/>
                <a:ea typeface="ＭＳ ゴシック" panose="020B0609070205080204" pitchFamily="49" charset="-128"/>
              </a:rPr>
              <a:t>コンプライアンスでの失敗、コンプライアンス プロセスでの失敗</a:t>
            </a:r>
          </a:p>
          <a:p>
            <a:endParaRPr lang="en-US" dirty="0">
              <a:latin typeface="ＭＳ ゴシック" panose="020B0609070205080204" pitchFamily="49" charset="-128"/>
              <a:ea typeface="ＭＳ ゴシック" panose="020B0609070205080204" pitchFamily="49" charset="-128"/>
            </a:endParaRPr>
          </a:p>
          <a:p>
            <a:r>
              <a:rPr lang="x-none" dirty="0">
                <a:latin typeface="ＭＳ ゴシック" panose="020B0609070205080204" pitchFamily="49" charset="-128"/>
                <a:ea typeface="ＭＳ ゴシック" panose="020B0609070205080204" pitchFamily="49" charset="-128"/>
              </a:rPr>
              <a:t>IPでの失敗の例は、プロプライエタリ</a:t>
            </a:r>
            <a:r>
              <a:rPr lang="ja-JP" altLang="en-US" dirty="0">
                <a:latin typeface="ＭＳ ゴシック" panose="020B0609070205080204" pitchFamily="49" charset="-128"/>
                <a:ea typeface="ＭＳ ゴシック" panose="020B0609070205080204" pitchFamily="49" charset="-128"/>
              </a:rPr>
              <a:t> </a:t>
            </a:r>
            <a:r>
              <a:rPr lang="x-none" dirty="0">
                <a:latin typeface="ＭＳ ゴシック" panose="020B0609070205080204" pitchFamily="49" charset="-128"/>
                <a:ea typeface="ＭＳ ゴシック" panose="020B0609070205080204" pitchFamily="49" charset="-128"/>
              </a:rPr>
              <a:t>コードとオープンソース コードの混合です。これは企業が望まない形でプロプライエタリ ソフトウェアを一般公開させる結果になりかねません。</a:t>
            </a:r>
          </a:p>
          <a:p>
            <a:endParaRPr lang="en-US" dirty="0">
              <a:latin typeface="ＭＳ ゴシック" panose="020B0609070205080204" pitchFamily="49" charset="-128"/>
              <a:ea typeface="ＭＳ ゴシック" panose="020B0609070205080204" pitchFamily="49" charset="-128"/>
            </a:endParaRPr>
          </a:p>
          <a:p>
            <a:r>
              <a:rPr lang="x-none" dirty="0">
                <a:latin typeface="ＭＳ ゴシック" panose="020B0609070205080204" pitchFamily="49" charset="-128"/>
                <a:ea typeface="ＭＳ ゴシック" panose="020B0609070205080204" pitchFamily="49" charset="-128"/>
              </a:rPr>
              <a:t>ライセンス コンプライアンスでの失敗の例としては、オープンソース ソフトウェアの改変</a:t>
            </a:r>
            <a:r>
              <a:rPr lang="ja-JP" altLang="en-US" dirty="0">
                <a:latin typeface="ＭＳ ゴシック" panose="020B0609070205080204" pitchFamily="49" charset="-128"/>
                <a:ea typeface="ＭＳ ゴシック" panose="020B0609070205080204" pitchFamily="49" charset="-128"/>
              </a:rPr>
              <a:t>部に印付けすることを怠る</a:t>
            </a:r>
            <a:r>
              <a:rPr lang="x-none" dirty="0">
                <a:latin typeface="ＭＳ ゴシック" panose="020B0609070205080204" pitchFamily="49" charset="-128"/>
                <a:ea typeface="ＭＳ ゴシック" panose="020B0609070205080204" pitchFamily="49" charset="-128"/>
              </a:rPr>
              <a:t>、そのソフトウェアに含まれるオープンソース ソフトウェア コンポーネントを適切に記載していない、もしくはそのソフトウェアに対応する</a:t>
            </a:r>
            <a:r>
              <a:rPr lang="ja-JP" altLang="en-US" dirty="0">
                <a:latin typeface="ＭＳ ゴシック" panose="020B0609070205080204" pitchFamily="49" charset="-128"/>
                <a:ea typeface="ＭＳ ゴシック" panose="020B0609070205080204" pitchFamily="49" charset="-128"/>
              </a:rPr>
              <a:t>すべて</a:t>
            </a:r>
            <a:r>
              <a:rPr lang="x-none" dirty="0">
                <a:latin typeface="ＭＳ ゴシック" panose="020B0609070205080204" pitchFamily="49" charset="-128"/>
                <a:ea typeface="ＭＳ ゴシック" panose="020B0609070205080204" pitchFamily="49" charset="-128"/>
              </a:rPr>
              <a:t>のソースコードを入手可能にしていない、</a:t>
            </a:r>
            <a:r>
              <a:rPr lang="ja-JP" altLang="en-US" dirty="0">
                <a:latin typeface="ＭＳ ゴシック" panose="020B0609070205080204" pitchFamily="49" charset="-128"/>
                <a:ea typeface="ＭＳ ゴシック" panose="020B0609070205080204" pitchFamily="49" charset="-128"/>
              </a:rPr>
              <a:t>など</a:t>
            </a:r>
            <a:r>
              <a:rPr lang="x-none" dirty="0">
                <a:latin typeface="ＭＳ ゴシック" panose="020B0609070205080204" pitchFamily="49" charset="-128"/>
                <a:ea typeface="ＭＳ ゴシック" panose="020B0609070205080204" pitchFamily="49" charset="-128"/>
              </a:rPr>
              <a:t>があります。</a:t>
            </a:r>
          </a:p>
          <a:p>
            <a:endParaRPr lang="en-US" dirty="0">
              <a:latin typeface="ＭＳ ゴシック" panose="020B0609070205080204" pitchFamily="49" charset="-128"/>
              <a:ea typeface="ＭＳ ゴシック" panose="020B0609070205080204" pitchFamily="49" charset="-128"/>
            </a:endParaRPr>
          </a:p>
          <a:p>
            <a:r>
              <a:rPr lang="x-none" dirty="0">
                <a:latin typeface="ＭＳ ゴシック" panose="020B0609070205080204" pitchFamily="49" charset="-128"/>
                <a:ea typeface="ＭＳ ゴシック" panose="020B0609070205080204" pitchFamily="49" charset="-128"/>
              </a:rPr>
              <a:t>コンプライアンス プロセスでの失敗例として、オープンソース ソフトウェアの監査、レビュー、承認に関わるプロセス</a:t>
            </a:r>
            <a:r>
              <a:rPr lang="ja-JP" altLang="en-US" dirty="0">
                <a:latin typeface="ＭＳ ゴシック" panose="020B0609070205080204" pitchFamily="49" charset="-128"/>
                <a:ea typeface="ＭＳ ゴシック" panose="020B0609070205080204" pitchFamily="49" charset="-128"/>
              </a:rPr>
              <a:t>の</a:t>
            </a:r>
            <a:r>
              <a:rPr lang="x-none" dirty="0">
                <a:latin typeface="ＭＳ ゴシック" panose="020B0609070205080204" pitchFamily="49" charset="-128"/>
                <a:ea typeface="ＭＳ ゴシック" panose="020B0609070205080204" pitchFamily="49" charset="-128"/>
              </a:rPr>
              <a:t>失敗があります。監査</a:t>
            </a:r>
            <a:r>
              <a:rPr lang="ja-JP" altLang="en-US" dirty="0">
                <a:latin typeface="ＭＳ ゴシック" panose="020B0609070205080204" pitchFamily="49" charset="-128"/>
                <a:ea typeface="ＭＳ ゴシック" panose="020B0609070205080204" pitchFamily="49" charset="-128"/>
              </a:rPr>
              <a:t>者が、</a:t>
            </a:r>
            <a:r>
              <a:rPr lang="x-none" dirty="0">
                <a:latin typeface="ＭＳ ゴシック" panose="020B0609070205080204" pitchFamily="49" charset="-128"/>
                <a:ea typeface="ＭＳ ゴシック" panose="020B0609070205080204" pitchFamily="49" charset="-128"/>
              </a:rPr>
              <a:t>レポート中の全警告アイテムを「放棄した（Waived）」、</a:t>
            </a:r>
            <a:r>
              <a:rPr lang="ja-JP" altLang="en-US" dirty="0">
                <a:latin typeface="ＭＳ ゴシック" panose="020B0609070205080204" pitchFamily="49" charset="-128"/>
                <a:ea typeface="ＭＳ ゴシック" panose="020B0609070205080204" pitchFamily="49" charset="-128"/>
              </a:rPr>
              <a:t>または</a:t>
            </a:r>
            <a:r>
              <a:rPr lang="x-none" dirty="0">
                <a:latin typeface="ＭＳ ゴシック" panose="020B0609070205080204" pitchFamily="49" charset="-128"/>
                <a:ea typeface="ＭＳ ゴシック" panose="020B0609070205080204" pitchFamily="49" charset="-128"/>
              </a:rPr>
              <a:t>レビューや承認プロセスに時間がかかりすぎた</a:t>
            </a:r>
            <a:r>
              <a:rPr lang="ja-JP" altLang="en-US" dirty="0" err="1">
                <a:latin typeface="ＭＳ ゴシック" panose="020B0609070205080204" pitchFamily="49" charset="-128"/>
                <a:ea typeface="ＭＳ ゴシック" panose="020B0609070205080204" pitchFamily="49" charset="-128"/>
              </a:rPr>
              <a:t>、</a:t>
            </a:r>
            <a:r>
              <a:rPr lang="ja-JP" altLang="en-US" dirty="0">
                <a:latin typeface="ＭＳ ゴシック" panose="020B0609070205080204" pitchFamily="49" charset="-128"/>
                <a:ea typeface="ＭＳ ゴシック" panose="020B0609070205080204" pitchFamily="49" charset="-128"/>
              </a:rPr>
              <a:t>など</a:t>
            </a:r>
            <a:r>
              <a:rPr lang="x-none" dirty="0">
                <a:latin typeface="ＭＳ ゴシック" panose="020B0609070205080204" pitchFamily="49" charset="-128"/>
                <a:ea typeface="ＭＳ ゴシック" panose="020B0609070205080204" pitchFamily="49" charset="-128"/>
              </a:rPr>
              <a:t>です。</a:t>
            </a:r>
          </a:p>
          <a:p>
            <a:endParaRPr lang="en-US" dirty="0">
              <a:latin typeface="ＭＳ ゴシック" panose="020B0609070205080204" pitchFamily="49" charset="-128"/>
              <a:ea typeface="ＭＳ ゴシック" panose="020B0609070205080204" pitchFamily="49" charset="-128"/>
            </a:endParaRPr>
          </a:p>
          <a:p>
            <a:r>
              <a:rPr lang="x-none" dirty="0">
                <a:latin typeface="ＭＳ ゴシック" panose="020B0609070205080204" pitchFamily="49" charset="-128"/>
                <a:ea typeface="ＭＳ ゴシック" panose="020B0609070205080204" pitchFamily="49" charset="-128"/>
              </a:rPr>
              <a:t>コンプライアンス</a:t>
            </a:r>
            <a:r>
              <a:rPr lang="ja-JP" altLang="en-US" dirty="0">
                <a:latin typeface="ＭＳ ゴシック" panose="020B0609070205080204" pitchFamily="49" charset="-128"/>
                <a:ea typeface="ＭＳ ゴシック" panose="020B0609070205080204" pitchFamily="49" charset="-128"/>
              </a:rPr>
              <a:t>を</a:t>
            </a:r>
            <a:r>
              <a:rPr lang="x-none" dirty="0">
                <a:latin typeface="ＭＳ ゴシック" panose="020B0609070205080204" pitchFamily="49" charset="-128"/>
                <a:ea typeface="ＭＳ ゴシック" panose="020B0609070205080204" pitchFamily="49" charset="-128"/>
              </a:rPr>
              <a:t>優先</a:t>
            </a:r>
            <a:r>
              <a:rPr lang="ja-JP" altLang="en-US" dirty="0">
                <a:latin typeface="ＭＳ ゴシック" panose="020B0609070205080204" pitchFamily="49" charset="-128"/>
                <a:ea typeface="ＭＳ ゴシック" panose="020B0609070205080204" pitchFamily="49" charset="-128"/>
              </a:rPr>
              <a:t>することの</a:t>
            </a:r>
            <a:r>
              <a:rPr lang="x-none" dirty="0">
                <a:latin typeface="ＭＳ ゴシック" panose="020B0609070205080204" pitchFamily="49" charset="-128"/>
                <a:ea typeface="ＭＳ ゴシック" panose="020B0609070205080204" pitchFamily="49" charset="-128"/>
              </a:rPr>
              <a:t>メリットには、FOSSの使用をより効果的なものにできることや、</a:t>
            </a:r>
            <a:r>
              <a:rPr lang="en-US" dirty="0">
                <a:latin typeface="ＭＳ ゴシック" panose="020B0609070205080204" pitchFamily="49" charset="-128"/>
                <a:ea typeface="ＭＳ ゴシック" panose="020B0609070205080204" pitchFamily="49" charset="-128"/>
              </a:rPr>
              <a:t> </a:t>
            </a:r>
            <a:r>
              <a:rPr lang="x-none" dirty="0">
                <a:latin typeface="ＭＳ ゴシック" panose="020B0609070205080204" pitchFamily="49" charset="-128"/>
                <a:ea typeface="ＭＳ ゴシック" panose="020B0609070205080204" pitchFamily="49" charset="-128"/>
              </a:rPr>
              <a:t>オープンソース コミュニティと</a:t>
            </a:r>
            <a:r>
              <a:rPr lang="ja-JP" altLang="en-US" dirty="0">
                <a:latin typeface="ＭＳ ゴシック" panose="020B0609070205080204" pitchFamily="49" charset="-128"/>
                <a:ea typeface="ＭＳ ゴシック" panose="020B0609070205080204" pitchFamily="49" charset="-128"/>
              </a:rPr>
              <a:t>良好な</a:t>
            </a:r>
            <a:r>
              <a:rPr lang="x-none" dirty="0">
                <a:latin typeface="ＭＳ ゴシック" panose="020B0609070205080204" pitchFamily="49" charset="-128"/>
                <a:ea typeface="ＭＳ ゴシック" panose="020B0609070205080204" pitchFamily="49" charset="-128"/>
              </a:rPr>
              <a:t>関係を構築できるといったことがあります。</a:t>
            </a:r>
          </a:p>
          <a:p>
            <a:endParaRPr lang="en-US" dirty="0">
              <a:latin typeface="ＭＳ ゴシック" panose="020B0609070205080204" pitchFamily="49" charset="-128"/>
              <a:ea typeface="ＭＳ ゴシック" panose="020B0609070205080204" pitchFamily="49" charset="-128"/>
            </a:endParaRPr>
          </a:p>
          <a:p>
            <a:r>
              <a:rPr lang="x-none" dirty="0">
                <a:latin typeface="ＭＳ ゴシック" panose="020B0609070205080204" pitchFamily="49" charset="-128"/>
                <a:ea typeface="ＭＳ ゴシック" panose="020B0609070205080204" pitchFamily="49" charset="-128"/>
              </a:rPr>
              <a:t>コミュニティとの良好な関係を維持するメリットには、FOSSライセンスの要求への対応をより</a:t>
            </a:r>
            <a:r>
              <a:rPr lang="ja-JP" altLang="en-US" dirty="0">
                <a:latin typeface="ＭＳ ゴシック" panose="020B0609070205080204" pitchFamily="49" charset="-128"/>
                <a:ea typeface="ＭＳ ゴシック" panose="020B0609070205080204" pitchFamily="49" charset="-128"/>
              </a:rPr>
              <a:t>よく評価</a:t>
            </a:r>
            <a:r>
              <a:rPr lang="x-none" dirty="0">
                <a:latin typeface="ＭＳ ゴシック" panose="020B0609070205080204" pitchFamily="49" charset="-128"/>
                <a:ea typeface="ＭＳ ゴシック" panose="020B0609070205080204" pitchFamily="49" charset="-128"/>
              </a:rPr>
              <a:t>できるようになる</a:t>
            </a:r>
            <a:r>
              <a:rPr lang="ja-JP" altLang="en-US" dirty="0">
                <a:latin typeface="ＭＳ ゴシック" panose="020B0609070205080204" pitchFamily="49" charset="-128"/>
                <a:ea typeface="ＭＳ ゴシック" panose="020B0609070205080204" pitchFamily="49" charset="-128"/>
              </a:rPr>
              <a:t>こと</a:t>
            </a:r>
            <a:r>
              <a:rPr lang="x-none" dirty="0">
                <a:latin typeface="ＭＳ ゴシック" panose="020B0609070205080204" pitchFamily="49" charset="-128"/>
                <a:ea typeface="ＭＳ ゴシック" panose="020B0609070205080204" pitchFamily="49" charset="-128"/>
              </a:rPr>
              <a:t>、FOSSの使用とコントリビューションについてより</a:t>
            </a:r>
            <a:r>
              <a:rPr lang="ja-JP" altLang="en-US" dirty="0">
                <a:latin typeface="ＭＳ ゴシック" panose="020B0609070205080204" pitchFamily="49" charset="-128"/>
                <a:ea typeface="ＭＳ ゴシック" panose="020B0609070205080204" pitchFamily="49" charset="-128"/>
              </a:rPr>
              <a:t>良い</a:t>
            </a:r>
            <a:r>
              <a:rPr lang="x-none" dirty="0">
                <a:latin typeface="ＭＳ ゴシック" panose="020B0609070205080204" pitchFamily="49" charset="-128"/>
                <a:ea typeface="ＭＳ ゴシック" panose="020B0609070205080204" pitchFamily="49" charset="-128"/>
              </a:rPr>
              <a:t>双方向コミュニケーションが</a:t>
            </a:r>
            <a:r>
              <a:rPr lang="ja-JP" altLang="en-US" dirty="0">
                <a:latin typeface="ＭＳ ゴシック" panose="020B0609070205080204" pitchFamily="49" charset="-128"/>
                <a:ea typeface="ＭＳ ゴシック" panose="020B0609070205080204" pitchFamily="49" charset="-128"/>
              </a:rPr>
              <a:t>得られる</a:t>
            </a:r>
            <a:r>
              <a:rPr lang="x-none" dirty="0">
                <a:latin typeface="ＭＳ ゴシック" panose="020B0609070205080204" pitchFamily="49" charset="-128"/>
                <a:ea typeface="ＭＳ ゴシック" panose="020B0609070205080204" pitchFamily="49" charset="-128"/>
              </a:rPr>
              <a:t>こと、</a:t>
            </a:r>
            <a:r>
              <a:rPr lang="ja-JP" altLang="en-US" dirty="0">
                <a:latin typeface="ＭＳ ゴシック" panose="020B0609070205080204" pitchFamily="49" charset="-128"/>
                <a:ea typeface="ＭＳ ゴシック" panose="020B0609070205080204" pitchFamily="49" charset="-128"/>
              </a:rPr>
              <a:t>など</a:t>
            </a:r>
            <a:r>
              <a:rPr lang="x-none" dirty="0">
                <a:latin typeface="ＭＳ ゴシック" panose="020B0609070205080204" pitchFamily="49" charset="-128"/>
                <a:ea typeface="ＭＳ ゴシック" panose="020B0609070205080204" pitchFamily="49" charset="-128"/>
              </a:rPr>
              <a:t>があります。</a:t>
            </a:r>
            <a:endParaRPr lang="en-US" dirty="0">
              <a:latin typeface="ＭＳ ゴシック" panose="020B0609070205080204" pitchFamily="49" charset="-128"/>
              <a:ea typeface="ＭＳ ゴシック" panose="020B0609070205080204" pitchFamily="49" charset="-128"/>
            </a:endParaRPr>
          </a:p>
          <a:p>
            <a:endParaRPr lang="en-US" dirty="0">
              <a:latin typeface="+mn-lt"/>
            </a:endParaRPr>
          </a:p>
          <a:p>
            <a:r>
              <a:rPr lang="en-US" dirty="0">
                <a:latin typeface="+mn-lt"/>
              </a:rPr>
              <a:t>---</a:t>
            </a:r>
          </a:p>
          <a:p>
            <a:r>
              <a:rPr lang="x-none" altLang="ja-JP" dirty="0">
                <a:latin typeface="+mn-lt"/>
                <a:ea typeface="ＭＳ ゴシック" panose="020B0609070205080204" pitchFamily="49" charset="-128"/>
              </a:rPr>
              <a:t>Pitfalls can occur under the following categories:</a:t>
            </a:r>
            <a:r>
              <a:rPr lang="en-US" altLang="ja-JP" dirty="0">
                <a:latin typeface="+mn-lt"/>
                <a:ea typeface="ＭＳ ゴシック" panose="020B0609070205080204" pitchFamily="49" charset="-128"/>
              </a:rPr>
              <a:t> </a:t>
            </a:r>
            <a:r>
              <a:rPr lang="x-none" altLang="ja-JP" dirty="0">
                <a:latin typeface="+mn-lt"/>
                <a:ea typeface="ＭＳ ゴシック" panose="020B0609070205080204" pitchFamily="49" charset="-128"/>
              </a:rPr>
              <a:t>IP failure, license compliance failure, and compliance process failure.</a:t>
            </a:r>
          </a:p>
          <a:p>
            <a:endParaRPr lang="en-US" altLang="ja-JP" dirty="0">
              <a:latin typeface="+mn-lt"/>
              <a:ea typeface="ＭＳ ゴシック" panose="020B0609070205080204" pitchFamily="49" charset="-128"/>
            </a:endParaRPr>
          </a:p>
          <a:p>
            <a:r>
              <a:rPr lang="x-none" altLang="ja-JP" dirty="0">
                <a:latin typeface="+mn-lt"/>
                <a:ea typeface="ＭＳ ゴシック" panose="020B0609070205080204" pitchFamily="49" charset="-128"/>
              </a:rPr>
              <a:t>An example of IP failure would be commingling of proprietary code and open source code, which may result in making proprietary software available to general public despite company's preference.</a:t>
            </a:r>
          </a:p>
          <a:p>
            <a:endParaRPr lang="en-US" altLang="ja-JP" dirty="0">
              <a:latin typeface="+mn-lt"/>
              <a:ea typeface="ＭＳ ゴシック" panose="020B0609070205080204" pitchFamily="49" charset="-128"/>
            </a:endParaRPr>
          </a:p>
          <a:p>
            <a:r>
              <a:rPr lang="x-none" altLang="ja-JP" dirty="0">
                <a:latin typeface="+mn-lt"/>
                <a:ea typeface="ＭＳ ゴシック" panose="020B0609070205080204" pitchFamily="49" charset="-128"/>
              </a:rPr>
              <a:t>An example of license compliance failure would be a failure to mark an open source software after modification or to properly list the open source software components in the software or to make the complete and corresponding source code available.</a:t>
            </a:r>
          </a:p>
          <a:p>
            <a:endParaRPr lang="en-US" altLang="ja-JP" dirty="0">
              <a:latin typeface="+mn-lt"/>
              <a:ea typeface="ＭＳ ゴシック" panose="020B0609070205080204" pitchFamily="49" charset="-128"/>
            </a:endParaRPr>
          </a:p>
          <a:p>
            <a:r>
              <a:rPr lang="x-none" altLang="ja-JP" dirty="0">
                <a:latin typeface="+mn-lt"/>
                <a:ea typeface="ＭＳ ゴシック" panose="020B0609070205080204" pitchFamily="49" charset="-128"/>
              </a:rPr>
              <a:t>An example of compliance process failure would be a failure in the process related to audit, review, or approving the open source software. Auditors "waived" all the red-flagged items in a report, or that the review and approval process takes too long.</a:t>
            </a:r>
          </a:p>
          <a:p>
            <a:endParaRPr lang="en-US" altLang="ja-JP" dirty="0">
              <a:latin typeface="+mn-lt"/>
              <a:ea typeface="ＭＳ ゴシック" panose="020B0609070205080204" pitchFamily="49" charset="-128"/>
            </a:endParaRPr>
          </a:p>
          <a:p>
            <a:r>
              <a:rPr lang="x-none" altLang="ja-JP" dirty="0">
                <a:latin typeface="+mn-lt"/>
                <a:ea typeface="ＭＳ ゴシック" panose="020B0609070205080204" pitchFamily="49" charset="-128"/>
              </a:rPr>
              <a:t>The benefits of prioritizing compliance are that you become more efficient in your use of FOSS,</a:t>
            </a:r>
            <a:r>
              <a:rPr lang="en-US" altLang="ja-JP" dirty="0">
                <a:latin typeface="+mn-lt"/>
                <a:ea typeface="ＭＳ ゴシック" panose="020B0609070205080204" pitchFamily="49" charset="-128"/>
              </a:rPr>
              <a:t> </a:t>
            </a:r>
            <a:r>
              <a:rPr lang="x-none" altLang="ja-JP" dirty="0">
                <a:latin typeface="+mn-lt"/>
                <a:ea typeface="ＭＳ ゴシック" panose="020B0609070205080204" pitchFamily="49" charset="-128"/>
              </a:rPr>
              <a:t>and that you build a better relationship with the open source community.</a:t>
            </a:r>
          </a:p>
          <a:p>
            <a:endParaRPr lang="en-US" altLang="ja-JP" dirty="0">
              <a:latin typeface="+mn-lt"/>
              <a:ea typeface="ＭＳ ゴシック" panose="020B0609070205080204" pitchFamily="49" charset="-128"/>
            </a:endParaRPr>
          </a:p>
          <a:p>
            <a:r>
              <a:rPr lang="x-none" altLang="ja-JP" dirty="0">
                <a:latin typeface="+mn-lt"/>
                <a:ea typeface="ＭＳ ゴシック" panose="020B0609070205080204" pitchFamily="49" charset="-128"/>
              </a:rPr>
              <a:t>The benefits of maintaining a good community relationship are that you can better assess how you can comply with the FOSS license requirements, and you have a better two-way communication with regard to contribution and use of the FOSS</a:t>
            </a:r>
            <a:r>
              <a:rPr lang="x-none" altLang="ja-JP" dirty="0" smtClean="0">
                <a:latin typeface="+mn-lt"/>
                <a:ea typeface="ＭＳ ゴシック" panose="020B0609070205080204" pitchFamily="49" charset="-128"/>
              </a:rPr>
              <a:t>.</a:t>
            </a:r>
            <a:endParaRPr lang="en-US" dirty="0">
              <a:latin typeface="+mn-lt"/>
            </a:endParaRPr>
          </a:p>
        </p:txBody>
      </p:sp>
      <p:sp>
        <p:nvSpPr>
          <p:cNvPr id="2" name="Slide Number Placeholder 1"/>
          <p:cNvSpPr>
            <a:spLocks noGrp="1"/>
          </p:cNvSpPr>
          <p:nvPr>
            <p:ph type="sldNum" sz="quarter" idx="10"/>
          </p:nvPr>
        </p:nvSpPr>
        <p:spPr/>
        <p:txBody>
          <a:bodyPr/>
          <a:lstStyle/>
          <a:p>
            <a:fld id="{6B482BE6-6443-43D0-B2C4-9E7E7E3CDEDD}" type="slidenum">
              <a:rPr lang="en-US" smtClean="0"/>
              <a:t>79</a:t>
            </a:fld>
            <a:endParaRPr lang="en-US"/>
          </a:p>
        </p:txBody>
      </p:sp>
    </p:spTree>
    <p:extLst>
      <p:ext uri="{BB962C8B-B14F-4D97-AF65-F5344CB8AC3E}">
        <p14:creationId xmlns:p14="http://schemas.microsoft.com/office/powerpoint/2010/main" val="4409007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9863" y="1073150"/>
            <a:ext cx="9526587" cy="5359400"/>
          </a:xfrm>
        </p:spPr>
      </p:sp>
      <p:sp>
        <p:nvSpPr>
          <p:cNvPr id="3" name="Notes Placeholder 2"/>
          <p:cNvSpPr>
            <a:spLocks noGrp="1"/>
          </p:cNvSpPr>
          <p:nvPr>
            <p:ph type="body" idx="1"/>
          </p:nvPr>
        </p:nvSpPr>
        <p:spPr/>
        <p:txBody>
          <a:bodyPr/>
          <a:lstStyle/>
          <a:p>
            <a:r>
              <a:rPr lang="en-US" i="0" dirty="0">
                <a:latin typeface="ＭＳ ゴシック" panose="020B0609070205080204" pitchFamily="49" charset="-128"/>
                <a:ea typeface="ＭＳ ゴシック" panose="020B0609070205080204" pitchFamily="49" charset="-128"/>
              </a:rPr>
              <a:t>このスライドでは、ソフトウェアの著作権についての</a:t>
            </a:r>
            <a:r>
              <a:rPr lang="en-US" i="0" baseline="0" dirty="0">
                <a:latin typeface="ＭＳ ゴシック" panose="020B0609070205080204" pitchFamily="49" charset="-128"/>
                <a:ea typeface="ＭＳ ゴシック" panose="020B0609070205080204" pitchFamily="49" charset="-128"/>
              </a:rPr>
              <a:t> "</a:t>
            </a:r>
            <a:r>
              <a:rPr lang="en-US" i="0" baseline="0" dirty="0" err="1">
                <a:latin typeface="ＭＳ ゴシック" panose="020B0609070205080204" pitchFamily="49" charset="-128"/>
                <a:ea typeface="ＭＳ ゴシック" panose="020B0609070205080204" pitchFamily="49" charset="-128"/>
              </a:rPr>
              <a:t>全体像"を説明しています</a:t>
            </a:r>
            <a:r>
              <a:rPr lang="en-US" i="0" baseline="0" dirty="0">
                <a:latin typeface="ＭＳ ゴシック" panose="020B0609070205080204" pitchFamily="49" charset="-128"/>
                <a:ea typeface="ＭＳ ゴシック" panose="020B0609070205080204" pitchFamily="49" charset="-128"/>
              </a:rPr>
              <a:t>。</a:t>
            </a:r>
          </a:p>
          <a:p>
            <a:endParaRPr lang="en-US" i="0" baseline="0" dirty="0">
              <a:latin typeface="+mn-lt"/>
            </a:endParaRPr>
          </a:p>
          <a:p>
            <a:r>
              <a:rPr lang="en-US" i="0" baseline="0" dirty="0">
                <a:latin typeface="+mn-lt"/>
              </a:rPr>
              <a:t>---</a:t>
            </a:r>
          </a:p>
          <a:p>
            <a:pPr defTabSz="1314692">
              <a:defRPr/>
            </a:pPr>
            <a:r>
              <a:rPr lang="en-US" altLang="ja-JP" i="0" dirty="0">
                <a:latin typeface="+mn-lt"/>
                <a:ea typeface="ＭＳ ゴシック" panose="020B0609070205080204" pitchFamily="49" charset="-128"/>
              </a:rPr>
              <a:t>This slide explains the</a:t>
            </a:r>
            <a:r>
              <a:rPr lang="en-US" altLang="ja-JP" i="0" baseline="0" dirty="0">
                <a:latin typeface="+mn-lt"/>
                <a:ea typeface="ＭＳ ゴシック" panose="020B0609070205080204" pitchFamily="49" charset="-128"/>
              </a:rPr>
              <a:t> “big picture” of copyright in software.</a:t>
            </a:r>
            <a:endParaRPr lang="en-US" altLang="ja-JP" i="0" dirty="0">
              <a:latin typeface="+mn-lt"/>
              <a:ea typeface="ＭＳ ゴシック" panose="020B0609070205080204" pitchFamily="49" charset="-128"/>
            </a:endParaRPr>
          </a:p>
        </p:txBody>
      </p:sp>
      <p:sp>
        <p:nvSpPr>
          <p:cNvPr id="4" name="Slide Number Placeholder 3"/>
          <p:cNvSpPr>
            <a:spLocks noGrp="1"/>
          </p:cNvSpPr>
          <p:nvPr>
            <p:ph type="sldNum" sz="quarter" idx="10"/>
          </p:nvPr>
        </p:nvSpPr>
        <p:spPr/>
        <p:txBody>
          <a:bodyPr/>
          <a:lstStyle/>
          <a:p>
            <a:pPr>
              <a:defRPr/>
            </a:pPr>
            <a:fld id="{5A651059-8DB8-5044-97F1-F934F7FC73CC}" type="slidenum">
              <a:rPr lang="en-US" smtClean="0"/>
              <a:pPr>
                <a:defRPr/>
              </a:pPr>
              <a:t>8</a:t>
            </a:fld>
            <a:endParaRPr lang="en-US"/>
          </a:p>
        </p:txBody>
      </p:sp>
    </p:spTree>
    <p:extLst>
      <p:ext uri="{BB962C8B-B14F-4D97-AF65-F5344CB8AC3E}">
        <p14:creationId xmlns:p14="http://schemas.microsoft.com/office/powerpoint/2010/main" val="163203686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a:p>
            <a:endParaRPr lang="x-none" dirty="0"/>
          </a:p>
        </p:txBody>
      </p:sp>
      <p:sp>
        <p:nvSpPr>
          <p:cNvPr id="4" name="Slide Number Placeholder 3"/>
          <p:cNvSpPr>
            <a:spLocks noGrp="1"/>
          </p:cNvSpPr>
          <p:nvPr>
            <p:ph type="sldNum" sz="quarter" idx="10"/>
          </p:nvPr>
        </p:nvSpPr>
        <p:spPr/>
        <p:txBody>
          <a:bodyPr/>
          <a:lstStyle/>
          <a:p>
            <a:fld id="{6B482BE6-6443-43D0-B2C4-9E7E7E3CDEDD}" type="slidenum">
              <a:rPr lang="en-US" smtClean="0"/>
              <a:t>80</a:t>
            </a:fld>
            <a:endParaRPr lang="en-US"/>
          </a:p>
        </p:txBody>
      </p:sp>
    </p:spTree>
    <p:extLst>
      <p:ext uri="{BB962C8B-B14F-4D97-AF65-F5344CB8AC3E}">
        <p14:creationId xmlns:p14="http://schemas.microsoft.com/office/powerpoint/2010/main" val="173246351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xfrm>
            <a:off x="169863" y="1073150"/>
            <a:ext cx="9526587" cy="5359400"/>
          </a:xfrm>
          <a:ln/>
        </p:spPr>
      </p:sp>
      <p:sp>
        <p:nvSpPr>
          <p:cNvPr id="124931" name="Rectangle 3"/>
          <p:cNvSpPr>
            <a:spLocks noGrp="1" noChangeArrowheads="1"/>
          </p:cNvSpPr>
          <p:nvPr>
            <p:ph type="body" idx="1"/>
          </p:nvPr>
        </p:nvSpPr>
        <p:spPr/>
        <p:txBody>
          <a:bodyPr/>
          <a:lstStyle/>
          <a:p>
            <a:pPr>
              <a:buSzPct val="25000"/>
            </a:pPr>
            <a:r>
              <a:rPr lang="ja-JP" altLang="en-US" sz="1200" dirty="0">
                <a:solidFill>
                  <a:schemeClr val="dk1"/>
                </a:solidFill>
                <a:latin typeface="ＭＳ ゴシック" panose="020B0609070205080204" pitchFamily="49" charset="-128"/>
                <a:ea typeface="ＭＳ ゴシック" panose="020B0609070205080204" pitchFamily="49" charset="-128"/>
              </a:rPr>
              <a:t>本スライドは、質の高いコンプライアンスへのアプローチのための鍵となる開発者向けガイドラインを概説しています。</a:t>
            </a:r>
            <a:endParaRPr lang="en-US" altLang="ja-JP" sz="1200" dirty="0">
              <a:solidFill>
                <a:schemeClr val="dk1"/>
              </a:solidFill>
              <a:latin typeface="ＭＳ ゴシック" panose="020B0609070205080204" pitchFamily="49" charset="-128"/>
              <a:ea typeface="ＭＳ ゴシック" panose="020B0609070205080204" pitchFamily="49" charset="-128"/>
            </a:endParaRPr>
          </a:p>
          <a:p>
            <a:pPr>
              <a:buSzPct val="25000"/>
            </a:pPr>
            <a:endParaRPr lang="en-US" altLang="ja-JP" sz="1200" dirty="0">
              <a:solidFill>
                <a:schemeClr val="dk1"/>
              </a:solidFill>
              <a:ea typeface="ＭＳ ゴシック" panose="020B0609070205080204" pitchFamily="49" charset="-128"/>
            </a:endParaRPr>
          </a:p>
          <a:p>
            <a:pPr>
              <a:buSzPct val="25000"/>
            </a:pPr>
            <a:r>
              <a:rPr lang="en-US" altLang="ja-JP" sz="1200" dirty="0">
                <a:solidFill>
                  <a:schemeClr val="dk1"/>
                </a:solidFill>
                <a:ea typeface="ＭＳ ゴシック" panose="020B0609070205080204" pitchFamily="49" charset="-128"/>
              </a:rPr>
              <a:t>--</a:t>
            </a:r>
          </a:p>
          <a:p>
            <a:pPr>
              <a:buSzPct val="25000"/>
            </a:pPr>
            <a:r>
              <a:rPr lang="en-US" altLang="ja-JP" sz="1200" dirty="0">
                <a:solidFill>
                  <a:schemeClr val="dk1"/>
                </a:solidFill>
                <a:ea typeface="ＭＳ ゴシック" panose="020B0609070205080204" pitchFamily="49" charset="-128"/>
              </a:rPr>
              <a:t>This slide outlines the key developer guidelines necessary for a high quality compliance approach</a:t>
            </a:r>
            <a:r>
              <a:rPr lang="en-US" altLang="ja-JP" dirty="0">
                <a:solidFill>
                  <a:schemeClr val="dk1"/>
                </a:solidFill>
                <a:ea typeface="ＭＳ ゴシック" panose="020B0609070205080204" pitchFamily="49" charset="-128"/>
              </a:rPr>
              <a:t>.</a:t>
            </a:r>
            <a:endParaRPr lang="en-US" dirty="0">
              <a:latin typeface="+mn-lt"/>
            </a:endParaRPr>
          </a:p>
        </p:txBody>
      </p:sp>
      <p:sp>
        <p:nvSpPr>
          <p:cNvPr id="2" name="Slide Number Placeholder 1"/>
          <p:cNvSpPr>
            <a:spLocks noGrp="1"/>
          </p:cNvSpPr>
          <p:nvPr>
            <p:ph type="sldNum" sz="quarter" idx="10"/>
          </p:nvPr>
        </p:nvSpPr>
        <p:spPr/>
        <p:txBody>
          <a:bodyPr/>
          <a:lstStyle/>
          <a:p>
            <a:fld id="{6B482BE6-6443-43D0-B2C4-9E7E7E3CDEDD}" type="slidenum">
              <a:rPr lang="en-US" smtClean="0"/>
              <a:t>81</a:t>
            </a:fld>
            <a:endParaRPr lang="en-US"/>
          </a:p>
        </p:txBody>
      </p:sp>
    </p:spTree>
    <p:extLst>
      <p:ext uri="{BB962C8B-B14F-4D97-AF65-F5344CB8AC3E}">
        <p14:creationId xmlns:p14="http://schemas.microsoft.com/office/powerpoint/2010/main" val="17717747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xfrm>
            <a:off x="169863" y="1073150"/>
            <a:ext cx="9526587" cy="5359400"/>
          </a:xfrm>
          <a:ln/>
        </p:spPr>
      </p:sp>
      <p:sp>
        <p:nvSpPr>
          <p:cNvPr id="124931" name="Rectangle 3"/>
          <p:cNvSpPr>
            <a:spLocks noGrp="1" noChangeArrowheads="1"/>
          </p:cNvSpPr>
          <p:nvPr>
            <p:ph type="body" idx="1"/>
          </p:nvPr>
        </p:nvSpPr>
        <p:spPr/>
        <p:txBody>
          <a:bodyPr/>
          <a:lstStyle/>
          <a:p>
            <a:pPr>
              <a:buSzPct val="25000"/>
            </a:pPr>
            <a:r>
              <a:rPr lang="ja-JP" altLang="en-US" sz="1200" dirty="0">
                <a:solidFill>
                  <a:schemeClr val="dk1"/>
                </a:solidFill>
                <a:latin typeface="ＭＳ ゴシック" panose="020B0609070205080204" pitchFamily="49" charset="-128"/>
                <a:ea typeface="ＭＳ ゴシック" panose="020B0609070205080204" pitchFamily="49" charset="-128"/>
              </a:rPr>
              <a:t>本スライドはコンプライアンス プロセスの要求事項をどうやって先に見込んでおくか、という点について説明しています。</a:t>
            </a:r>
            <a:endParaRPr lang="en-US" altLang="ja-JP" sz="1200" dirty="0">
              <a:solidFill>
                <a:schemeClr val="dk1"/>
              </a:solidFill>
              <a:latin typeface="ＭＳ ゴシック" panose="020B0609070205080204" pitchFamily="49" charset="-128"/>
              <a:ea typeface="ＭＳ ゴシック" panose="020B0609070205080204" pitchFamily="49" charset="-128"/>
            </a:endParaRPr>
          </a:p>
          <a:p>
            <a:pPr>
              <a:buSzPct val="25000"/>
            </a:pPr>
            <a:endParaRPr lang="en-US" altLang="ja-JP" sz="1200" dirty="0">
              <a:solidFill>
                <a:schemeClr val="dk1"/>
              </a:solidFill>
              <a:ea typeface="ＭＳ ゴシック" panose="020B0609070205080204" pitchFamily="49" charset="-128"/>
            </a:endParaRPr>
          </a:p>
          <a:p>
            <a:pPr>
              <a:buSzPct val="25000"/>
            </a:pPr>
            <a:r>
              <a:rPr lang="en-US" altLang="ja-JP" sz="1200" dirty="0">
                <a:solidFill>
                  <a:schemeClr val="dk1"/>
                </a:solidFill>
                <a:ea typeface="ＭＳ ゴシック" panose="020B0609070205080204" pitchFamily="49" charset="-128"/>
              </a:rPr>
              <a:t>--</a:t>
            </a:r>
          </a:p>
          <a:p>
            <a:pPr>
              <a:buSzPct val="25000"/>
            </a:pPr>
            <a:r>
              <a:rPr lang="en-US" altLang="ja-JP" sz="1200" dirty="0">
                <a:solidFill>
                  <a:schemeClr val="dk1"/>
                </a:solidFill>
                <a:ea typeface="ＭＳ ゴシック" panose="020B0609070205080204" pitchFamily="49" charset="-128"/>
              </a:rPr>
              <a:t>This slides explains how to anticipate compliance process requirements.</a:t>
            </a:r>
          </a:p>
          <a:p>
            <a:endParaRPr lang="en-US" dirty="0">
              <a:latin typeface="+mn-lt"/>
            </a:endParaRPr>
          </a:p>
        </p:txBody>
      </p:sp>
      <p:sp>
        <p:nvSpPr>
          <p:cNvPr id="2" name="Slide Number Placeholder 1"/>
          <p:cNvSpPr>
            <a:spLocks noGrp="1"/>
          </p:cNvSpPr>
          <p:nvPr>
            <p:ph type="sldNum" sz="quarter" idx="10"/>
          </p:nvPr>
        </p:nvSpPr>
        <p:spPr/>
        <p:txBody>
          <a:bodyPr/>
          <a:lstStyle/>
          <a:p>
            <a:fld id="{6B482BE6-6443-43D0-B2C4-9E7E7E3CDEDD}" type="slidenum">
              <a:rPr lang="en-US" smtClean="0"/>
              <a:t>82</a:t>
            </a:fld>
            <a:endParaRPr lang="en-US"/>
          </a:p>
        </p:txBody>
      </p:sp>
    </p:spTree>
    <p:extLst>
      <p:ext uri="{BB962C8B-B14F-4D97-AF65-F5344CB8AC3E}">
        <p14:creationId xmlns:p14="http://schemas.microsoft.com/office/powerpoint/2010/main" val="361820185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xfrm>
            <a:off x="169863" y="1073150"/>
            <a:ext cx="9526587" cy="5359400"/>
          </a:xfrm>
          <a:ln/>
        </p:spPr>
      </p:sp>
      <p:sp>
        <p:nvSpPr>
          <p:cNvPr id="124931" name="Rectangle 3"/>
          <p:cNvSpPr>
            <a:spLocks noGrp="1" noChangeArrowheads="1"/>
          </p:cNvSpPr>
          <p:nvPr>
            <p:ph type="body" idx="1"/>
          </p:nvPr>
        </p:nvSpPr>
        <p:spPr/>
        <p:txBody>
          <a:bodyPr/>
          <a:lstStyle/>
          <a:p>
            <a:pPr>
              <a:buSzPct val="25000"/>
            </a:pPr>
            <a:r>
              <a:rPr lang="ja-JP" altLang="en-US" sz="1200" dirty="0">
                <a:solidFill>
                  <a:schemeClr val="dk1"/>
                </a:solidFill>
                <a:latin typeface="ＭＳ ゴシック" panose="020B0609070205080204" pitchFamily="49" charset="-128"/>
                <a:ea typeface="ＭＳ ゴシック" panose="020B0609070205080204" pitchFamily="49" charset="-128"/>
              </a:rPr>
              <a:t>本スライドは、コンプライアンス プロセスが自社に入ってくる</a:t>
            </a:r>
            <a:r>
              <a:rPr lang="en-US" altLang="ja-JP" sz="1200" dirty="0">
                <a:solidFill>
                  <a:schemeClr val="dk1"/>
                </a:solidFill>
                <a:latin typeface="ＭＳ ゴシック" panose="020B0609070205080204" pitchFamily="49" charset="-128"/>
                <a:ea typeface="ＭＳ ゴシック" panose="020B0609070205080204" pitchFamily="49" charset="-128"/>
              </a:rPr>
              <a:t>FOSS</a:t>
            </a:r>
            <a:r>
              <a:rPr lang="ja-JP" altLang="en-US" sz="1200" dirty="0">
                <a:solidFill>
                  <a:schemeClr val="dk1"/>
                </a:solidFill>
                <a:latin typeface="ＭＳ ゴシック" panose="020B0609070205080204" pitchFamily="49" charset="-128"/>
                <a:ea typeface="ＭＳ ゴシック" panose="020B0609070205080204" pitchFamily="49" charset="-128"/>
              </a:rPr>
              <a:t>コンポーネントに対しどのように適用でき、適用する必要があるかについて強調しています。</a:t>
            </a:r>
            <a:endParaRPr lang="en-US" altLang="ja-JP" sz="1200" dirty="0">
              <a:solidFill>
                <a:schemeClr val="dk1"/>
              </a:solidFill>
              <a:latin typeface="ＭＳ ゴシック" panose="020B0609070205080204" pitchFamily="49" charset="-128"/>
              <a:ea typeface="ＭＳ ゴシック" panose="020B0609070205080204" pitchFamily="49" charset="-128"/>
            </a:endParaRPr>
          </a:p>
          <a:p>
            <a:pPr>
              <a:buSzPct val="25000"/>
            </a:pPr>
            <a:endParaRPr lang="en-US" altLang="ja-JP" sz="1200" dirty="0">
              <a:solidFill>
                <a:schemeClr val="dk1"/>
              </a:solidFill>
              <a:latin typeface="ＭＳ ゴシック" panose="020B0609070205080204" pitchFamily="49" charset="-128"/>
              <a:ea typeface="ＭＳ ゴシック" panose="020B0609070205080204" pitchFamily="49" charset="-128"/>
            </a:endParaRPr>
          </a:p>
          <a:p>
            <a:pPr>
              <a:buSzPct val="25000"/>
            </a:pPr>
            <a:r>
              <a:rPr lang="en-US" altLang="ja-JP" sz="1200" dirty="0">
                <a:solidFill>
                  <a:schemeClr val="dk1"/>
                </a:solidFill>
                <a:ea typeface="ＭＳ ゴシック" panose="020B0609070205080204" pitchFamily="49" charset="-128"/>
              </a:rPr>
              <a:t>--</a:t>
            </a:r>
          </a:p>
          <a:p>
            <a:pPr>
              <a:buSzPct val="25000"/>
            </a:pPr>
            <a:r>
              <a:rPr lang="en-US" altLang="ja-JP" sz="1200" dirty="0">
                <a:solidFill>
                  <a:schemeClr val="dk1"/>
                </a:solidFill>
                <a:ea typeface="ＭＳ ゴシック" panose="020B0609070205080204" pitchFamily="49" charset="-128"/>
              </a:rPr>
              <a:t>This slide </a:t>
            </a:r>
            <a:r>
              <a:rPr lang="en-US" altLang="ja-JP" sz="1200" dirty="0">
                <a:ea typeface="ＭＳ ゴシック" panose="020B0609070205080204" pitchFamily="49" charset="-128"/>
              </a:rPr>
              <a:t>emphasizes</a:t>
            </a:r>
            <a:r>
              <a:rPr lang="en-US" altLang="ja-JP" sz="1200" dirty="0">
                <a:solidFill>
                  <a:schemeClr val="dk1"/>
                </a:solidFill>
                <a:ea typeface="ＭＳ ゴシック" panose="020B0609070205080204" pitchFamily="49" charset="-128"/>
              </a:rPr>
              <a:t> how a compliance process can and should apply to all FOSS components entering your company.</a:t>
            </a:r>
          </a:p>
          <a:p>
            <a:endParaRPr lang="en-US" dirty="0">
              <a:latin typeface="+mn-lt"/>
            </a:endParaRPr>
          </a:p>
        </p:txBody>
      </p:sp>
      <p:sp>
        <p:nvSpPr>
          <p:cNvPr id="2" name="Slide Number Placeholder 1"/>
          <p:cNvSpPr>
            <a:spLocks noGrp="1"/>
          </p:cNvSpPr>
          <p:nvPr>
            <p:ph type="sldNum" sz="quarter" idx="10"/>
          </p:nvPr>
        </p:nvSpPr>
        <p:spPr/>
        <p:txBody>
          <a:bodyPr/>
          <a:lstStyle/>
          <a:p>
            <a:fld id="{6B482BE6-6443-43D0-B2C4-9E7E7E3CDEDD}" type="slidenum">
              <a:rPr lang="en-US" smtClean="0"/>
              <a:t>83</a:t>
            </a:fld>
            <a:endParaRPr lang="en-US"/>
          </a:p>
        </p:txBody>
      </p:sp>
    </p:spTree>
    <p:extLst>
      <p:ext uri="{BB962C8B-B14F-4D97-AF65-F5344CB8AC3E}">
        <p14:creationId xmlns:p14="http://schemas.microsoft.com/office/powerpoint/2010/main" val="27450484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xfrm>
            <a:off x="169863" y="1073150"/>
            <a:ext cx="9526587" cy="5359400"/>
          </a:xfrm>
          <a:ln/>
        </p:spPr>
      </p:sp>
      <p:sp>
        <p:nvSpPr>
          <p:cNvPr id="124931" name="Rectangle 3"/>
          <p:cNvSpPr>
            <a:spLocks noGrp="1" noChangeArrowheads="1"/>
          </p:cNvSpPr>
          <p:nvPr>
            <p:ph type="body" idx="1"/>
          </p:nvPr>
        </p:nvSpPr>
        <p:spPr/>
        <p:txBody>
          <a:bodyPr/>
          <a:lstStyle/>
          <a:p>
            <a:pPr>
              <a:buSzPct val="25000"/>
            </a:pPr>
            <a:r>
              <a:rPr lang="en-US" altLang="ja-JP" sz="1200" dirty="0">
                <a:solidFill>
                  <a:srgbClr val="000000"/>
                </a:solidFill>
                <a:latin typeface="ＭＳ ゴシック" panose="020B0609070205080204" pitchFamily="49" charset="-128"/>
                <a:ea typeface="ＭＳ ゴシック" panose="020B0609070205080204" pitchFamily="49" charset="-128"/>
              </a:rPr>
              <a:t>FOSS</a:t>
            </a:r>
            <a:r>
              <a:rPr lang="ja-JP" altLang="en-US" sz="1200" dirty="0">
                <a:solidFill>
                  <a:srgbClr val="000000"/>
                </a:solidFill>
                <a:latin typeface="ＭＳ ゴシック" panose="020B0609070205080204" pitchFamily="49" charset="-128"/>
                <a:ea typeface="ＭＳ ゴシック" panose="020B0609070205080204" pitchFamily="49" charset="-128"/>
              </a:rPr>
              <a:t>を取り扱う際に開発者が実践すべき一般的なガイドライン：</a:t>
            </a:r>
            <a:endParaRPr lang="en-US" altLang="ja-JP" sz="1200" dirty="0">
              <a:solidFill>
                <a:srgbClr val="000000"/>
              </a:solidFill>
              <a:latin typeface="ＭＳ ゴシック" panose="020B0609070205080204" pitchFamily="49" charset="-128"/>
              <a:ea typeface="ＭＳ ゴシック" panose="020B0609070205080204" pitchFamily="49" charset="-128"/>
            </a:endParaRPr>
          </a:p>
          <a:p>
            <a:pPr>
              <a:buSzPct val="25000"/>
            </a:pPr>
            <a:r>
              <a:rPr lang="ja-JP" altLang="en-US" sz="1200" dirty="0">
                <a:solidFill>
                  <a:srgbClr val="000000"/>
                </a:solidFill>
                <a:latin typeface="ＭＳ ゴシック" panose="020B0609070205080204" pitchFamily="49" charset="-128"/>
                <a:ea typeface="ＭＳ ゴシック" panose="020B0609070205080204" pitchFamily="49" charset="-128"/>
              </a:rPr>
              <a:t>・質の高い</a:t>
            </a:r>
            <a:r>
              <a:rPr lang="en-US" altLang="ja-JP" sz="1200" dirty="0">
                <a:solidFill>
                  <a:srgbClr val="000000"/>
                </a:solidFill>
                <a:latin typeface="ＭＳ ゴシック" panose="020B0609070205080204" pitchFamily="49" charset="-128"/>
                <a:ea typeface="ＭＳ ゴシック" panose="020B0609070205080204" pitchFamily="49" charset="-128"/>
              </a:rPr>
              <a:t>FOSS</a:t>
            </a:r>
            <a:r>
              <a:rPr lang="ja-JP" altLang="en-US" sz="1200" dirty="0">
                <a:solidFill>
                  <a:srgbClr val="000000"/>
                </a:solidFill>
                <a:latin typeface="ＭＳ ゴシック" panose="020B0609070205080204" pitchFamily="49" charset="-128"/>
                <a:ea typeface="ＭＳ ゴシック" panose="020B0609070205080204" pitchFamily="49" charset="-128"/>
              </a:rPr>
              <a:t>コミュニティからコードを選定する</a:t>
            </a:r>
            <a:endParaRPr lang="en-US" altLang="ja-JP" sz="1200" dirty="0">
              <a:solidFill>
                <a:srgbClr val="000000"/>
              </a:solidFill>
              <a:latin typeface="ＭＳ ゴシック" panose="020B0609070205080204" pitchFamily="49" charset="-128"/>
              <a:ea typeface="ＭＳ ゴシック" panose="020B0609070205080204" pitchFamily="49" charset="-128"/>
            </a:endParaRPr>
          </a:p>
          <a:p>
            <a:pPr>
              <a:buSzPct val="25000"/>
            </a:pPr>
            <a:r>
              <a:rPr lang="ja-JP" altLang="en-US" sz="1200" dirty="0">
                <a:solidFill>
                  <a:srgbClr val="000000"/>
                </a:solidFill>
                <a:latin typeface="ＭＳ ゴシック" panose="020B0609070205080204" pitchFamily="49" charset="-128"/>
                <a:ea typeface="ＭＳ ゴシック" panose="020B0609070205080204" pitchFamily="49" charset="-128"/>
              </a:rPr>
              <a:t>・指導を求める</a:t>
            </a:r>
            <a:endParaRPr lang="en-US" altLang="ja-JP" sz="1200" dirty="0">
              <a:solidFill>
                <a:srgbClr val="000000"/>
              </a:solidFill>
              <a:latin typeface="ＭＳ ゴシック" panose="020B0609070205080204" pitchFamily="49" charset="-128"/>
              <a:ea typeface="ＭＳ ゴシック" panose="020B0609070205080204" pitchFamily="49" charset="-128"/>
            </a:endParaRPr>
          </a:p>
          <a:p>
            <a:pPr>
              <a:buSzPct val="25000"/>
            </a:pPr>
            <a:r>
              <a:rPr lang="ja-JP" altLang="en-US" sz="1200" dirty="0">
                <a:solidFill>
                  <a:srgbClr val="000000"/>
                </a:solidFill>
                <a:latin typeface="ＭＳ ゴシック" panose="020B0609070205080204" pitchFamily="49" charset="-128"/>
                <a:ea typeface="ＭＳ ゴシック" panose="020B0609070205080204" pitchFamily="49" charset="-128"/>
              </a:rPr>
              <a:t>・既存のライセンス情報を維持する</a:t>
            </a:r>
            <a:endParaRPr lang="en-US" altLang="ja-JP" sz="1200" dirty="0">
              <a:solidFill>
                <a:srgbClr val="000000"/>
              </a:solidFill>
              <a:latin typeface="ＭＳ ゴシック" panose="020B0609070205080204" pitchFamily="49" charset="-128"/>
              <a:ea typeface="ＭＳ ゴシック" panose="020B0609070205080204" pitchFamily="49" charset="-128"/>
            </a:endParaRPr>
          </a:p>
          <a:p>
            <a:pPr>
              <a:buSzPct val="25000"/>
            </a:pPr>
            <a:r>
              <a:rPr lang="ja-JP" altLang="en-US" sz="1200" dirty="0">
                <a:solidFill>
                  <a:srgbClr val="000000"/>
                </a:solidFill>
                <a:latin typeface="ＭＳ ゴシック" panose="020B0609070205080204" pitchFamily="49" charset="-128"/>
                <a:ea typeface="ＭＳ ゴシック" panose="020B0609070205080204" pitchFamily="49" charset="-128"/>
              </a:rPr>
              <a:t>・</a:t>
            </a:r>
            <a:r>
              <a:rPr lang="en-US" altLang="ja-JP" sz="1200" dirty="0">
                <a:solidFill>
                  <a:srgbClr val="000000"/>
                </a:solidFill>
                <a:latin typeface="ＭＳ ゴシック" panose="020B0609070205080204" pitchFamily="49" charset="-128"/>
                <a:ea typeface="ＭＳ ゴシック" panose="020B0609070205080204" pitchFamily="49" charset="-128"/>
              </a:rPr>
              <a:t>FOSS</a:t>
            </a:r>
            <a:r>
              <a:rPr lang="ja-JP" altLang="en-US" sz="1200" dirty="0">
                <a:solidFill>
                  <a:srgbClr val="000000"/>
                </a:solidFill>
                <a:latin typeface="ＭＳ ゴシック" panose="020B0609070205080204" pitchFamily="49" charset="-128"/>
                <a:ea typeface="ＭＳ ゴシック" panose="020B0609070205080204" pitchFamily="49" charset="-128"/>
              </a:rPr>
              <a:t>のレビュープロセスのために</a:t>
            </a:r>
            <a:r>
              <a:rPr lang="en-US" altLang="ja-JP" sz="1200" dirty="0">
                <a:solidFill>
                  <a:srgbClr val="000000"/>
                </a:solidFill>
                <a:latin typeface="ＭＳ ゴシック" panose="020B0609070205080204" pitchFamily="49" charset="-128"/>
                <a:ea typeface="ＭＳ ゴシック" panose="020B0609070205080204" pitchFamily="49" charset="-128"/>
              </a:rPr>
              <a:t>FOSS</a:t>
            </a:r>
            <a:r>
              <a:rPr lang="ja-JP" altLang="en-US" sz="1200" dirty="0">
                <a:solidFill>
                  <a:srgbClr val="000000"/>
                </a:solidFill>
                <a:latin typeface="ＭＳ ゴシック" panose="020B0609070205080204" pitchFamily="49" charset="-128"/>
                <a:ea typeface="ＭＳ ゴシック" panose="020B0609070205080204" pitchFamily="49" charset="-128"/>
              </a:rPr>
              <a:t>プロジェクト情報を集め、保持する</a:t>
            </a:r>
          </a:p>
          <a:p>
            <a:pPr>
              <a:buSzPct val="25000"/>
            </a:pPr>
            <a:endParaRPr lang="en-US" altLang="ja-JP" sz="1200" dirty="0">
              <a:solidFill>
                <a:srgbClr val="000000"/>
              </a:solidFill>
              <a:latin typeface="ＭＳ ゴシック" panose="020B0609070205080204" pitchFamily="49" charset="-128"/>
              <a:ea typeface="ＭＳ ゴシック" panose="020B0609070205080204" pitchFamily="49" charset="-128"/>
            </a:endParaRPr>
          </a:p>
          <a:p>
            <a:pPr>
              <a:buSzPct val="25000"/>
            </a:pPr>
            <a:r>
              <a:rPr lang="en-US" altLang="ja-JP" sz="1200" dirty="0">
                <a:solidFill>
                  <a:srgbClr val="000000"/>
                </a:solidFill>
                <a:latin typeface="ＭＳ ゴシック" panose="020B0609070205080204" pitchFamily="49" charset="-128"/>
                <a:ea typeface="ＭＳ ゴシック" panose="020B0609070205080204" pitchFamily="49" charset="-128"/>
              </a:rPr>
              <a:t>FOSS</a:t>
            </a:r>
            <a:r>
              <a:rPr lang="ja-JP" altLang="en-US" sz="1200" dirty="0">
                <a:solidFill>
                  <a:srgbClr val="000000"/>
                </a:solidFill>
                <a:latin typeface="ＭＳ ゴシック" panose="020B0609070205080204" pitchFamily="49" charset="-128"/>
                <a:ea typeface="ＭＳ ゴシック" panose="020B0609070205080204" pitchFamily="49" charset="-128"/>
              </a:rPr>
              <a:t>のラインセンス ヘッダー情報を削除したり変更したりするべきでしょうか？</a:t>
            </a:r>
            <a:endParaRPr lang="en-US" altLang="ja-JP" sz="1200" dirty="0">
              <a:solidFill>
                <a:srgbClr val="000000"/>
              </a:solidFill>
              <a:latin typeface="ＭＳ ゴシック" panose="020B0609070205080204" pitchFamily="49" charset="-128"/>
              <a:ea typeface="ＭＳ ゴシック" panose="020B0609070205080204" pitchFamily="49" charset="-128"/>
            </a:endParaRPr>
          </a:p>
          <a:p>
            <a:pPr>
              <a:buSzPct val="25000"/>
            </a:pPr>
            <a:r>
              <a:rPr lang="ja-JP" altLang="en-US" sz="1200" dirty="0">
                <a:solidFill>
                  <a:srgbClr val="000000"/>
                </a:solidFill>
                <a:latin typeface="ＭＳ ゴシック" panose="020B0609070205080204" pitchFamily="49" charset="-128"/>
                <a:ea typeface="ＭＳ ゴシック" panose="020B0609070205080204" pitchFamily="49" charset="-128"/>
              </a:rPr>
              <a:t>いいえ、既存のライセンス情報は保持されるべきです。ソースコードの改変や追加に対応して、追加のヘッダ情報を記述することは可能です。（注：ライセンスによって、ドキュメント上の変更を要求するものもあります）</a:t>
            </a:r>
            <a:endParaRPr lang="en-US" altLang="ja-JP" sz="1200" dirty="0">
              <a:solidFill>
                <a:srgbClr val="000000"/>
              </a:solidFill>
              <a:latin typeface="ＭＳ ゴシック" panose="020B0609070205080204" pitchFamily="49" charset="-128"/>
              <a:ea typeface="ＭＳ ゴシック" panose="020B0609070205080204" pitchFamily="49" charset="-128"/>
            </a:endParaRPr>
          </a:p>
          <a:p>
            <a:pPr>
              <a:buSzPct val="25000"/>
            </a:pPr>
            <a:endParaRPr lang="en-US" altLang="ja-JP" sz="1200" dirty="0">
              <a:solidFill>
                <a:srgbClr val="000000"/>
              </a:solidFill>
              <a:latin typeface="ＭＳ ゴシック" panose="020B0609070205080204" pitchFamily="49" charset="-128"/>
              <a:ea typeface="ＭＳ ゴシック" panose="020B0609070205080204" pitchFamily="49" charset="-128"/>
            </a:endParaRPr>
          </a:p>
          <a:p>
            <a:pPr>
              <a:buSzPct val="25000"/>
            </a:pPr>
            <a:r>
              <a:rPr lang="ja-JP" altLang="en-US" sz="1200" dirty="0">
                <a:solidFill>
                  <a:srgbClr val="000000"/>
                </a:solidFill>
                <a:latin typeface="ＭＳ ゴシック" panose="020B0609070205080204" pitchFamily="49" charset="-128"/>
                <a:ea typeface="ＭＳ ゴシック" panose="020B0609070205080204" pitchFamily="49" charset="-128"/>
              </a:rPr>
              <a:t>コンプライアンスプロセスで重要なステップ：</a:t>
            </a:r>
            <a:endParaRPr lang="en-US" altLang="ja-JP" sz="1200" dirty="0">
              <a:solidFill>
                <a:srgbClr val="000000"/>
              </a:solidFill>
              <a:latin typeface="ＭＳ ゴシック" panose="020B0609070205080204" pitchFamily="49" charset="-128"/>
              <a:ea typeface="ＭＳ ゴシック" panose="020B0609070205080204" pitchFamily="49" charset="-128"/>
            </a:endParaRPr>
          </a:p>
          <a:p>
            <a:pPr>
              <a:buSzPct val="25000"/>
            </a:pPr>
            <a:r>
              <a:rPr lang="ja-JP" altLang="en-US" sz="1200" dirty="0">
                <a:solidFill>
                  <a:srgbClr val="000000"/>
                </a:solidFill>
                <a:latin typeface="ＭＳ ゴシック" panose="020B0609070205080204" pitchFamily="49" charset="-128"/>
                <a:ea typeface="ＭＳ ゴシック" panose="020B0609070205080204" pitchFamily="49" charset="-128"/>
              </a:rPr>
              <a:t>・開発者向けガイドラインに従う。特に、</a:t>
            </a:r>
            <a:r>
              <a:rPr lang="en-US" altLang="ja-JP" sz="1200" dirty="0">
                <a:solidFill>
                  <a:srgbClr val="000000"/>
                </a:solidFill>
                <a:latin typeface="ＭＳ ゴシック" panose="020B0609070205080204" pitchFamily="49" charset="-128"/>
                <a:ea typeface="ＭＳ ゴシック" panose="020B0609070205080204" pitchFamily="49" charset="-128"/>
              </a:rPr>
              <a:t>FOSS</a:t>
            </a:r>
            <a:r>
              <a:rPr lang="ja-JP" altLang="en-US" sz="1200" dirty="0">
                <a:solidFill>
                  <a:srgbClr val="000000"/>
                </a:solidFill>
                <a:latin typeface="ＭＳ ゴシック" panose="020B0609070205080204" pitchFamily="49" charset="-128"/>
                <a:ea typeface="ＭＳ ゴシック" panose="020B0609070205080204" pitchFamily="49" charset="-128"/>
              </a:rPr>
              <a:t>コードがプロプライエタリのコードにリンクされたり組み込まれたりするような場合は特に意識する</a:t>
            </a:r>
            <a:endParaRPr lang="en-US" altLang="ja-JP" sz="1200" dirty="0">
              <a:solidFill>
                <a:srgbClr val="000000"/>
              </a:solidFill>
              <a:latin typeface="ＭＳ ゴシック" panose="020B0609070205080204" pitchFamily="49" charset="-128"/>
              <a:ea typeface="ＭＳ ゴシック" panose="020B0609070205080204" pitchFamily="49" charset="-128"/>
            </a:endParaRPr>
          </a:p>
          <a:p>
            <a:pPr>
              <a:buSzPct val="25000"/>
            </a:pPr>
            <a:r>
              <a:rPr lang="ja-JP" altLang="en-US" sz="1200" dirty="0">
                <a:solidFill>
                  <a:srgbClr val="000000"/>
                </a:solidFill>
                <a:latin typeface="ＭＳ ゴシック" panose="020B0609070205080204" pitchFamily="49" charset="-128"/>
                <a:ea typeface="ＭＳ ゴシック" panose="020B0609070205080204" pitchFamily="49" charset="-128"/>
              </a:rPr>
              <a:t>・（製品）サイクルの早期からすべての</a:t>
            </a:r>
            <a:r>
              <a:rPr lang="en-US" altLang="ja-JP" sz="1200" dirty="0">
                <a:solidFill>
                  <a:srgbClr val="000000"/>
                </a:solidFill>
                <a:latin typeface="ＭＳ ゴシック" panose="020B0609070205080204" pitchFamily="49" charset="-128"/>
                <a:ea typeface="ＭＳ ゴシック" panose="020B0609070205080204" pitchFamily="49" charset="-128"/>
              </a:rPr>
              <a:t>FOSS</a:t>
            </a:r>
            <a:r>
              <a:rPr lang="ja-JP" altLang="en-US" sz="1200" dirty="0">
                <a:solidFill>
                  <a:srgbClr val="000000"/>
                </a:solidFill>
                <a:latin typeface="ＭＳ ゴシック" panose="020B0609070205080204" pitchFamily="49" charset="-128"/>
                <a:ea typeface="ＭＳ ゴシック" panose="020B0609070205080204" pitchFamily="49" charset="-128"/>
              </a:rPr>
              <a:t>についてレビューし、承認する</a:t>
            </a:r>
            <a:endParaRPr lang="en-US" altLang="ja-JP" sz="1200" dirty="0">
              <a:solidFill>
                <a:srgbClr val="000000"/>
              </a:solidFill>
              <a:latin typeface="ＭＳ ゴシック" panose="020B0609070205080204" pitchFamily="49" charset="-128"/>
              <a:ea typeface="ＭＳ ゴシック" panose="020B0609070205080204" pitchFamily="49" charset="-128"/>
            </a:endParaRPr>
          </a:p>
          <a:p>
            <a:pPr>
              <a:buSzPct val="25000"/>
            </a:pPr>
            <a:r>
              <a:rPr lang="ja-JP" altLang="en-US" sz="1200" dirty="0">
                <a:solidFill>
                  <a:srgbClr val="000000"/>
                </a:solidFill>
                <a:latin typeface="ＭＳ ゴシック" panose="020B0609070205080204" pitchFamily="49" charset="-128"/>
                <a:ea typeface="ＭＳ ゴシック" panose="020B0609070205080204" pitchFamily="49" charset="-128"/>
              </a:rPr>
              <a:t>・アーキテクチャをレビューし、両立しないライセンスのコンポーネントの混在を回避する</a:t>
            </a:r>
            <a:endParaRPr lang="en-US" altLang="ja-JP" sz="1200" dirty="0">
              <a:solidFill>
                <a:srgbClr val="000000"/>
              </a:solidFill>
              <a:latin typeface="ＭＳ ゴシック" panose="020B0609070205080204" pitchFamily="49" charset="-128"/>
              <a:ea typeface="ＭＳ ゴシック" panose="020B0609070205080204" pitchFamily="49" charset="-128"/>
            </a:endParaRPr>
          </a:p>
          <a:p>
            <a:pPr>
              <a:buSzPct val="25000"/>
            </a:pPr>
            <a:r>
              <a:rPr lang="ja-JP" altLang="en-US" sz="1200" dirty="0">
                <a:solidFill>
                  <a:srgbClr val="000000"/>
                </a:solidFill>
                <a:latin typeface="ＭＳ ゴシック" panose="020B0609070205080204" pitchFamily="49" charset="-128"/>
                <a:ea typeface="ＭＳ ゴシック" panose="020B0609070205080204" pitchFamily="49" charset="-128"/>
              </a:rPr>
              <a:t>・リリース前に、すべての製品、すべてのバージョンについて</a:t>
            </a:r>
            <a:r>
              <a:rPr lang="en-US" altLang="ja-JP" sz="1200" dirty="0">
                <a:solidFill>
                  <a:srgbClr val="000000"/>
                </a:solidFill>
                <a:latin typeface="ＭＳ ゴシック" panose="020B0609070205080204" pitchFamily="49" charset="-128"/>
                <a:ea typeface="ＭＳ ゴシック" panose="020B0609070205080204" pitchFamily="49" charset="-128"/>
              </a:rPr>
              <a:t>FOSS</a:t>
            </a:r>
            <a:r>
              <a:rPr lang="ja-JP" altLang="en-US" sz="1200" dirty="0">
                <a:solidFill>
                  <a:srgbClr val="000000"/>
                </a:solidFill>
                <a:latin typeface="ＭＳ ゴシック" panose="020B0609070205080204" pitchFamily="49" charset="-128"/>
                <a:ea typeface="ＭＳ ゴシック" panose="020B0609070205080204" pitchFamily="49" charset="-128"/>
              </a:rPr>
              <a:t>コンプライアンスを検証する</a:t>
            </a:r>
            <a:endParaRPr lang="en-US" altLang="ja-JP" sz="1200" dirty="0">
              <a:solidFill>
                <a:srgbClr val="000000"/>
              </a:solidFill>
              <a:latin typeface="ＭＳ ゴシック" panose="020B0609070205080204" pitchFamily="49" charset="-128"/>
              <a:ea typeface="ＭＳ ゴシック" panose="020B0609070205080204" pitchFamily="49" charset="-128"/>
            </a:endParaRPr>
          </a:p>
          <a:p>
            <a:pPr>
              <a:buSzPct val="25000"/>
            </a:pPr>
            <a:r>
              <a:rPr lang="ja-JP" altLang="en-US" sz="1200" dirty="0">
                <a:solidFill>
                  <a:srgbClr val="000000"/>
                </a:solidFill>
                <a:latin typeface="ＭＳ ゴシック" panose="020B0609070205080204" pitchFamily="49" charset="-128"/>
                <a:ea typeface="ＭＳ ゴシック" panose="020B0609070205080204" pitchFamily="49" charset="-128"/>
              </a:rPr>
              <a:t>・</a:t>
            </a:r>
            <a:r>
              <a:rPr lang="en-US" altLang="ja-JP" sz="1200" dirty="0">
                <a:solidFill>
                  <a:srgbClr val="000000"/>
                </a:solidFill>
                <a:latin typeface="ＭＳ ゴシック" panose="020B0609070205080204" pitchFamily="49" charset="-128"/>
                <a:ea typeface="ＭＳ ゴシック" panose="020B0609070205080204" pitchFamily="49" charset="-128"/>
              </a:rPr>
              <a:t>FOSS</a:t>
            </a:r>
            <a:r>
              <a:rPr lang="ja-JP" altLang="en-US" sz="1200" dirty="0">
                <a:solidFill>
                  <a:srgbClr val="000000"/>
                </a:solidFill>
                <a:latin typeface="ＭＳ ゴシック" panose="020B0609070205080204" pitchFamily="49" charset="-128"/>
                <a:ea typeface="ＭＳ ゴシック" panose="020B0609070205080204" pitchFamily="49" charset="-128"/>
              </a:rPr>
              <a:t>の新しいバージョンに対してコンプライアンスをレビューする</a:t>
            </a:r>
            <a:endParaRPr lang="en-US" altLang="ja-JP" sz="1200" dirty="0">
              <a:solidFill>
                <a:srgbClr val="000000"/>
              </a:solidFill>
              <a:latin typeface="ＭＳ ゴシック" panose="020B0609070205080204" pitchFamily="49" charset="-128"/>
              <a:ea typeface="ＭＳ ゴシック" panose="020B0609070205080204" pitchFamily="49" charset="-128"/>
            </a:endParaRPr>
          </a:p>
          <a:p>
            <a:pPr>
              <a:buSzPct val="25000"/>
            </a:pPr>
            <a:endParaRPr lang="en-US" altLang="ja-JP" sz="1200" dirty="0">
              <a:solidFill>
                <a:srgbClr val="000000"/>
              </a:solidFill>
              <a:latin typeface="ＭＳ ゴシック" panose="020B0609070205080204" pitchFamily="49" charset="-128"/>
              <a:ea typeface="ＭＳ ゴシック" panose="020B0609070205080204" pitchFamily="49" charset="-128"/>
            </a:endParaRPr>
          </a:p>
          <a:p>
            <a:pPr>
              <a:buSzPct val="25000"/>
            </a:pPr>
            <a:r>
              <a:rPr lang="ja-JP" altLang="en-US" sz="1200" dirty="0">
                <a:solidFill>
                  <a:srgbClr val="000000"/>
                </a:solidFill>
                <a:latin typeface="ＭＳ ゴシック" panose="020B0609070205080204" pitchFamily="49" charset="-128"/>
                <a:ea typeface="ＭＳ ゴシック" panose="020B0609070205080204" pitchFamily="49" charset="-128"/>
              </a:rPr>
              <a:t>以前レビューされた</a:t>
            </a:r>
            <a:r>
              <a:rPr lang="en-US" altLang="ja-JP" sz="1200" dirty="0">
                <a:solidFill>
                  <a:srgbClr val="000000"/>
                </a:solidFill>
                <a:latin typeface="ＭＳ ゴシック" panose="020B0609070205080204" pitchFamily="49" charset="-128"/>
                <a:ea typeface="ＭＳ ゴシック" panose="020B0609070205080204" pitchFamily="49" charset="-128"/>
              </a:rPr>
              <a:t>FOSS</a:t>
            </a:r>
            <a:r>
              <a:rPr lang="ja-JP" altLang="en-US" sz="1200" dirty="0">
                <a:solidFill>
                  <a:srgbClr val="000000"/>
                </a:solidFill>
                <a:latin typeface="ＭＳ ゴシック" panose="020B0609070205080204" pitchFamily="49" charset="-128"/>
                <a:ea typeface="ＭＳ ゴシック" panose="020B0609070205080204" pitchFamily="49" charset="-128"/>
              </a:rPr>
              <a:t>コンポーネントの新バージョン</a:t>
            </a:r>
            <a:r>
              <a:rPr lang="ja-JP" altLang="en-US" sz="1200" u="sng" dirty="0">
                <a:solidFill>
                  <a:srgbClr val="000000"/>
                </a:solidFill>
                <a:latin typeface="ＭＳ ゴシック" panose="020B0609070205080204" pitchFamily="49" charset="-128"/>
                <a:ea typeface="ＭＳ ゴシック" panose="020B0609070205080204" pitchFamily="49" charset="-128"/>
              </a:rPr>
              <a:t>が</a:t>
            </a:r>
            <a:r>
              <a:rPr lang="ja-JP" altLang="en-US" sz="1200" dirty="0">
                <a:solidFill>
                  <a:srgbClr val="000000"/>
                </a:solidFill>
                <a:latin typeface="ＭＳ ゴシック" panose="020B0609070205080204" pitchFamily="49" charset="-128"/>
                <a:ea typeface="ＭＳ ゴシック" panose="020B0609070205080204" pitchFamily="49" charset="-128"/>
              </a:rPr>
              <a:t>新たなコンプライアンス上の問題</a:t>
            </a:r>
            <a:r>
              <a:rPr lang="ja-JP" altLang="en-US" sz="1200" u="sng" dirty="0">
                <a:solidFill>
                  <a:srgbClr val="000000"/>
                </a:solidFill>
                <a:latin typeface="ＭＳ ゴシック" panose="020B0609070205080204" pitchFamily="49" charset="-128"/>
                <a:ea typeface="ＭＳ ゴシック" panose="020B0609070205080204" pitchFamily="49" charset="-128"/>
              </a:rPr>
              <a:t>を</a:t>
            </a:r>
            <a:r>
              <a:rPr lang="ja-JP" altLang="en-US" sz="1200" dirty="0">
                <a:solidFill>
                  <a:srgbClr val="000000"/>
                </a:solidFill>
                <a:latin typeface="ＭＳ ゴシック" panose="020B0609070205080204" pitchFamily="49" charset="-128"/>
                <a:ea typeface="ＭＳ ゴシック" panose="020B0609070205080204" pitchFamily="49" charset="-128"/>
              </a:rPr>
              <a:t>起こす可能性：</a:t>
            </a:r>
            <a:endParaRPr lang="en-US" altLang="ja-JP" sz="1200" dirty="0">
              <a:solidFill>
                <a:srgbClr val="000000"/>
              </a:solidFill>
              <a:latin typeface="ＭＳ ゴシック" panose="020B0609070205080204" pitchFamily="49" charset="-128"/>
              <a:ea typeface="ＭＳ ゴシック" panose="020B0609070205080204" pitchFamily="49" charset="-128"/>
            </a:endParaRPr>
          </a:p>
          <a:p>
            <a:pPr>
              <a:buSzPct val="25000"/>
            </a:pPr>
            <a:r>
              <a:rPr lang="ja-JP" altLang="en-US" sz="1200" dirty="0">
                <a:solidFill>
                  <a:srgbClr val="000000"/>
                </a:solidFill>
                <a:latin typeface="ＭＳ ゴシック" panose="020B0609070205080204" pitchFamily="49" charset="-128"/>
                <a:ea typeface="ＭＳ ゴシック" panose="020B0609070205080204" pitchFamily="49" charset="-128"/>
              </a:rPr>
              <a:t>・</a:t>
            </a:r>
            <a:r>
              <a:rPr lang="en-US" altLang="ja-JP" sz="1200" dirty="0">
                <a:solidFill>
                  <a:srgbClr val="000000"/>
                </a:solidFill>
                <a:latin typeface="ＭＳ ゴシック" panose="020B0609070205080204" pitchFamily="49" charset="-128"/>
                <a:ea typeface="ＭＳ ゴシック" panose="020B0609070205080204" pitchFamily="49" charset="-128"/>
              </a:rPr>
              <a:t>FOSS</a:t>
            </a:r>
            <a:r>
              <a:rPr lang="ja-JP" altLang="en-US" sz="1200" dirty="0">
                <a:solidFill>
                  <a:srgbClr val="000000"/>
                </a:solidFill>
                <a:latin typeface="ＭＳ ゴシック" panose="020B0609070205080204" pitchFamily="49" charset="-128"/>
                <a:ea typeface="ＭＳ ゴシック" panose="020B0609070205080204" pitchFamily="49" charset="-128"/>
              </a:rPr>
              <a:t>コンポーネントの新しいバージョンに対して</a:t>
            </a:r>
            <a:r>
              <a:rPr lang="en-US" altLang="ja-JP" sz="1200" dirty="0">
                <a:solidFill>
                  <a:srgbClr val="000000"/>
                </a:solidFill>
                <a:latin typeface="ＭＳ ゴシック" panose="020B0609070205080204" pitchFamily="49" charset="-128"/>
                <a:ea typeface="ＭＳ ゴシック" panose="020B0609070205080204" pitchFamily="49" charset="-128"/>
              </a:rPr>
              <a:t>FOSS</a:t>
            </a:r>
            <a:r>
              <a:rPr lang="ja-JP" altLang="en-US" sz="1200" dirty="0">
                <a:solidFill>
                  <a:srgbClr val="000000"/>
                </a:solidFill>
                <a:latin typeface="ＭＳ ゴシック" panose="020B0609070205080204" pitchFamily="49" charset="-128"/>
                <a:ea typeface="ＭＳ ゴシック" panose="020B0609070205080204" pitchFamily="49" charset="-128"/>
              </a:rPr>
              <a:t>ライセンスが変更される（</a:t>
            </a:r>
            <a:r>
              <a:rPr lang="en-US" altLang="ja-JP" sz="1200" dirty="0" err="1">
                <a:solidFill>
                  <a:srgbClr val="000000"/>
                </a:solidFill>
                <a:latin typeface="ＭＳ ゴシック" panose="020B0609070205080204" pitchFamily="49" charset="-128"/>
                <a:ea typeface="ＭＳ ゴシック" panose="020B0609070205080204" pitchFamily="49" charset="-128"/>
              </a:rPr>
              <a:t>ghostscript</a:t>
            </a:r>
            <a:r>
              <a:rPr lang="ja-JP" altLang="en-US" sz="1200" dirty="0">
                <a:solidFill>
                  <a:srgbClr val="000000"/>
                </a:solidFill>
                <a:latin typeface="ＭＳ ゴシック" panose="020B0609070205080204" pitchFamily="49" charset="-128"/>
                <a:ea typeface="ＭＳ ゴシック" panose="020B0609070205080204" pitchFamily="49" charset="-128"/>
              </a:rPr>
              <a:t>の例　</a:t>
            </a:r>
            <a:r>
              <a:rPr lang="en-US" altLang="ja-JP" sz="1200" u="sng" dirty="0">
                <a:solidFill>
                  <a:schemeClr val="hlink"/>
                </a:solidFill>
                <a:ea typeface="ＭＳ ゴシック" panose="020B0609070205080204" pitchFamily="49" charset="-128"/>
                <a:hlinkClick r:id="rId3"/>
              </a:rPr>
              <a:t>https://en.wikipedia.org/wiki/Ghostscript</a:t>
            </a:r>
            <a:r>
              <a:rPr lang="ja-JP" altLang="en-US" sz="1200" u="sng" dirty="0">
                <a:solidFill>
                  <a:schemeClr val="hlink"/>
                </a:solidFill>
                <a:ea typeface="ＭＳ ゴシック" panose="020B0609070205080204" pitchFamily="49" charset="-128"/>
              </a:rPr>
              <a:t>）</a:t>
            </a:r>
            <a:endParaRPr lang="ja-JP" altLang="en-US" sz="1200" dirty="0">
              <a:solidFill>
                <a:srgbClr val="000000"/>
              </a:solidFill>
              <a:latin typeface="ＭＳ ゴシック" panose="020B0609070205080204" pitchFamily="49" charset="-128"/>
              <a:ea typeface="ＭＳ ゴシック" panose="020B0609070205080204" pitchFamily="49" charset="-128"/>
            </a:endParaRPr>
          </a:p>
          <a:p>
            <a:pPr>
              <a:buSzPct val="25000"/>
            </a:pPr>
            <a:r>
              <a:rPr lang="ja-JP" altLang="en-US" sz="1200" dirty="0">
                <a:solidFill>
                  <a:srgbClr val="000000"/>
                </a:solidFill>
                <a:latin typeface="ＭＳ ゴシック" panose="020B0609070205080204" pitchFamily="49" charset="-128"/>
                <a:ea typeface="ＭＳ ゴシック" panose="020B0609070205080204" pitchFamily="49" charset="-128"/>
              </a:rPr>
              <a:t>・新バージョンの依存関係に伴って導入される新しいソフトウェアモジュールが、追加の義務を作り出すことがある。これらのモジュールは、</a:t>
            </a:r>
            <a:r>
              <a:rPr lang="en-US" altLang="ja-JP" sz="1200" dirty="0">
                <a:solidFill>
                  <a:srgbClr val="000000"/>
                </a:solidFill>
                <a:latin typeface="ＭＳ ゴシック" panose="020B0609070205080204" pitchFamily="49" charset="-128"/>
                <a:ea typeface="ＭＳ ゴシック" panose="020B0609070205080204" pitchFamily="49" charset="-128"/>
              </a:rPr>
              <a:t>FOSS</a:t>
            </a:r>
            <a:r>
              <a:rPr lang="ja-JP" altLang="en-US" sz="1200" dirty="0">
                <a:solidFill>
                  <a:srgbClr val="000000"/>
                </a:solidFill>
                <a:latin typeface="ＭＳ ゴシック" panose="020B0609070205080204" pitchFamily="49" charset="-128"/>
                <a:ea typeface="ＭＳ ゴシック" panose="020B0609070205080204" pitchFamily="49" charset="-128"/>
              </a:rPr>
              <a:t>頒布物に組み入れられる場合もあれば、ビルド時にリンクされる場合もある</a:t>
            </a:r>
            <a:endParaRPr lang="en-US" altLang="ja-JP" sz="1200" dirty="0">
              <a:solidFill>
                <a:srgbClr val="000000"/>
              </a:solidFill>
              <a:latin typeface="ＭＳ ゴシック" panose="020B0609070205080204" pitchFamily="49" charset="-128"/>
              <a:ea typeface="ＭＳ ゴシック" panose="020B0609070205080204" pitchFamily="49" charset="-128"/>
            </a:endParaRPr>
          </a:p>
          <a:p>
            <a:pPr>
              <a:buSzPct val="25000"/>
            </a:pPr>
            <a:endParaRPr lang="en-US" altLang="ja-JP" sz="1200" dirty="0">
              <a:solidFill>
                <a:srgbClr val="000000"/>
              </a:solidFill>
              <a:latin typeface="ＭＳ ゴシック" panose="020B0609070205080204" pitchFamily="49" charset="-128"/>
              <a:ea typeface="ＭＳ ゴシック" panose="020B0609070205080204" pitchFamily="49" charset="-128"/>
            </a:endParaRPr>
          </a:p>
          <a:p>
            <a:pPr>
              <a:buSzPct val="25000"/>
            </a:pPr>
            <a:r>
              <a:rPr lang="ja-JP" altLang="en-US" sz="1200" dirty="0">
                <a:solidFill>
                  <a:srgbClr val="000000"/>
                </a:solidFill>
                <a:latin typeface="ＭＳ ゴシック" panose="020B0609070205080204" pitchFamily="49" charset="-128"/>
                <a:ea typeface="ＭＳ ゴシック" panose="020B0609070205080204" pitchFamily="49" charset="-128"/>
              </a:rPr>
              <a:t>外製のソフトウェアについて考慮すべきリスクとは何か？</a:t>
            </a:r>
            <a:endParaRPr lang="en-US" altLang="ja-JP" sz="1200" dirty="0">
              <a:solidFill>
                <a:srgbClr val="000000"/>
              </a:solidFill>
              <a:latin typeface="ＭＳ ゴシック" panose="020B0609070205080204" pitchFamily="49" charset="-128"/>
              <a:ea typeface="ＭＳ ゴシック" panose="020B0609070205080204" pitchFamily="49" charset="-128"/>
            </a:endParaRPr>
          </a:p>
          <a:p>
            <a:pPr>
              <a:buSzPct val="25000"/>
            </a:pPr>
            <a:r>
              <a:rPr lang="ja-JP" altLang="en-US" sz="1200" dirty="0">
                <a:solidFill>
                  <a:srgbClr val="000000"/>
                </a:solidFill>
                <a:latin typeface="ＭＳ ゴシック" panose="020B0609070205080204" pitchFamily="49" charset="-128"/>
                <a:ea typeface="ＭＳ ゴシック" panose="020B0609070205080204" pitchFamily="49" charset="-128"/>
              </a:rPr>
              <a:t>・外製ソフトウェアに明に組み込まれた</a:t>
            </a:r>
            <a:r>
              <a:rPr lang="en-US" altLang="ja-JP" sz="1200" dirty="0">
                <a:solidFill>
                  <a:srgbClr val="000000"/>
                </a:solidFill>
                <a:latin typeface="ＭＳ ゴシック" panose="020B0609070205080204" pitchFamily="49" charset="-128"/>
                <a:ea typeface="ＭＳ ゴシック" panose="020B0609070205080204" pitchFamily="49" charset="-128"/>
              </a:rPr>
              <a:t>FOSS</a:t>
            </a:r>
            <a:r>
              <a:rPr lang="ja-JP" altLang="en-US" sz="1200" dirty="0">
                <a:solidFill>
                  <a:srgbClr val="000000"/>
                </a:solidFill>
                <a:latin typeface="ＭＳ ゴシック" panose="020B0609070205080204" pitchFamily="49" charset="-128"/>
                <a:ea typeface="ＭＳ ゴシック" panose="020B0609070205080204" pitchFamily="49" charset="-128"/>
              </a:rPr>
              <a:t>についてのライセンス コンプライアンス</a:t>
            </a:r>
          </a:p>
          <a:p>
            <a:pPr>
              <a:buSzPct val="25000"/>
            </a:pPr>
            <a:r>
              <a:rPr lang="ja-JP" altLang="en-US" sz="1200" dirty="0">
                <a:solidFill>
                  <a:srgbClr val="000000"/>
                </a:solidFill>
                <a:latin typeface="ＭＳ ゴシック" panose="020B0609070205080204" pitchFamily="49" charset="-128"/>
                <a:ea typeface="ＭＳ ゴシック" panose="020B0609070205080204" pitchFamily="49" charset="-128"/>
              </a:rPr>
              <a:t>・外製ソフトウェアを他の</a:t>
            </a:r>
            <a:r>
              <a:rPr lang="en-US" altLang="ja-JP" sz="1200" dirty="0">
                <a:solidFill>
                  <a:srgbClr val="000000"/>
                </a:solidFill>
                <a:latin typeface="ＭＳ ゴシック" panose="020B0609070205080204" pitchFamily="49" charset="-128"/>
                <a:ea typeface="ＭＳ ゴシック" panose="020B0609070205080204" pitchFamily="49" charset="-128"/>
              </a:rPr>
              <a:t>FOSS</a:t>
            </a:r>
            <a:r>
              <a:rPr lang="ja-JP" altLang="en-US" sz="1200" dirty="0">
                <a:solidFill>
                  <a:srgbClr val="000000"/>
                </a:solidFill>
                <a:latin typeface="ＭＳ ゴシック" panose="020B0609070205080204" pitchFamily="49" charset="-128"/>
                <a:ea typeface="ＭＳ ゴシック" panose="020B0609070205080204" pitchFamily="49" charset="-128"/>
              </a:rPr>
              <a:t>ないしはプロプラエタリソフトウェアと統合することで生じる潜在的なライセンス上の矛盾</a:t>
            </a:r>
            <a:endParaRPr lang="en-US" altLang="ja-JP" sz="1200" dirty="0">
              <a:solidFill>
                <a:srgbClr val="000000"/>
              </a:solidFill>
              <a:latin typeface="ＭＳ ゴシック" panose="020B0609070205080204" pitchFamily="49" charset="-128"/>
              <a:ea typeface="ＭＳ ゴシック" panose="020B0609070205080204" pitchFamily="49" charset="-128"/>
            </a:endParaRPr>
          </a:p>
          <a:p>
            <a:pPr>
              <a:buSzPct val="25000"/>
            </a:pPr>
            <a:r>
              <a:rPr lang="ja-JP" altLang="en-US" sz="1200" dirty="0">
                <a:solidFill>
                  <a:srgbClr val="000000"/>
                </a:solidFill>
                <a:latin typeface="ＭＳ ゴシック" panose="020B0609070205080204" pitchFamily="49" charset="-128"/>
                <a:ea typeface="ＭＳ ゴシック" panose="020B0609070205080204" pitchFamily="49" charset="-128"/>
              </a:rPr>
              <a:t>・外製ソフトウェアに含まれている、明らかになっていない、もしくは知られていない</a:t>
            </a:r>
            <a:r>
              <a:rPr lang="en-US" altLang="ja-JP" sz="1200" dirty="0">
                <a:solidFill>
                  <a:srgbClr val="000000"/>
                </a:solidFill>
                <a:latin typeface="ＭＳ ゴシック" panose="020B0609070205080204" pitchFamily="49" charset="-128"/>
                <a:ea typeface="ＭＳ ゴシック" panose="020B0609070205080204" pitchFamily="49" charset="-128"/>
              </a:rPr>
              <a:t>FOSS</a:t>
            </a:r>
            <a:r>
              <a:rPr lang="ja-JP" altLang="en-US" sz="1200" dirty="0">
                <a:solidFill>
                  <a:srgbClr val="000000"/>
                </a:solidFill>
                <a:latin typeface="ＭＳ ゴシック" panose="020B0609070205080204" pitchFamily="49" charset="-128"/>
                <a:ea typeface="ＭＳ ゴシック" panose="020B0609070205080204" pitchFamily="49" charset="-128"/>
              </a:rPr>
              <a:t>の存在</a:t>
            </a:r>
            <a:endParaRPr lang="en-US" altLang="ja-JP" sz="1200" dirty="0">
              <a:solidFill>
                <a:srgbClr val="000000"/>
              </a:solidFill>
              <a:latin typeface="ＭＳ ゴシック" panose="020B0609070205080204" pitchFamily="49" charset="-128"/>
              <a:ea typeface="ＭＳ ゴシック" panose="020B0609070205080204" pitchFamily="49" charset="-128"/>
            </a:endParaRPr>
          </a:p>
          <a:p>
            <a:pPr>
              <a:buSzPct val="25000"/>
            </a:pPr>
            <a:endParaRPr lang="en-US" altLang="ja-JP" sz="1200" dirty="0">
              <a:solidFill>
                <a:srgbClr val="000000"/>
              </a:solidFill>
              <a:latin typeface="ＭＳ ゴシック" panose="020B0609070205080204" pitchFamily="49" charset="-128"/>
              <a:ea typeface="ＭＳ ゴシック" panose="020B0609070205080204" pitchFamily="49" charset="-128"/>
            </a:endParaRPr>
          </a:p>
          <a:p>
            <a:pPr>
              <a:buSzPct val="25000"/>
            </a:pPr>
            <a:r>
              <a:rPr lang="en-US" altLang="ja-JP" sz="1200" dirty="0">
                <a:solidFill>
                  <a:srgbClr val="000000"/>
                </a:solidFill>
                <a:ea typeface="ＭＳ ゴシック" panose="020B0609070205080204" pitchFamily="49" charset="-128"/>
              </a:rPr>
              <a:t>--</a:t>
            </a:r>
          </a:p>
          <a:p>
            <a:pPr>
              <a:buSzPct val="25000"/>
            </a:pPr>
            <a:r>
              <a:rPr lang="en-US" altLang="ja-JP" sz="1200" dirty="0">
                <a:solidFill>
                  <a:srgbClr val="000000"/>
                </a:solidFill>
                <a:ea typeface="ＭＳ ゴシック" panose="020B0609070205080204" pitchFamily="49" charset="-128"/>
              </a:rPr>
              <a:t>General guidelines developers can practices when working with FOSS: </a:t>
            </a:r>
          </a:p>
          <a:p>
            <a:pPr>
              <a:buSzPct val="25000"/>
            </a:pPr>
            <a:r>
              <a:rPr lang="en-US" altLang="ja-JP" sz="1200" dirty="0">
                <a:solidFill>
                  <a:srgbClr val="000000"/>
                </a:solidFill>
                <a:ea typeface="ＭＳ ゴシック" panose="020B0609070205080204" pitchFamily="49" charset="-128"/>
              </a:rPr>
              <a:t>- Select code from high quality FOSS communities </a:t>
            </a:r>
          </a:p>
          <a:p>
            <a:pPr>
              <a:buSzPct val="25000"/>
            </a:pPr>
            <a:r>
              <a:rPr lang="en-US" altLang="ja-JP" sz="1200" dirty="0">
                <a:solidFill>
                  <a:srgbClr val="000000"/>
                </a:solidFill>
                <a:ea typeface="ＭＳ ゴシック" panose="020B0609070205080204" pitchFamily="49" charset="-128"/>
              </a:rPr>
              <a:t>- Seek guidance </a:t>
            </a:r>
          </a:p>
          <a:p>
            <a:pPr>
              <a:buSzPct val="25000"/>
            </a:pPr>
            <a:r>
              <a:rPr lang="en-US" altLang="ja-JP" sz="1200" dirty="0">
                <a:solidFill>
                  <a:srgbClr val="000000"/>
                </a:solidFill>
                <a:ea typeface="ＭＳ ゴシック" panose="020B0609070205080204" pitchFamily="49" charset="-128"/>
              </a:rPr>
              <a:t>- Preserve existing licensing information </a:t>
            </a:r>
          </a:p>
          <a:p>
            <a:pPr>
              <a:buSzPct val="25000"/>
            </a:pPr>
            <a:r>
              <a:rPr lang="en-US" altLang="ja-JP" sz="1200" dirty="0">
                <a:solidFill>
                  <a:srgbClr val="000000"/>
                </a:solidFill>
                <a:ea typeface="ＭＳ ゴシック" panose="020B0609070205080204" pitchFamily="49" charset="-128"/>
              </a:rPr>
              <a:t>- Gather and retain FOSS project information for your review process </a:t>
            </a:r>
          </a:p>
          <a:p>
            <a:pPr>
              <a:buSzPct val="25000"/>
            </a:pPr>
            <a:r>
              <a:rPr lang="en-US" altLang="ja-JP" sz="1200" dirty="0">
                <a:solidFill>
                  <a:srgbClr val="000000"/>
                </a:solidFill>
                <a:ea typeface="ＭＳ ゴシック" panose="020B0609070205080204" pitchFamily="49" charset="-128"/>
              </a:rPr>
              <a:t>Should you remove or alter FOSS license header information? No – existing license information should be preserved, additional header information can be added for modifications or additions to source code (note, some licenses require documenting changes) . </a:t>
            </a:r>
          </a:p>
          <a:p>
            <a:pPr>
              <a:buSzPct val="25000"/>
            </a:pPr>
            <a:r>
              <a:rPr lang="en-US" altLang="ja-JP" sz="1200" dirty="0">
                <a:solidFill>
                  <a:srgbClr val="000000"/>
                </a:solidFill>
                <a:ea typeface="ＭＳ ゴシック" panose="020B0609070205080204" pitchFamily="49" charset="-128"/>
              </a:rPr>
              <a:t>Important steps in a compliance process: </a:t>
            </a:r>
          </a:p>
          <a:p>
            <a:pPr>
              <a:buSzPct val="25000"/>
            </a:pPr>
            <a:r>
              <a:rPr lang="en-US" altLang="ja-JP" sz="1200" dirty="0">
                <a:solidFill>
                  <a:srgbClr val="000000"/>
                </a:solidFill>
                <a:ea typeface="ＭＳ ゴシック" panose="020B0609070205080204" pitchFamily="49" charset="-128"/>
              </a:rPr>
              <a:t>- Follow developer guidelines, especially for any FOSS code included in or linked to proprietary code </a:t>
            </a:r>
          </a:p>
          <a:p>
            <a:pPr>
              <a:buSzPct val="25000"/>
            </a:pPr>
            <a:r>
              <a:rPr lang="en-US" altLang="ja-JP" sz="1200" dirty="0">
                <a:solidFill>
                  <a:srgbClr val="000000"/>
                </a:solidFill>
                <a:ea typeface="ＭＳ ゴシック" panose="020B0609070205080204" pitchFamily="49" charset="-128"/>
              </a:rPr>
              <a:t>- Review and approve all FOSS early in the cycle </a:t>
            </a:r>
          </a:p>
          <a:p>
            <a:pPr>
              <a:buSzPct val="25000"/>
            </a:pPr>
            <a:r>
              <a:rPr lang="en-US" altLang="ja-JP" sz="1200" dirty="0">
                <a:solidFill>
                  <a:srgbClr val="000000"/>
                </a:solidFill>
                <a:ea typeface="ＭＳ ゴシック" panose="020B0609070205080204" pitchFamily="49" charset="-128"/>
              </a:rPr>
              <a:t>- Review architecture and avoid mixing components governed by incompatible licenses </a:t>
            </a:r>
          </a:p>
          <a:p>
            <a:pPr>
              <a:buSzPct val="25000"/>
            </a:pPr>
            <a:r>
              <a:rPr lang="en-US" altLang="ja-JP" sz="1200" dirty="0">
                <a:solidFill>
                  <a:srgbClr val="000000"/>
                </a:solidFill>
                <a:ea typeface="ＭＳ ゴシック" panose="020B0609070205080204" pitchFamily="49" charset="-128"/>
              </a:rPr>
              <a:t>- Verify FOSS compliance for every product and every version prior to release </a:t>
            </a:r>
          </a:p>
          <a:p>
            <a:pPr>
              <a:buSzPct val="25000"/>
            </a:pPr>
            <a:r>
              <a:rPr lang="en-US" altLang="ja-JP" sz="1200" dirty="0">
                <a:solidFill>
                  <a:srgbClr val="000000"/>
                </a:solidFill>
                <a:ea typeface="ＭＳ ゴシック" panose="020B0609070205080204" pitchFamily="49" charset="-128"/>
              </a:rPr>
              <a:t>- Review FOSS compliance for new versions of FOSS </a:t>
            </a:r>
          </a:p>
          <a:p>
            <a:pPr>
              <a:buSzPct val="25000"/>
            </a:pPr>
            <a:r>
              <a:rPr lang="en-US" altLang="ja-JP" sz="1200" dirty="0">
                <a:solidFill>
                  <a:srgbClr val="000000"/>
                </a:solidFill>
                <a:ea typeface="ＭＳ ゴシック" panose="020B0609070205080204" pitchFamily="49" charset="-128"/>
              </a:rPr>
              <a:t>A new version of a previously reviewed FOSS component can create new compliance issues by: </a:t>
            </a:r>
          </a:p>
          <a:p>
            <a:pPr>
              <a:buSzPct val="25000"/>
            </a:pPr>
            <a:r>
              <a:rPr lang="en-US" altLang="ja-JP" sz="1200" dirty="0">
                <a:solidFill>
                  <a:srgbClr val="000000"/>
                </a:solidFill>
                <a:ea typeface="ＭＳ ゴシック" panose="020B0609070205080204" pitchFamily="49" charset="-128"/>
              </a:rPr>
              <a:t>- A change in the FOSS license for the new version of the FOSS component(e.g. </a:t>
            </a:r>
            <a:r>
              <a:rPr lang="en-US" altLang="ja-JP" sz="1200" dirty="0" err="1">
                <a:solidFill>
                  <a:srgbClr val="000000"/>
                </a:solidFill>
                <a:ea typeface="ＭＳ ゴシック" panose="020B0609070205080204" pitchFamily="49" charset="-128"/>
              </a:rPr>
              <a:t>ghostscript</a:t>
            </a:r>
            <a:r>
              <a:rPr lang="en-US" altLang="ja-JP" sz="1200" dirty="0">
                <a:solidFill>
                  <a:srgbClr val="000000"/>
                </a:solidFill>
                <a:ea typeface="ＭＳ ゴシック" panose="020B0609070205080204" pitchFamily="49" charset="-128"/>
              </a:rPr>
              <a:t> </a:t>
            </a:r>
            <a:r>
              <a:rPr lang="en-US" altLang="ja-JP" sz="1200" u="sng" dirty="0">
                <a:solidFill>
                  <a:schemeClr val="hlink"/>
                </a:solidFill>
                <a:ea typeface="ＭＳ ゴシック" panose="020B0609070205080204" pitchFamily="49" charset="-128"/>
                <a:hlinkClick r:id="rId3"/>
              </a:rPr>
              <a:t>https://en.wikipedia.org/wiki/Ghostscript</a:t>
            </a:r>
            <a:r>
              <a:rPr lang="en-US" altLang="ja-JP" sz="1200" dirty="0">
                <a:solidFill>
                  <a:srgbClr val="000000"/>
                </a:solidFill>
                <a:ea typeface="ＭＳ ゴシック" panose="020B0609070205080204" pitchFamily="49" charset="-128"/>
              </a:rPr>
              <a:t>) </a:t>
            </a:r>
          </a:p>
          <a:p>
            <a:pPr>
              <a:buSzPct val="25000"/>
            </a:pPr>
            <a:r>
              <a:rPr lang="en-US" altLang="ja-JP" sz="1200" dirty="0">
                <a:solidFill>
                  <a:srgbClr val="000000"/>
                </a:solidFill>
                <a:ea typeface="ＭＳ ゴシック" panose="020B0609070205080204" pitchFamily="49" charset="-128"/>
              </a:rPr>
              <a:t>- New dependencies introduced with new versions which create additional FOSS obligations. These dependencies may be embedded in the FOSS distribution or they may be dependencies resolved at build time. </a:t>
            </a:r>
          </a:p>
          <a:p>
            <a:pPr>
              <a:buSzPct val="25000"/>
            </a:pPr>
            <a:r>
              <a:rPr lang="en-US" altLang="ja-JP" sz="1200" dirty="0">
                <a:solidFill>
                  <a:srgbClr val="000000"/>
                </a:solidFill>
                <a:ea typeface="ＭＳ ゴシック" panose="020B0609070205080204" pitchFamily="49" charset="-128"/>
              </a:rPr>
              <a:t>What risks should you address with in-bound software? </a:t>
            </a:r>
          </a:p>
          <a:p>
            <a:pPr>
              <a:buSzPct val="25000"/>
            </a:pPr>
            <a:r>
              <a:rPr lang="en-US" altLang="ja-JP" sz="1200" dirty="0">
                <a:solidFill>
                  <a:srgbClr val="000000"/>
                </a:solidFill>
                <a:ea typeface="ＭＳ ゴシック" panose="020B0609070205080204" pitchFamily="49" charset="-128"/>
              </a:rPr>
              <a:t>- License compliance for any disclosed FOSS embedded in the in-bound software </a:t>
            </a:r>
          </a:p>
          <a:p>
            <a:pPr>
              <a:buSzPct val="25000"/>
            </a:pPr>
            <a:r>
              <a:rPr lang="en-US" altLang="ja-JP" sz="1200" dirty="0">
                <a:solidFill>
                  <a:srgbClr val="000000"/>
                </a:solidFill>
                <a:ea typeface="ＭＳ ゴシック" panose="020B0609070205080204" pitchFamily="49" charset="-128"/>
              </a:rPr>
              <a:t>- The potential for creating license conflicts by integrating inbound software with other FOSS or proprietary software </a:t>
            </a:r>
          </a:p>
          <a:p>
            <a:pPr>
              <a:buSzPct val="25000"/>
            </a:pPr>
            <a:r>
              <a:rPr lang="en-US" altLang="ja-JP" sz="1200" dirty="0">
                <a:solidFill>
                  <a:srgbClr val="000000"/>
                </a:solidFill>
                <a:ea typeface="ＭＳ ゴシック" panose="020B0609070205080204" pitchFamily="49" charset="-128"/>
              </a:rPr>
              <a:t>- Undisclosed or unknown FOSS included in the in-bound software </a:t>
            </a:r>
          </a:p>
        </p:txBody>
      </p:sp>
      <p:sp>
        <p:nvSpPr>
          <p:cNvPr id="2" name="Slide Number Placeholder 1"/>
          <p:cNvSpPr>
            <a:spLocks noGrp="1"/>
          </p:cNvSpPr>
          <p:nvPr>
            <p:ph type="sldNum" sz="quarter" idx="10"/>
          </p:nvPr>
        </p:nvSpPr>
        <p:spPr/>
        <p:txBody>
          <a:bodyPr/>
          <a:lstStyle/>
          <a:p>
            <a:fld id="{6B482BE6-6443-43D0-B2C4-9E7E7E3CDEDD}" type="slidenum">
              <a:rPr lang="en-US" smtClean="0"/>
              <a:t>84</a:t>
            </a:fld>
            <a:endParaRPr lang="en-US"/>
          </a:p>
        </p:txBody>
      </p:sp>
    </p:spTree>
    <p:extLst>
      <p:ext uri="{BB962C8B-B14F-4D97-AF65-F5344CB8AC3E}">
        <p14:creationId xmlns:p14="http://schemas.microsoft.com/office/powerpoint/2010/main" val="2088002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9863" y="1073150"/>
            <a:ext cx="9526587" cy="5359400"/>
          </a:xfrm>
        </p:spPr>
      </p:sp>
      <p:sp>
        <p:nvSpPr>
          <p:cNvPr id="3" name="Notes Placeholder 2"/>
          <p:cNvSpPr>
            <a:spLocks noGrp="1"/>
          </p:cNvSpPr>
          <p:nvPr>
            <p:ph type="body" idx="1"/>
          </p:nvPr>
        </p:nvSpPr>
        <p:spPr/>
        <p:txBody>
          <a:bodyPr/>
          <a:lstStyle/>
          <a:p>
            <a:r>
              <a:rPr lang="en-US" i="0" dirty="0" err="1">
                <a:latin typeface="ＭＳ ゴシック" panose="020B0609070205080204" pitchFamily="49" charset="-128"/>
                <a:ea typeface="ＭＳ ゴシック" panose="020B0609070205080204" pitchFamily="49" charset="-128"/>
              </a:rPr>
              <a:t>このスライドでは、ソフトウェアに対する著作権法の</a:t>
            </a:r>
            <a:r>
              <a:rPr lang="en-US" i="0" baseline="0" dirty="0" err="1">
                <a:latin typeface="ＭＳ ゴシック" panose="020B0609070205080204" pitchFamily="49" charset="-128"/>
                <a:ea typeface="ＭＳ ゴシック" panose="020B0609070205080204" pitchFamily="49" charset="-128"/>
              </a:rPr>
              <a:t>最重要部分を明確にしています</a:t>
            </a:r>
            <a:r>
              <a:rPr lang="en-US" i="0" baseline="0" dirty="0">
                <a:latin typeface="ＭＳ ゴシック" panose="020B0609070205080204" pitchFamily="49" charset="-128"/>
                <a:ea typeface="ＭＳ ゴシック" panose="020B0609070205080204" pitchFamily="49" charset="-128"/>
              </a:rPr>
              <a:t>。</a:t>
            </a:r>
          </a:p>
          <a:p>
            <a:endParaRPr lang="en-US" i="0" baseline="0" dirty="0">
              <a:latin typeface="+mn-lt"/>
            </a:endParaRPr>
          </a:p>
          <a:p>
            <a:r>
              <a:rPr lang="en-US" i="0" baseline="0" dirty="0">
                <a:latin typeface="+mn-lt"/>
              </a:rPr>
              <a:t>---</a:t>
            </a:r>
          </a:p>
          <a:p>
            <a:pPr defTabSz="1314692">
              <a:defRPr/>
            </a:pPr>
            <a:r>
              <a:rPr lang="en-US" altLang="ja-JP" i="0" dirty="0">
                <a:latin typeface="+mn-lt"/>
                <a:ea typeface="ＭＳ ゴシック" panose="020B0609070205080204" pitchFamily="49" charset="-128"/>
              </a:rPr>
              <a:t>This slide clarifies the most important part</a:t>
            </a:r>
            <a:r>
              <a:rPr lang="en-US" altLang="ja-JP" i="0" baseline="0" dirty="0">
                <a:latin typeface="+mn-lt"/>
                <a:ea typeface="ＭＳ ゴシック" panose="020B0609070205080204" pitchFamily="49" charset="-128"/>
              </a:rPr>
              <a:t>s of copyright law to software</a:t>
            </a:r>
            <a:r>
              <a:rPr lang="en-US" altLang="ja-JP" i="0" baseline="0" dirty="0" smtClean="0">
                <a:latin typeface="+mn-lt"/>
                <a:ea typeface="ＭＳ ゴシック" panose="020B0609070205080204" pitchFamily="49" charset="-128"/>
              </a:rPr>
              <a:t>.</a:t>
            </a:r>
            <a:endParaRPr lang="en-US" i="0" dirty="0">
              <a:latin typeface="Calibri"/>
            </a:endParaRPr>
          </a:p>
        </p:txBody>
      </p:sp>
      <p:sp>
        <p:nvSpPr>
          <p:cNvPr id="4" name="Slide Number Placeholder 3"/>
          <p:cNvSpPr>
            <a:spLocks noGrp="1"/>
          </p:cNvSpPr>
          <p:nvPr>
            <p:ph type="sldNum" sz="quarter" idx="10"/>
          </p:nvPr>
        </p:nvSpPr>
        <p:spPr/>
        <p:txBody>
          <a:bodyPr/>
          <a:lstStyle/>
          <a:p>
            <a:pPr>
              <a:defRPr/>
            </a:pPr>
            <a:fld id="{5A651059-8DB8-5044-97F1-F934F7FC73CC}" type="slidenum">
              <a:rPr lang="en-US" smtClean="0"/>
              <a:pPr>
                <a:defRPr/>
              </a:pPr>
              <a:t>9</a:t>
            </a:fld>
            <a:endParaRPr lang="en-US"/>
          </a:p>
        </p:txBody>
      </p:sp>
    </p:spTree>
    <p:extLst>
      <p:ext uri="{BB962C8B-B14F-4D97-AF65-F5344CB8AC3E}">
        <p14:creationId xmlns:p14="http://schemas.microsoft.com/office/powerpoint/2010/main" val="837963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11/15/2017</a:t>
            </a:fld>
            <a:endParaRPr lang="en-US"/>
          </a:p>
        </p:txBody>
      </p:sp>
      <p:sp>
        <p:nvSpPr>
          <p:cNvPr id="5" name="Footer Placeholder 4"/>
          <p:cNvSpPr>
            <a:spLocks noGrp="1"/>
          </p:cNvSpPr>
          <p:nvPr>
            <p:ph type="ftr" sz="quarter" idx="11"/>
          </p:nvPr>
        </p:nvSpPr>
        <p:spPr/>
        <p:txBody>
          <a:bodyPr/>
          <a:lstStyle/>
          <a:p>
            <a:r>
              <a:rPr lang="en-US"/>
              <a:t>This material is intended for education and is not sufficient for compliance when used alone or without supporting processes.</a:t>
            </a:r>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595827" y="6488668"/>
            <a:ext cx="11000346" cy="369332"/>
          </a:xfrm>
          <a:prstGeom prst="rect">
            <a:avLst/>
          </a:prstGeom>
        </p:spPr>
        <p:txBody>
          <a:bodyPr wrap="square" rtlCol="0">
            <a:spAutoFit/>
          </a:bodyPr>
          <a:lstStyle/>
          <a:p>
            <a:pPr algn="ctr"/>
            <a:r>
              <a:rPr lang="ja-JP" altLang="en-US" sz="1800" kern="1200" dirty="0">
                <a:solidFill>
                  <a:srgbClr val="7F7F7F"/>
                </a:solidFill>
                <a:latin typeface="メイリオ" panose="020B0604030504040204" pitchFamily="50" charset="-128"/>
                <a:ea typeface="メイリオ" panose="020B0604030504040204" pitchFamily="50" charset="-128"/>
                <a:cs typeface="メイリオ" panose="020B0604030504040204" pitchFamily="50" charset="-128"/>
              </a:rPr>
              <a:t>本スライドは法的助言を提供するものではありません。</a:t>
            </a:r>
            <a:r>
              <a:rPr lang="en-US" dirty="0">
                <a:solidFill>
                  <a:srgbClr val="7F7F7F"/>
                </a:solidFill>
                <a:latin typeface="メイリオ" panose="020B0604030504040204" pitchFamily="50" charset="-128"/>
                <a:ea typeface="メイリオ" panose="020B0604030504040204" pitchFamily="50" charset="-128"/>
                <a:cs typeface="メイリオ" panose="020B0604030504040204" pitchFamily="50" charset="-128"/>
              </a:rPr>
              <a:t>These</a:t>
            </a:r>
            <a:r>
              <a:rPr lang="en-US" baseline="0" dirty="0">
                <a:solidFill>
                  <a:srgbClr val="7F7F7F"/>
                </a:solidFill>
                <a:latin typeface="メイリオ" panose="020B0604030504040204" pitchFamily="50" charset="-128"/>
                <a:ea typeface="メイリオ" panose="020B0604030504040204" pitchFamily="50" charset="-128"/>
                <a:cs typeface="メイリオ" panose="020B0604030504040204" pitchFamily="50" charset="-128"/>
              </a:rPr>
              <a:t> slides do not contain </a:t>
            </a:r>
            <a:r>
              <a:rPr lang="en-US" dirty="0">
                <a:solidFill>
                  <a:srgbClr val="7F7F7F"/>
                </a:solidFill>
                <a:latin typeface="メイリオ" panose="020B0604030504040204" pitchFamily="50" charset="-128"/>
                <a:ea typeface="メイリオ" panose="020B0604030504040204" pitchFamily="50" charset="-128"/>
                <a:cs typeface="メイリオ" panose="020B0604030504040204" pitchFamily="50" charset="-128"/>
              </a:rPr>
              <a:t>legal advice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11/15/2017</a:t>
            </a:fld>
            <a:endParaRPr lang="en-US"/>
          </a:p>
        </p:txBody>
      </p:sp>
      <p:sp>
        <p:nvSpPr>
          <p:cNvPr id="5" name="Footer Placeholder 4"/>
          <p:cNvSpPr>
            <a:spLocks noGrp="1"/>
          </p:cNvSpPr>
          <p:nvPr>
            <p:ph type="ftr" sz="quarter" idx="11"/>
          </p:nvPr>
        </p:nvSpPr>
        <p:spPr/>
        <p:txBody>
          <a:bodyPr/>
          <a:lstStyle/>
          <a:p>
            <a:r>
              <a:rPr lang="en-US"/>
              <a:t>This material is intended for education and is not sufficient for compliance when used alone or without supporting processes.</a:t>
            </a:r>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63965" y="501067"/>
            <a:ext cx="949739" cy="52763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11/15/2017</a:t>
            </a:fld>
            <a:endParaRPr lang="en-US"/>
          </a:p>
        </p:txBody>
      </p:sp>
      <p:sp>
        <p:nvSpPr>
          <p:cNvPr id="5" name="Footer Placeholder 4"/>
          <p:cNvSpPr>
            <a:spLocks noGrp="1"/>
          </p:cNvSpPr>
          <p:nvPr>
            <p:ph type="ftr" sz="quarter" idx="11"/>
          </p:nvPr>
        </p:nvSpPr>
        <p:spPr/>
        <p:txBody>
          <a:bodyPr/>
          <a:lstStyle/>
          <a:p>
            <a:r>
              <a:rPr lang="en-US"/>
              <a:t>This material is intended for education and is not sufficient for compliance when used alone or without supporting processes.</a:t>
            </a:r>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11/15/2017</a:t>
            </a:fld>
            <a:endParaRPr lang="en-US"/>
          </a:p>
        </p:txBody>
      </p:sp>
      <p:sp>
        <p:nvSpPr>
          <p:cNvPr id="6" name="Footer Placeholder 5"/>
          <p:cNvSpPr>
            <a:spLocks noGrp="1"/>
          </p:cNvSpPr>
          <p:nvPr>
            <p:ph type="ftr" sz="quarter" idx="11"/>
          </p:nvPr>
        </p:nvSpPr>
        <p:spPr/>
        <p:txBody>
          <a:bodyPr/>
          <a:lstStyle/>
          <a:p>
            <a:r>
              <a:rPr lang="en-US"/>
              <a:t>This material is intended for education and is not sufficient for compliance when used alone or without supporting processes.</a:t>
            </a:r>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63965" y="501067"/>
            <a:ext cx="949739" cy="52763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11/15/2017</a:t>
            </a:fld>
            <a:endParaRPr lang="en-US"/>
          </a:p>
        </p:txBody>
      </p:sp>
      <p:sp>
        <p:nvSpPr>
          <p:cNvPr id="3" name="Footer Placeholder 2"/>
          <p:cNvSpPr>
            <a:spLocks noGrp="1"/>
          </p:cNvSpPr>
          <p:nvPr>
            <p:ph type="ftr" sz="quarter" idx="11"/>
          </p:nvPr>
        </p:nvSpPr>
        <p:spPr/>
        <p:txBody>
          <a:bodyPr/>
          <a:lstStyle/>
          <a:p>
            <a:r>
              <a:rPr lang="en-US"/>
              <a:t>This material is intended for education and is not sufficient for compliance when used alone or without supporting processes.</a:t>
            </a:r>
            <a:endParaRPr lang="en-US" dirty="0"/>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63965" y="501067"/>
            <a:ext cx="949739" cy="527633"/>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내용">
    <p:spTree>
      <p:nvGrpSpPr>
        <p:cNvPr id="1" name=""/>
        <p:cNvGrpSpPr/>
        <p:nvPr/>
      </p:nvGrpSpPr>
      <p:grpSpPr>
        <a:xfrm>
          <a:off x="0" y="0"/>
          <a:ext cx="0" cy="0"/>
          <a:chOff x="0" y="0"/>
          <a:chExt cx="0" cy="0"/>
        </a:xfrm>
      </p:grpSpPr>
      <p:sp>
        <p:nvSpPr>
          <p:cNvPr id="2" name="제목 1"/>
          <p:cNvSpPr>
            <a:spLocks noGrp="1"/>
          </p:cNvSpPr>
          <p:nvPr>
            <p:ph type="title"/>
          </p:nvPr>
        </p:nvSpPr>
        <p:spPr>
          <a:xfrm>
            <a:off x="203200" y="69600"/>
            <a:ext cx="11664000" cy="540000"/>
          </a:xfrm>
          <a:prstGeom prst="rect">
            <a:avLst/>
          </a:prstGeom>
          <a:ln>
            <a:noFill/>
          </a:ln>
          <a:effectLst/>
        </p:spPr>
        <p:txBody>
          <a:bodyPr anchor="ctr" anchorCtr="0"/>
          <a:lstStyle>
            <a:lvl1pPr>
              <a:defRPr lang="ko-KR" altLang="en-US" sz="2800" b="1" baseline="0" dirty="0">
                <a:ln w="3175">
                  <a:noFill/>
                </a:ln>
                <a:solidFill>
                  <a:schemeClr val="tx1"/>
                </a:solidFill>
                <a:effectLst>
                  <a:glow rad="228600">
                    <a:schemeClr val="bg1">
                      <a:alpha val="40000"/>
                    </a:schemeClr>
                  </a:glow>
                </a:effectLst>
                <a:latin typeface="맑은 고딕" pitchFamily="50" charset="-127"/>
                <a:ea typeface="+mn-ea"/>
                <a:cs typeface="Lucida Sans Unicode" pitchFamily="34" charset="0"/>
              </a:defRPr>
            </a:lvl1pPr>
          </a:lstStyle>
          <a:p>
            <a:r>
              <a:rPr lang="ko-KR" altLang="en-US" dirty="0"/>
              <a:t>마스터 제목 스타일 편집</a:t>
            </a:r>
          </a:p>
        </p:txBody>
      </p:sp>
      <p:sp>
        <p:nvSpPr>
          <p:cNvPr id="6" name="내용 개체 틀 2" descr="마스터 텍스트 스타일을 편집합니다 "/>
          <p:cNvSpPr>
            <a:spLocks noGrp="1"/>
          </p:cNvSpPr>
          <p:nvPr>
            <p:ph idx="1"/>
          </p:nvPr>
        </p:nvSpPr>
        <p:spPr>
          <a:xfrm>
            <a:off x="304800" y="685800"/>
            <a:ext cx="11277600" cy="1592501"/>
          </a:xfrm>
          <a:prstGeom prst="rect">
            <a:avLst/>
          </a:prstGeom>
          <a:noFill/>
          <a:ln w="3175" cap="sq">
            <a:noFill/>
            <a:miter lim="800000"/>
          </a:ln>
        </p:spPr>
        <p:txBody>
          <a:bodyPr wrap="square" lIns="252000" tIns="180000" rIns="180000" bIns="216000">
            <a:spAutoFit/>
          </a:bodyPr>
          <a:lstStyle>
            <a:lvl1pPr marL="271463" indent="-271463" algn="l">
              <a:lnSpc>
                <a:spcPct val="150000"/>
              </a:lnSpc>
              <a:buSzPct val="90000"/>
              <a:buFontTx/>
              <a:buBlip>
                <a:blip r:embed="rId2"/>
              </a:buBlip>
              <a:defRPr sz="1800" b="1">
                <a:solidFill>
                  <a:schemeClr val="tx1"/>
                </a:solidFill>
                <a:latin typeface="+mn-ea"/>
                <a:ea typeface="+mn-ea"/>
              </a:defRPr>
            </a:lvl1pPr>
            <a:lvl2pPr marL="449263" indent="-177800" algn="l">
              <a:lnSpc>
                <a:spcPct val="100000"/>
              </a:lnSpc>
              <a:buSzPct val="110000"/>
              <a:buFont typeface="맑은 고딕" pitchFamily="50" charset="-127"/>
              <a:buChar char="-"/>
              <a:defRPr sz="1500" b="0">
                <a:solidFill>
                  <a:schemeClr val="tx1"/>
                </a:solidFill>
                <a:latin typeface="+mn-ea"/>
                <a:ea typeface="+mn-ea"/>
              </a:defRPr>
            </a:lvl2pPr>
            <a:lvl3pPr marL="719138" indent="-177800" algn="l">
              <a:lnSpc>
                <a:spcPct val="100000"/>
              </a:lnSpc>
              <a:buSzPct val="110000"/>
              <a:buFont typeface="맑은 고딕" pitchFamily="50" charset="-127"/>
              <a:buChar char="∙"/>
              <a:defRPr sz="1200" b="0">
                <a:solidFill>
                  <a:schemeClr val="tx1"/>
                </a:solidFill>
                <a:latin typeface="+mn-ea"/>
                <a:ea typeface="+mn-ea"/>
              </a:defRPr>
            </a:lvl3pPr>
            <a:lvl4pPr marL="896938" indent="-177800" algn="l">
              <a:lnSpc>
                <a:spcPct val="100000"/>
              </a:lnSpc>
              <a:buSzPct val="110000"/>
              <a:buFont typeface="맑은 고딕" pitchFamily="50" charset="-127"/>
              <a:buChar char="-"/>
              <a:defRPr sz="1100" b="0">
                <a:latin typeface="+mn-ea"/>
                <a:ea typeface="+mn-ea"/>
              </a:defRPr>
            </a:lvl4pPr>
            <a:lvl5pPr marL="1404000" algn="l">
              <a:lnSpc>
                <a:spcPct val="100000"/>
              </a:lnSpc>
              <a:buSzPct val="110000"/>
              <a:buFont typeface="맑은 고딕" pitchFamily="50" charset="-127"/>
              <a:buChar char="-"/>
              <a:defRPr sz="1100" b="0">
                <a:latin typeface="+mn-ea"/>
                <a:ea typeface="+mn-ea"/>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p:txBody>
      </p:sp>
      <p:sp>
        <p:nvSpPr>
          <p:cNvPr id="5" name="Footer Placeholder 4"/>
          <p:cNvSpPr>
            <a:spLocks noGrp="1"/>
          </p:cNvSpPr>
          <p:nvPr>
            <p:ph type="ftr" sz="quarter" idx="11"/>
          </p:nvPr>
        </p:nvSpPr>
        <p:spPr>
          <a:xfrm>
            <a:off x="4038600" y="6356350"/>
            <a:ext cx="4114800" cy="365125"/>
          </a:xfrm>
        </p:spPr>
        <p:txBody>
          <a:bodyPr/>
          <a:lstStyle/>
          <a:p>
            <a:r>
              <a:rPr lang="en-US" dirty="0"/>
              <a:t>This material is intended for education and is not sufficient for compliance when used alone or without supporting processes.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63965" y="501067"/>
            <a:ext cx="949739" cy="527633"/>
          </a:xfrm>
          <a:prstGeom prst="rect">
            <a:avLst/>
          </a:prstGeom>
        </p:spPr>
      </p:pic>
    </p:spTree>
    <p:extLst>
      <p:ext uri="{BB962C8B-B14F-4D97-AF65-F5344CB8AC3E}">
        <p14:creationId xmlns:p14="http://schemas.microsoft.com/office/powerpoint/2010/main" val="200469794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latin typeface="Calibri" panose="020F0502020204030204" pitchFamily="34" charset="0"/>
              </a:defRPr>
            </a:lvl1pPr>
          </a:lstStyle>
          <a:p>
            <a:fld id="{846CE7D5-CF57-46EF-B807-FDD0502418D4}" type="datetimeFigureOut">
              <a:rPr lang="en-US" smtClean="0"/>
              <a:pPr/>
              <a:t>11/15/2017</a:t>
            </a:fld>
            <a:endParaRPr lang="en-US" dirty="0"/>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latin typeface="Calibri" panose="020F0502020204030204" pitchFamily="34" charset="0"/>
              </a:defRPr>
            </a:lvl1pPr>
          </a:lstStyle>
          <a:p>
            <a:r>
              <a:rPr lang="en-US" dirty="0" smtClean="0"/>
              <a:t>This material is intended for education and is not sufficient for compliance when used alone or without supporting processes.</a:t>
            </a:r>
            <a:endParaRPr lang="en-US" dirty="0"/>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latin typeface="Calibri" panose="020F0502020204030204" pitchFamily="34" charset="0"/>
              </a:defRPr>
            </a:lvl1pPr>
          </a:lstStyle>
          <a:p>
            <a:fld id="{330EA680-D336-4FF7-8B7A-9848BB0A1C32}"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5" r:id="rId5"/>
    <p:sldLayoutId id="2147483690" r:id="rId6"/>
  </p:sldLayoutIdLst>
  <p:txStyles>
    <p:titleStyle>
      <a:lvl1pPr algn="l" defTabSz="914400" rtl="0" eaLnBrk="1" latinLnBrk="0" hangingPunct="1">
        <a:spcBef>
          <a:spcPct val="0"/>
        </a:spcBef>
        <a:buNone/>
        <a:defRPr sz="4000" kern="1200" spc="-100" baseline="0">
          <a:solidFill>
            <a:schemeClr val="tx2"/>
          </a:solidFill>
          <a:latin typeface="Calibri" panose="020F0502020204030204" pitchFamily="34" charset="0"/>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Calibri" panose="020F0502020204030204" pitchFamily="34" charset="0"/>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Calibri" panose="020F0502020204030204" pitchFamily="34" charset="0"/>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Calibri" panose="020F0502020204030204" pitchFamily="34" charset="0"/>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Calibri" panose="020F0502020204030204" pitchFamily="34" charset="0"/>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Calibri" panose="020F0502020204030204" pitchFamily="34" charset="0"/>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reativecommons.org/publicdomain/zero/1.0/legalcod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www.opensource.org/license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49.xml.rels><?xml version="1.0" encoding="UTF-8" standalone="yes"?>
<Relationships xmlns="http://schemas.openxmlformats.org/package/2006/relationships"><Relationship Id="rId3" Type="http://schemas.openxmlformats.org/officeDocument/2006/relationships/hyperlink" Target="https://www.fossology.org/"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linux.com/publications/generic-foss-policy"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5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training.linuxfoundation.org/linux-courses/open-source-compliance-courses/compliance-basics-for-developers" TargetMode="External"/><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3600" y="1479177"/>
            <a:ext cx="10464800" cy="1927225"/>
          </a:xfrm>
        </p:spPr>
        <p:txBody>
          <a:bodyPr/>
          <a:lstStyle/>
          <a:p>
            <a:r>
              <a:rPr lang="en-US" sz="4800" b="1"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カリキュラム</a:t>
            </a:r>
          </a:p>
        </p:txBody>
      </p:sp>
      <p:sp>
        <p:nvSpPr>
          <p:cNvPr id="3" name="Subtitle 2"/>
          <p:cNvSpPr>
            <a:spLocks noGrp="1"/>
          </p:cNvSpPr>
          <p:nvPr>
            <p:ph type="subTitle" idx="1"/>
          </p:nvPr>
        </p:nvSpPr>
        <p:spPr>
          <a:xfrm>
            <a:off x="863599" y="3505200"/>
            <a:ext cx="10660993" cy="2552700"/>
          </a:xfrm>
        </p:spPr>
        <p:txBody>
          <a:bodyPr vert="horz" lIns="91440" tIns="45720" rIns="91440" bIns="45720" rtlCol="0" anchor="t">
            <a:noAutofit/>
          </a:bodyPr>
          <a:lstStyle/>
          <a:p>
            <a:r>
              <a:rPr lang="en-US" sz="1700" dirty="0" err="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FOSSトレーニング</a:t>
            </a:r>
            <a:r>
              <a:rPr lang="ja-JP" altLang="en-US" sz="17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リファレンス スライド </a:t>
            </a:r>
            <a:r>
              <a:rPr lang="en-US" altLang="ja-JP" sz="1700" dirty="0" err="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OpenChain</a:t>
            </a:r>
            <a:r>
              <a:rPr lang="en-US" altLang="ja-JP" sz="17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7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仕様書 </a:t>
            </a:r>
            <a:r>
              <a:rPr lang="en-US" altLang="ja-JP" sz="17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1.1</a:t>
            </a:r>
            <a:r>
              <a:rPr lang="ja-JP" altLang="en-US" sz="17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版対応</a:t>
            </a:r>
            <a:endParaRPr lang="en-US" sz="17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endParaRPr lang="en-US" sz="17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r>
              <a:rPr lang="en-US" sz="17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r>
            <a:br>
              <a:rPr lang="en-US" sz="17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en-US" sz="17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本</a:t>
            </a:r>
            <a:r>
              <a:rPr lang="ja-JP" altLang="en-US" sz="17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スライド</a:t>
            </a:r>
            <a:r>
              <a:rPr lang="en-US" sz="17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は </a:t>
            </a:r>
            <a:r>
              <a:rPr lang="en-US" sz="17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hlinkClick r:id="rId3"/>
              </a:rPr>
              <a:t>Creative Commons CC0 1.0 Universal </a:t>
            </a:r>
            <a:r>
              <a:rPr lang="en-US" sz="1700" dirty="0" err="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ライセンスの下でリリースされています</a:t>
            </a:r>
            <a:r>
              <a:rPr lang="en-US" sz="17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17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本スライドの使用、改変および共有にあたっての制限はありません。</a:t>
            </a:r>
            <a:endParaRPr lang="en-US" altLang="ja-JP" sz="17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7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また、これらは無保証となります。</a:t>
            </a:r>
            <a:endParaRPr lang="en-US" sz="17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a:p>
            <a:endParaRPr lang="en-US" sz="17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en-US" sz="1400" dirty="0" err="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本スライドは米国法令に準じています</a:t>
            </a:r>
            <a:r>
              <a:rPr lang="en-US" sz="14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米国外で</a:t>
            </a:r>
            <a:r>
              <a:rPr lang="en-US" sz="1400" dirty="0" err="1">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は法的要求事項が異なる場合がありますのでコンプライアンス</a:t>
            </a:r>
            <a:r>
              <a:rPr 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en-US" sz="1400" dirty="0" err="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トレーニング</a:t>
            </a:r>
            <a:r>
              <a:rPr lang="en-US" sz="14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a:t>
            </a:r>
            <a:br>
              <a:rPr lang="en-US" sz="14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br>
            <a:r>
              <a:rPr lang="en-US" sz="1400" dirty="0" err="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プログラムで本スライドを使う際にはこの点を考慮する必要があります</a:t>
            </a:r>
            <a:r>
              <a:rPr lang="en-US" sz="14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endParaRPr 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941" y="874713"/>
            <a:ext cx="2628900" cy="1460500"/>
          </a:xfrm>
          <a:prstGeom prst="rect">
            <a:avLst/>
          </a:prstGeom>
        </p:spPr>
      </p:pic>
    </p:spTree>
    <p:extLst>
      <p:ext uri="{BB962C8B-B14F-4D97-AF65-F5344CB8AC3E}">
        <p14:creationId xmlns:p14="http://schemas.microsoft.com/office/powerpoint/2010/main" val="7899347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latin typeface="メイリオ" panose="020B0604030504040204" pitchFamily="50" charset="-128"/>
                <a:ea typeface="メイリオ" panose="020B0604030504040204" pitchFamily="50" charset="-128"/>
                <a:cs typeface="メイリオ" panose="020B0604030504040204" pitchFamily="50" charset="-128"/>
              </a:rPr>
              <a:t>ソフトウェアにおける特許の概念</a:t>
            </a:r>
            <a:endParaRPr 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Content Placeholder 2"/>
          <p:cNvSpPr>
            <a:spLocks noGrp="1"/>
          </p:cNvSpPr>
          <p:nvPr>
            <p:ph idx="1"/>
          </p:nvPr>
        </p:nvSpPr>
        <p:spPr>
          <a:xfrm>
            <a:off x="609600" y="1600200"/>
            <a:ext cx="10972800" cy="3557954"/>
          </a:xfrm>
        </p:spPr>
        <p:txBody>
          <a:bodyPr vert="horz" lIns="91440" tIns="45720" rIns="91440" bIns="45720" rtlCol="0" anchor="t">
            <a:noAutofit/>
          </a:bodyPr>
          <a:lstStyle/>
          <a:p>
            <a:r>
              <a:rPr lang="en-US" dirty="0" err="1">
                <a:latin typeface="メイリオ" panose="020B0604030504040204" pitchFamily="50" charset="-128"/>
                <a:ea typeface="メイリオ" panose="020B0604030504040204" pitchFamily="50" charset="-128"/>
                <a:cs typeface="メイリオ" panose="020B0604030504040204" pitchFamily="50" charset="-128"/>
              </a:rPr>
              <a:t>特許は、機能を保護する</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これには、コンピュータ</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ー</a:t>
            </a:r>
            <a:r>
              <a:rPr 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dirty="0" err="1">
                <a:latin typeface="メイリオ" panose="020B0604030504040204" pitchFamily="50" charset="-128"/>
                <a:ea typeface="メイリオ" panose="020B0604030504040204" pitchFamily="50" charset="-128"/>
                <a:cs typeface="メイリオ" panose="020B0604030504040204" pitchFamily="50" charset="-128"/>
              </a:rPr>
              <a:t>プログラムのような演算方法が含まれ</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る</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en-US" sz="1800" dirty="0" err="1">
                <a:latin typeface="メイリオ" panose="020B0604030504040204" pitchFamily="50" charset="-128"/>
                <a:ea typeface="メイリオ" panose="020B0604030504040204" pitchFamily="50" charset="-128"/>
                <a:cs typeface="メイリオ" panose="020B0604030504040204" pitchFamily="50" charset="-128"/>
              </a:rPr>
              <a:t>抽象的なアイデアや自然法則は保護し</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ない</a:t>
            </a: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ある国で特許を得ようとする場合、その国での出願することが必須となる。特許が授与された場合、その</a:t>
            </a:r>
            <a:r>
              <a:rPr lang="en-US" dirty="0" err="1">
                <a:latin typeface="メイリオ" panose="020B0604030504040204" pitchFamily="50" charset="-128"/>
                <a:ea typeface="メイリオ" panose="020B0604030504040204" pitchFamily="50" charset="-128"/>
                <a:cs typeface="メイリオ" panose="020B0604030504040204" pitchFamily="50" charset="-128"/>
              </a:rPr>
              <a:t>保有者は</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他者の</a:t>
            </a:r>
            <a:r>
              <a:rPr lang="en-US" dirty="0" err="1">
                <a:latin typeface="メイリオ" panose="020B0604030504040204" pitchFamily="50" charset="-128"/>
                <a:ea typeface="メイリオ" panose="020B0604030504040204" pitchFamily="50" charset="-128"/>
                <a:cs typeface="メイリオ" panose="020B0604030504040204" pitchFamily="50" charset="-128"/>
              </a:rPr>
              <a:t>独立</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した</a:t>
            </a:r>
            <a:r>
              <a:rPr lang="en-US" dirty="0" err="1">
                <a:latin typeface="メイリオ" panose="020B0604030504040204" pitchFamily="50" charset="-128"/>
                <a:ea typeface="メイリオ" panose="020B0604030504040204" pitchFamily="50" charset="-128"/>
                <a:cs typeface="メイリオ" panose="020B0604030504040204" pitchFamily="50" charset="-128"/>
              </a:rPr>
              <a:t>創作</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であっても</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あらゆる人に対しその機能の使用を停止</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させる権利を持つことになる</a:t>
            </a:r>
            <a:r>
              <a:rPr lang="en-US" dirty="0">
                <a:latin typeface="メイリオ" panose="020B0604030504040204" pitchFamily="50" charset="-128"/>
                <a:ea typeface="メイリオ" panose="020B0604030504040204" pitchFamily="50" charset="-128"/>
                <a:cs typeface="メイリオ" panose="020B0604030504040204" pitchFamily="50" charset="-128"/>
              </a:rPr>
              <a:t> </a:t>
            </a:r>
          </a:p>
          <a:p>
            <a:r>
              <a:rPr lang="en-US" dirty="0" err="1">
                <a:latin typeface="メイリオ" panose="020B0604030504040204" pitchFamily="50" charset="-128"/>
                <a:ea typeface="メイリオ" panose="020B0604030504040204" pitchFamily="50" charset="-128"/>
                <a:cs typeface="メイリオ" panose="020B0604030504040204" pitchFamily="50" charset="-128"/>
              </a:rPr>
              <a:t>他者がその</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技術</a:t>
            </a:r>
            <a:r>
              <a:rPr lang="en-US" dirty="0" err="1">
                <a:latin typeface="メイリオ" panose="020B0604030504040204" pitchFamily="50" charset="-128"/>
                <a:ea typeface="メイリオ" panose="020B0604030504040204" pitchFamily="50" charset="-128"/>
                <a:cs typeface="メイリオ" panose="020B0604030504040204" pitchFamily="50" charset="-128"/>
              </a:rPr>
              <a:t>を使いたい場合、特許ライセンス</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その技術の</a:t>
            </a:r>
            <a:r>
              <a:rPr lang="en-US" dirty="0" err="1">
                <a:latin typeface="メイリオ" panose="020B0604030504040204" pitchFamily="50" charset="-128"/>
                <a:ea typeface="メイリオ" panose="020B0604030504040204" pitchFamily="50" charset="-128"/>
                <a:cs typeface="メイリオ" panose="020B0604030504040204" pitchFamily="50" charset="-128"/>
              </a:rPr>
              <a:t>使用</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製造、製造委託</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販売</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販売の提示、</a:t>
            </a:r>
            <a:r>
              <a:rPr lang="en-US" dirty="0" err="1">
                <a:latin typeface="メイリオ" panose="020B0604030504040204" pitchFamily="50" charset="-128"/>
                <a:ea typeface="メイリオ" panose="020B0604030504040204" pitchFamily="50" charset="-128"/>
                <a:cs typeface="メイリオ" panose="020B0604030504040204" pitchFamily="50" charset="-128"/>
              </a:rPr>
              <a:t>および輸入</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に関する権利</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の許諾）</a:t>
            </a:r>
            <a:r>
              <a:rPr lang="en-US" dirty="0" err="1">
                <a:latin typeface="メイリオ" panose="020B0604030504040204" pitchFamily="50" charset="-128"/>
                <a:ea typeface="メイリオ" panose="020B0604030504040204" pitchFamily="50" charset="-128"/>
                <a:cs typeface="メイリオ" panose="020B0604030504040204" pitchFamily="50" charset="-128"/>
              </a:rPr>
              <a:t>を求めることができ</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他者が同じ発明を独立して創作した場合でも、特許侵害が起こることがある</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テキスト ボックス 3"/>
          <p:cNvSpPr txBox="1"/>
          <p:nvPr/>
        </p:nvSpPr>
        <p:spPr>
          <a:xfrm>
            <a:off x="180000" y="6480000"/>
            <a:ext cx="8439746" cy="338554"/>
          </a:xfrm>
          <a:prstGeom prst="rect">
            <a:avLst/>
          </a:prstGeom>
          <a:noFill/>
        </p:spPr>
        <p:txBody>
          <a:bodyPr wrap="none" rtlCol="0">
            <a:spAutoFit/>
          </a:bodyPr>
          <a:lstStyle/>
          <a:p>
            <a:r>
              <a:rPr kumimoji="1" lang="en-US" altLang="ja-JP" sz="1600" dirty="0">
                <a:latin typeface="Calibri" panose="020F0502020204030204" pitchFamily="34" charset="0"/>
              </a:rPr>
              <a:t>※</a:t>
            </a:r>
            <a:r>
              <a:rPr kumimoji="1" lang="ja-JP" altLang="en-US" sz="1600" dirty="0">
                <a:latin typeface="Calibri" panose="020F0502020204030204" pitchFamily="34" charset="0"/>
              </a:rPr>
              <a:t>それぞれ英文で、</a:t>
            </a:r>
            <a:r>
              <a:rPr lang="en-US" altLang="ja-JP" sz="1600" dirty="0">
                <a:latin typeface="Calibri" panose="020F0502020204030204" pitchFamily="34" charset="0"/>
              </a:rPr>
              <a:t> rights to </a:t>
            </a:r>
            <a:r>
              <a:rPr lang="ja-JP" altLang="en-US" sz="1600" dirty="0">
                <a:latin typeface="Calibri" panose="020F0502020204030204" pitchFamily="34" charset="0"/>
              </a:rPr>
              <a:t>「</a:t>
            </a:r>
            <a:r>
              <a:rPr lang="en-US" altLang="ja-JP" sz="1600" dirty="0">
                <a:latin typeface="Calibri" panose="020F0502020204030204" pitchFamily="34" charset="0"/>
              </a:rPr>
              <a:t>use</a:t>
            </a:r>
            <a:r>
              <a:rPr lang="ja-JP" altLang="en-US" sz="1600" dirty="0">
                <a:latin typeface="Calibri" panose="020F0502020204030204" pitchFamily="34" charset="0"/>
              </a:rPr>
              <a:t>」</a:t>
            </a:r>
            <a:r>
              <a:rPr lang="en-US" altLang="ja-JP" sz="1600" dirty="0">
                <a:latin typeface="Calibri" panose="020F0502020204030204" pitchFamily="34" charset="0"/>
              </a:rPr>
              <a:t>, </a:t>
            </a:r>
            <a:r>
              <a:rPr lang="ja-JP" altLang="en-US" sz="1600" dirty="0">
                <a:latin typeface="Calibri" panose="020F0502020204030204" pitchFamily="34" charset="0"/>
              </a:rPr>
              <a:t>「</a:t>
            </a:r>
            <a:r>
              <a:rPr lang="en-US" altLang="ja-JP" sz="1600" dirty="0">
                <a:latin typeface="Calibri" panose="020F0502020204030204" pitchFamily="34" charset="0"/>
              </a:rPr>
              <a:t>make</a:t>
            </a:r>
            <a:r>
              <a:rPr lang="ja-JP" altLang="en-US" sz="1600" dirty="0">
                <a:latin typeface="Calibri" panose="020F0502020204030204" pitchFamily="34" charset="0"/>
              </a:rPr>
              <a:t>」</a:t>
            </a:r>
            <a:r>
              <a:rPr lang="en-US" altLang="ja-JP" sz="1600" dirty="0">
                <a:latin typeface="Calibri" panose="020F0502020204030204" pitchFamily="34" charset="0"/>
              </a:rPr>
              <a:t>, </a:t>
            </a:r>
            <a:r>
              <a:rPr lang="ja-JP" altLang="en-US" sz="1600" dirty="0">
                <a:latin typeface="Calibri" panose="020F0502020204030204" pitchFamily="34" charset="0"/>
              </a:rPr>
              <a:t>「</a:t>
            </a:r>
            <a:r>
              <a:rPr lang="en-US" altLang="ja-JP" sz="1600" dirty="0">
                <a:latin typeface="Calibri" panose="020F0502020204030204" pitchFamily="34" charset="0"/>
              </a:rPr>
              <a:t>have made</a:t>
            </a:r>
            <a:r>
              <a:rPr lang="ja-JP" altLang="en-US" sz="1600" dirty="0">
                <a:latin typeface="Calibri" panose="020F0502020204030204" pitchFamily="34" charset="0"/>
              </a:rPr>
              <a:t>」</a:t>
            </a:r>
            <a:r>
              <a:rPr lang="en-US" altLang="ja-JP" sz="1600" dirty="0">
                <a:latin typeface="Calibri" panose="020F0502020204030204" pitchFamily="34" charset="0"/>
              </a:rPr>
              <a:t>, </a:t>
            </a:r>
            <a:r>
              <a:rPr lang="ja-JP" altLang="en-US" sz="1600" dirty="0">
                <a:latin typeface="Calibri" panose="020F0502020204030204" pitchFamily="34" charset="0"/>
              </a:rPr>
              <a:t>「</a:t>
            </a:r>
            <a:r>
              <a:rPr lang="en-US" altLang="ja-JP" sz="1600" dirty="0">
                <a:latin typeface="Calibri" panose="020F0502020204030204" pitchFamily="34" charset="0"/>
              </a:rPr>
              <a:t>sell</a:t>
            </a:r>
            <a:r>
              <a:rPr lang="ja-JP" altLang="en-US" sz="1600" dirty="0">
                <a:latin typeface="Calibri" panose="020F0502020204030204" pitchFamily="34" charset="0"/>
              </a:rPr>
              <a:t>」</a:t>
            </a:r>
            <a:r>
              <a:rPr lang="en-US" altLang="ja-JP" sz="1600" dirty="0">
                <a:latin typeface="Calibri" panose="020F0502020204030204" pitchFamily="34" charset="0"/>
              </a:rPr>
              <a:t>, </a:t>
            </a:r>
            <a:r>
              <a:rPr lang="ja-JP" altLang="en-US" sz="1600" dirty="0">
                <a:latin typeface="Calibri" panose="020F0502020204030204" pitchFamily="34" charset="0"/>
              </a:rPr>
              <a:t>「</a:t>
            </a:r>
            <a:r>
              <a:rPr lang="en-US" altLang="ja-JP" sz="1600" dirty="0">
                <a:latin typeface="Calibri" panose="020F0502020204030204" pitchFamily="34" charset="0"/>
              </a:rPr>
              <a:t>offer for sale</a:t>
            </a:r>
            <a:r>
              <a:rPr lang="ja-JP" altLang="en-US" sz="1600" dirty="0">
                <a:latin typeface="Calibri" panose="020F0502020204030204" pitchFamily="34" charset="0"/>
              </a:rPr>
              <a:t>」</a:t>
            </a:r>
            <a:r>
              <a:rPr lang="en-US" altLang="ja-JP" sz="1600" dirty="0">
                <a:latin typeface="Calibri" panose="020F0502020204030204" pitchFamily="34" charset="0"/>
              </a:rPr>
              <a:t>,and </a:t>
            </a:r>
            <a:r>
              <a:rPr lang="ja-JP" altLang="en-US" sz="1600" dirty="0">
                <a:latin typeface="Calibri" panose="020F0502020204030204" pitchFamily="34" charset="0"/>
              </a:rPr>
              <a:t>「</a:t>
            </a:r>
            <a:r>
              <a:rPr lang="en-US" altLang="ja-JP" sz="1600" dirty="0">
                <a:latin typeface="Calibri" panose="020F0502020204030204" pitchFamily="34" charset="0"/>
              </a:rPr>
              <a:t>import</a:t>
            </a:r>
            <a:r>
              <a:rPr lang="ja-JP" altLang="en-US" sz="1600" dirty="0">
                <a:latin typeface="Calibri" panose="020F0502020204030204" pitchFamily="34" charset="0"/>
              </a:rPr>
              <a:t>」</a:t>
            </a:r>
            <a:endParaRPr kumimoji="1" lang="ja-JP" altLang="en-US" sz="1600" dirty="0">
              <a:latin typeface="Calibri" panose="020F0502020204030204" pitchFamily="34" charset="0"/>
            </a:endParaRPr>
          </a:p>
        </p:txBody>
      </p:sp>
    </p:spTree>
    <p:extLst>
      <p:ext uri="{BB962C8B-B14F-4D97-AF65-F5344CB8AC3E}">
        <p14:creationId xmlns:p14="http://schemas.microsoft.com/office/powerpoint/2010/main" val="4563337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メイリオ" panose="020B0604030504040204" pitchFamily="50" charset="-128"/>
                <a:ea typeface="メイリオ" panose="020B0604030504040204" pitchFamily="50" charset="-128"/>
                <a:cs typeface="メイリオ" panose="020B0604030504040204" pitchFamily="50" charset="-128"/>
              </a:rPr>
              <a:t>ライセンス</a:t>
            </a:r>
          </a:p>
        </p:txBody>
      </p:sp>
      <p:sp>
        <p:nvSpPr>
          <p:cNvPr id="3" name="Content Placeholder 2"/>
          <p:cNvSpPr>
            <a:spLocks noGrp="1"/>
          </p:cNvSpPr>
          <p:nvPr>
            <p:ph idx="1"/>
          </p:nvPr>
        </p:nvSpPr>
        <p:spPr>
          <a:xfrm>
            <a:off x="608400" y="1481772"/>
            <a:ext cx="10515600" cy="5176575"/>
          </a:xfrm>
        </p:spPr>
        <p:txBody>
          <a:bodyPr vert="horz" lIns="91440" tIns="45720" rIns="91440" bIns="45720" rtlCol="0" anchor="t">
            <a:normAutofit/>
          </a:bodyPr>
          <a:lstStyle/>
          <a:p>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ライセンス」は、著作権や特許の保有者が他者に対し許諾や権利を</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与える手法</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r>
              <a:rPr lang="en-US" dirty="0" err="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ライセンスは以下に対し</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制約を課す</a:t>
            </a:r>
            <a:r>
              <a:rPr lang="en-US" dirty="0" err="1">
                <a:latin typeface="メイリオ" panose="020B0604030504040204" pitchFamily="50" charset="-128"/>
                <a:ea typeface="メイリオ" panose="020B0604030504040204" pitchFamily="50" charset="-128"/>
                <a:cs typeface="メイリオ" panose="020B0604030504040204" pitchFamily="50" charset="-128"/>
              </a:rPr>
              <a:t>ことが</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できる</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en-US" sz="1800" dirty="0" err="1">
                <a:latin typeface="メイリオ" panose="020B0604030504040204" pitchFamily="50" charset="-128"/>
                <a:ea typeface="メイリオ" panose="020B0604030504040204" pitchFamily="50" charset="-128"/>
                <a:cs typeface="メイリオ" panose="020B0604030504040204" pitchFamily="50" charset="-128"/>
              </a:rPr>
              <a:t>許可される使用</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形態</a:t>
            </a:r>
            <a:r>
              <a:rPr lang="en-US" sz="1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商用</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非商用、</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頒布</a:t>
            </a:r>
            <a:r>
              <a:rPr lang="en-US" sz="1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派生的著作物の作成</a:t>
            </a:r>
            <a:r>
              <a:rPr lang="en-US" sz="1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製造</a:t>
            </a:r>
            <a:r>
              <a:rPr lang="en-US" sz="1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製造委託、大量生産</a:t>
            </a:r>
            <a:r>
              <a:rPr lang="en-US" sz="1800" dirty="0">
                <a:latin typeface="メイリオ" panose="020B0604030504040204" pitchFamily="50" charset="-128"/>
                <a:ea typeface="メイリオ" panose="020B0604030504040204" pitchFamily="50" charset="-128"/>
                <a:cs typeface="メイリオ" panose="020B0604030504040204" pitchFamily="50" charset="-128"/>
              </a:rPr>
              <a:t>）</a:t>
            </a:r>
          </a:p>
          <a:p>
            <a:pPr lvl="1">
              <a:buFont typeface="Wingdings" panose="05000000000000000000" pitchFamily="2" charset="2"/>
              <a:buChar char="Ø"/>
            </a:pPr>
            <a:r>
              <a:rPr lang="en-US" sz="1800" dirty="0" err="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独占的</a:t>
            </a:r>
            <a:r>
              <a:rPr lang="en-US" sz="18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または</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非独占的な</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許諾条件</a:t>
            </a: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en-US" sz="18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地理的な範囲</a:t>
            </a: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en-US" sz="18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無期限か、期限付きか</a:t>
            </a: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a:p>
            <a:r>
              <a:rPr lang="en-US" dirty="0" err="1">
                <a:latin typeface="メイリオ" panose="020B0604030504040204" pitchFamily="50" charset="-128"/>
                <a:ea typeface="メイリオ" panose="020B0604030504040204" pitchFamily="50" charset="-128"/>
                <a:cs typeface="メイリオ" panose="020B0604030504040204" pitchFamily="50" charset="-128"/>
              </a:rPr>
              <a:t>ライセンスはその</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許諾</a:t>
            </a:r>
            <a:r>
              <a:rPr lang="en-US" dirty="0" err="1">
                <a:latin typeface="メイリオ" panose="020B0604030504040204" pitchFamily="50" charset="-128"/>
                <a:ea typeface="メイリオ" panose="020B0604030504040204" pitchFamily="50" charset="-128"/>
                <a:cs typeface="メイリオ" panose="020B0604030504040204" pitchFamily="50" charset="-128"/>
              </a:rPr>
              <a:t>に条件を持たせることができ</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る</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すなわち何らかの義務を満たした場合にのみ、そのライセンスを得る</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en-US" sz="1800" dirty="0" err="1">
                <a:latin typeface="メイリオ" panose="020B0604030504040204" pitchFamily="50" charset="-128"/>
                <a:ea typeface="メイリオ" panose="020B0604030504040204" pitchFamily="50" charset="-128"/>
                <a:cs typeface="メイリオ" panose="020B0604030504040204" pitchFamily="50" charset="-128"/>
              </a:rPr>
              <a:t>例）帰属</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情報</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を提供する、互恵的ライセンスを供与する</a:t>
            </a: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a:p>
            <a:r>
              <a:rPr lang="en-US" dirty="0" err="1">
                <a:latin typeface="メイリオ" panose="020B0604030504040204" pitchFamily="50" charset="-128"/>
                <a:ea typeface="メイリオ" panose="020B0604030504040204" pitchFamily="50" charset="-128"/>
                <a:cs typeface="メイリオ" panose="020B0604030504040204" pitchFamily="50" charset="-128"/>
              </a:rPr>
              <a:t>保証、免責、サポート、アップグレード、保守に関する契約事項も含まれる場合があ</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る</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9775476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dirty="0">
                <a:latin typeface="メイリオ" panose="020B0604030504040204" pitchFamily="50" charset="-128"/>
                <a:ea typeface="メイリオ" panose="020B0604030504040204" pitchFamily="50" charset="-128"/>
                <a:cs typeface="メイリオ" panose="020B0604030504040204" pitchFamily="50" charset="-128"/>
              </a:rPr>
              <a:t>理解度チェック</a:t>
            </a:r>
          </a:p>
        </p:txBody>
      </p:sp>
      <p:sp>
        <p:nvSpPr>
          <p:cNvPr id="3" name="Content Placeholder 2"/>
          <p:cNvSpPr>
            <a:spLocks noGrp="1"/>
          </p:cNvSpPr>
          <p:nvPr>
            <p:ph idx="1"/>
          </p:nvPr>
        </p:nvSpPr>
        <p:spPr>
          <a:xfrm>
            <a:off x="608400" y="1481772"/>
            <a:ext cx="10515600" cy="5176575"/>
          </a:xfrm>
        </p:spPr>
        <p:txBody>
          <a:bodyPr vert="horz" lIns="91440" tIns="45720" rIns="91440" bIns="45720" rtlCol="0" anchor="t">
            <a:normAutofit/>
          </a:bodyPr>
          <a:lstStyle/>
          <a:p>
            <a:r>
              <a:rPr lang="en-US" dirty="0">
                <a:latin typeface="メイリオ" panose="020B0604030504040204" pitchFamily="50" charset="-128"/>
                <a:ea typeface="メイリオ" panose="020B0604030504040204" pitchFamily="50" charset="-128"/>
                <a:cs typeface="メイリオ" panose="020B0604030504040204" pitchFamily="50" charset="-128"/>
              </a:rPr>
              <a:t>著作権法はどのようなものを保護しますか？</a:t>
            </a:r>
          </a:p>
          <a:p>
            <a:r>
              <a:rPr lang="en-US" dirty="0" err="1">
                <a:latin typeface="メイリオ" panose="020B0604030504040204" pitchFamily="50" charset="-128"/>
                <a:ea typeface="メイリオ" panose="020B0604030504040204" pitchFamily="50" charset="-128"/>
                <a:cs typeface="メイリオ" panose="020B0604030504040204" pitchFamily="50" charset="-128"/>
              </a:rPr>
              <a:t>ソフトウェアにとって</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最も</a:t>
            </a:r>
            <a:r>
              <a:rPr lang="en-US" dirty="0" err="1">
                <a:latin typeface="メイリオ" panose="020B0604030504040204" pitchFamily="50" charset="-128"/>
                <a:ea typeface="メイリオ" panose="020B0604030504040204" pitchFamily="50" charset="-128"/>
                <a:cs typeface="メイリオ" panose="020B0604030504040204" pitchFamily="50" charset="-128"/>
              </a:rPr>
              <a:t>重要なのは著作権</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のどのような権利</a:t>
            </a:r>
            <a:r>
              <a:rPr lang="en-US" dirty="0" err="1">
                <a:latin typeface="メイリオ" panose="020B0604030504040204" pitchFamily="50" charset="-128"/>
                <a:ea typeface="メイリオ" panose="020B0604030504040204" pitchFamily="50" charset="-128"/>
                <a:cs typeface="メイリオ" panose="020B0604030504040204" pitchFamily="50" charset="-128"/>
              </a:rPr>
              <a:t>ですか</a:t>
            </a:r>
            <a:r>
              <a:rPr lang="en-US" dirty="0">
                <a:latin typeface="メイリオ" panose="020B0604030504040204" pitchFamily="50" charset="-128"/>
                <a:ea typeface="メイリオ" panose="020B0604030504040204" pitchFamily="50" charset="-128"/>
                <a:cs typeface="メイリオ" panose="020B0604030504040204" pitchFamily="50" charset="-128"/>
              </a:rPr>
              <a:t>？</a:t>
            </a:r>
          </a:p>
          <a:p>
            <a:r>
              <a:rPr lang="en-US" dirty="0" err="1">
                <a:latin typeface="メイリオ" panose="020B0604030504040204" pitchFamily="50" charset="-128"/>
                <a:ea typeface="メイリオ" panose="020B0604030504040204" pitchFamily="50" charset="-128"/>
                <a:cs typeface="メイリオ" panose="020B0604030504040204" pitchFamily="50" charset="-128"/>
              </a:rPr>
              <a:t>ソフトウェア</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a:t>
            </a:r>
            <a:r>
              <a:rPr lang="en-US" dirty="0" err="1">
                <a:latin typeface="メイリオ" panose="020B0604030504040204" pitchFamily="50" charset="-128"/>
                <a:ea typeface="メイリオ" panose="020B0604030504040204" pitchFamily="50" charset="-128"/>
                <a:cs typeface="メイリオ" panose="020B0604030504040204" pitchFamily="50" charset="-128"/>
              </a:rPr>
              <a:t>特許</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の対象になりますか</a:t>
            </a:r>
            <a:r>
              <a:rPr lang="en-US" dirty="0">
                <a:latin typeface="メイリオ" panose="020B0604030504040204" pitchFamily="50" charset="-128"/>
                <a:ea typeface="メイリオ" panose="020B0604030504040204" pitchFamily="50" charset="-128"/>
                <a:cs typeface="メイリオ" panose="020B0604030504040204" pitchFamily="50" charset="-128"/>
              </a:rPr>
              <a:t>？ </a:t>
            </a:r>
          </a:p>
          <a:p>
            <a:r>
              <a:rPr lang="en-US" dirty="0">
                <a:latin typeface="メイリオ" panose="020B0604030504040204" pitchFamily="50" charset="-128"/>
                <a:ea typeface="メイリオ" panose="020B0604030504040204" pitchFamily="50" charset="-128"/>
                <a:cs typeface="メイリオ" panose="020B0604030504040204" pitchFamily="50" charset="-128"/>
              </a:rPr>
              <a:t>特許はその保有者に対しどういった権利を付与しますか？</a:t>
            </a:r>
          </a:p>
          <a:p>
            <a:r>
              <a:rPr lang="en-US" dirty="0" err="1">
                <a:latin typeface="メイリオ" panose="020B0604030504040204" pitchFamily="50" charset="-128"/>
                <a:ea typeface="メイリオ" panose="020B0604030504040204" pitchFamily="50" charset="-128"/>
                <a:cs typeface="メイリオ" panose="020B0604030504040204" pitchFamily="50" charset="-128"/>
              </a:rPr>
              <a:t>単独で自分のソフトウェアを開発した場合</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でも</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そのソフトウェアについて</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第三者から</a:t>
            </a:r>
            <a:r>
              <a:rPr lang="en-US" dirty="0" err="1">
                <a:latin typeface="メイリオ" panose="020B0604030504040204" pitchFamily="50" charset="-128"/>
                <a:ea typeface="メイリオ" panose="020B0604030504040204" pitchFamily="50" charset="-128"/>
                <a:cs typeface="メイリオ" panose="020B0604030504040204" pitchFamily="50" charset="-128"/>
              </a:rPr>
              <a:t>著作権ライセンスを</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受ける</a:t>
            </a:r>
            <a:r>
              <a:rPr lang="en-US" dirty="0" err="1">
                <a:latin typeface="メイリオ" panose="020B0604030504040204" pitchFamily="50" charset="-128"/>
                <a:ea typeface="メイリオ" panose="020B0604030504040204" pitchFamily="50" charset="-128"/>
                <a:cs typeface="メイリオ" panose="020B0604030504040204" pitchFamily="50" charset="-128"/>
              </a:rPr>
              <a:t>必要</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がある可能性があり</a:t>
            </a:r>
            <a:r>
              <a:rPr lang="en-US" dirty="0" err="1">
                <a:latin typeface="メイリオ" panose="020B0604030504040204" pitchFamily="50" charset="-128"/>
                <a:ea typeface="メイリオ" panose="020B0604030504040204" pitchFamily="50" charset="-128"/>
                <a:cs typeface="メイリオ" panose="020B0604030504040204" pitchFamily="50" charset="-128"/>
              </a:rPr>
              <a:t>ますか？特許の場合は</a:t>
            </a:r>
            <a:r>
              <a:rPr lang="en-US" dirty="0">
                <a:latin typeface="メイリオ" panose="020B0604030504040204" pitchFamily="50" charset="-128"/>
                <a:ea typeface="メイリオ" panose="020B0604030504040204" pitchFamily="50" charset="-128"/>
                <a:cs typeface="メイリオ" panose="020B0604030504040204" pitchFamily="50" charset="-128"/>
              </a:rPr>
              <a:t>？</a:t>
            </a:r>
          </a:p>
          <a:p>
            <a:pPr marL="0" indent="0">
              <a:buNone/>
            </a:pP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0654886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normAutofit/>
          </a:bodyPr>
          <a:lstStyle/>
          <a:p>
            <a:r>
              <a:rPr lang="en-US" sz="2400" dirty="0">
                <a:latin typeface="メイリオ" panose="020B0604030504040204" pitchFamily="50" charset="-128"/>
                <a:ea typeface="メイリオ" panose="020B0604030504040204" pitchFamily="50" charset="-128"/>
                <a:cs typeface="メイリオ" panose="020B0604030504040204" pitchFamily="50" charset="-128"/>
              </a:rPr>
              <a:t>第2章</a:t>
            </a:r>
          </a:p>
        </p:txBody>
      </p:sp>
      <p:sp>
        <p:nvSpPr>
          <p:cNvPr id="2" name="Text Placeholder 1"/>
          <p:cNvSpPr>
            <a:spLocks noGrp="1"/>
          </p:cNvSpPr>
          <p:nvPr>
            <p:ph type="body" idx="1"/>
          </p:nvPr>
        </p:nvSpPr>
        <p:spPr/>
        <p:txBody>
          <a:bodyPr>
            <a:normAutofit/>
          </a:bodyPr>
          <a:lstStyle/>
          <a:p>
            <a:r>
              <a:rPr lang="en-US" sz="4800">
                <a:latin typeface="メイリオ" panose="020B0604030504040204" pitchFamily="50" charset="-128"/>
                <a:ea typeface="メイリオ" panose="020B0604030504040204" pitchFamily="50" charset="-128"/>
                <a:cs typeface="メイリオ" panose="020B0604030504040204" pitchFamily="50" charset="-128"/>
              </a:rPr>
              <a:t>FOSSライセンス概論</a:t>
            </a:r>
            <a:endParaRPr lang="en-US" sz="48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2613293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atin typeface="メイリオ" panose="020B0604030504040204" pitchFamily="50" charset="-128"/>
                <a:ea typeface="メイリオ" panose="020B0604030504040204" pitchFamily="50" charset="-128"/>
                <a:cs typeface="メイリオ" panose="020B0604030504040204" pitchFamily="50" charset="-128"/>
              </a:rPr>
              <a:t>FOSSライセンス </a:t>
            </a:r>
            <a:endParaRPr 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Content Placeholder 2"/>
          <p:cNvSpPr>
            <a:spLocks noGrp="1"/>
          </p:cNvSpPr>
          <p:nvPr>
            <p:ph idx="1"/>
          </p:nvPr>
        </p:nvSpPr>
        <p:spPr>
          <a:xfrm>
            <a:off x="608400" y="1781321"/>
            <a:ext cx="10796833" cy="5176575"/>
          </a:xfrm>
        </p:spPr>
        <p:txBody>
          <a:bodyPr vert="horz" lIns="91440" tIns="45720" rIns="91440" bIns="45720" rtlCol="0" anchor="t">
            <a:normAutofit/>
          </a:bodyPr>
          <a:lstStyle/>
          <a:p>
            <a:r>
              <a:rPr lang="en-US" dirty="0">
                <a:latin typeface="メイリオ" panose="020B0604030504040204" pitchFamily="50" charset="-128"/>
                <a:ea typeface="メイリオ" panose="020B0604030504040204" pitchFamily="50" charset="-128"/>
                <a:cs typeface="メイリオ" panose="020B0604030504040204" pitchFamily="50" charset="-128"/>
              </a:rPr>
              <a:t>FOSS</a:t>
            </a:r>
            <a:r>
              <a:rPr lang="x-none" dirty="0">
                <a:latin typeface="メイリオ" panose="020B0604030504040204" pitchFamily="50" charset="-128"/>
                <a:ea typeface="メイリオ" panose="020B0604030504040204" pitchFamily="50" charset="-128"/>
                <a:cs typeface="メイリオ" panose="020B0604030504040204" pitchFamily="50" charset="-128"/>
              </a:rPr>
              <a:t>ライセンスは</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その定義として</a:t>
            </a:r>
            <a:r>
              <a:rPr lang="x-none" dirty="0">
                <a:latin typeface="メイリオ" panose="020B0604030504040204" pitchFamily="50" charset="-128"/>
                <a:ea typeface="メイリオ" panose="020B0604030504040204" pitchFamily="50" charset="-128"/>
                <a:cs typeface="メイリオ" panose="020B0604030504040204" pitchFamily="50" charset="-128"/>
              </a:rPr>
              <a:t>改変と再頒布を許容する条件の下でソースコード</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を入手可能にするものをいう</a:t>
            </a:r>
            <a:endParaRPr lang="x-none" dirty="0">
              <a:latin typeface="メイリオ" panose="020B0604030504040204" pitchFamily="50" charset="-128"/>
              <a:ea typeface="メイリオ" panose="020B0604030504040204" pitchFamily="50" charset="-128"/>
              <a:cs typeface="メイリオ" panose="020B0604030504040204" pitchFamily="50" charset="-128"/>
            </a:endParaRPr>
          </a:p>
          <a:p>
            <a:r>
              <a:rPr lang="x-none" dirty="0">
                <a:latin typeface="メイリオ" panose="020B0604030504040204" pitchFamily="50" charset="-128"/>
                <a:ea typeface="メイリオ" panose="020B0604030504040204" pitchFamily="50" charset="-128"/>
                <a:cs typeface="メイリオ" panose="020B0604030504040204" pitchFamily="50" charset="-128"/>
              </a:rPr>
              <a:t>FOSSライセンスには、帰属</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情報</a:t>
            </a:r>
            <a:r>
              <a:rPr lang="x-none" dirty="0">
                <a:latin typeface="メイリオ" panose="020B0604030504040204" pitchFamily="50" charset="-128"/>
                <a:ea typeface="メイリオ" panose="020B0604030504040204" pitchFamily="50" charset="-128"/>
                <a:cs typeface="メイリオ" panose="020B0604030504040204" pitchFamily="50" charset="-128"/>
              </a:rPr>
              <a:t>の提供や著作権宣言文の</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保持、</a:t>
            </a:r>
            <a:r>
              <a:rPr lang="x-none" dirty="0">
                <a:latin typeface="メイリオ" panose="020B0604030504040204" pitchFamily="50" charset="-128"/>
                <a:ea typeface="メイリオ" panose="020B0604030504040204" pitchFamily="50" charset="-128"/>
                <a:cs typeface="メイリオ" panose="020B0604030504040204" pitchFamily="50" charset="-128"/>
              </a:rPr>
              <a:t>もしくはソースコード</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の入手を</a:t>
            </a:r>
            <a:r>
              <a:rPr lang="x-none" dirty="0">
                <a:latin typeface="メイリオ" panose="020B0604030504040204" pitchFamily="50" charset="-128"/>
                <a:ea typeface="メイリオ" panose="020B0604030504040204" pitchFamily="50" charset="-128"/>
                <a:cs typeface="メイリオ" panose="020B0604030504040204" pitchFamily="50" charset="-128"/>
              </a:rPr>
              <a:t>書面</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で</a:t>
            </a:r>
            <a:r>
              <a:rPr lang="x-none" dirty="0">
                <a:latin typeface="メイリオ" panose="020B0604030504040204" pitchFamily="50" charset="-128"/>
                <a:ea typeface="メイリオ" panose="020B0604030504040204" pitchFamily="50" charset="-128"/>
                <a:cs typeface="メイリオ" panose="020B0604030504040204" pitchFamily="50" charset="-128"/>
              </a:rPr>
              <a:t>申し出ること</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 ※ </a:t>
            </a:r>
            <a:r>
              <a:rPr lang="x-none" dirty="0">
                <a:latin typeface="メイリオ" panose="020B0604030504040204" pitchFamily="50" charset="-128"/>
                <a:ea typeface="メイリオ" panose="020B0604030504040204" pitchFamily="50" charset="-128"/>
                <a:cs typeface="メイリオ" panose="020B0604030504040204" pitchFamily="50" charset="-128"/>
              </a:rPr>
              <a:t>に関する条件を有する場合があ</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る</a:t>
            </a:r>
            <a:endParaRPr lang="x-none"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代表的なライセンスは、オープンソース </a:t>
            </a:r>
            <a:r>
              <a:rPr lang="x-none" dirty="0">
                <a:latin typeface="メイリオ" panose="020B0604030504040204" pitchFamily="50" charset="-128"/>
                <a:ea typeface="メイリオ" panose="020B0604030504040204" pitchFamily="50" charset="-128"/>
                <a:cs typeface="メイリオ" panose="020B0604030504040204" pitchFamily="50" charset="-128"/>
              </a:rPr>
              <a:t>イニシアチブ（OSI</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x-none" dirty="0">
                <a:latin typeface="メイリオ" panose="020B0604030504040204" pitchFamily="50" charset="-128"/>
                <a:ea typeface="メイリオ" panose="020B0604030504040204" pitchFamily="50" charset="-128"/>
                <a:cs typeface="メイリオ" panose="020B0604030504040204" pitchFamily="50" charset="-128"/>
              </a:rPr>
              <a:t>が</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そ</a:t>
            </a:r>
            <a:r>
              <a:rPr lang="x-none" dirty="0">
                <a:latin typeface="メイリオ" panose="020B0604030504040204" pitchFamily="50" charset="-128"/>
                <a:ea typeface="メイリオ" panose="020B0604030504040204" pitchFamily="50" charset="-128"/>
                <a:cs typeface="メイリオ" panose="020B0604030504040204" pitchFamily="50" charset="-128"/>
              </a:rPr>
              <a:t>の</a:t>
            </a:r>
            <a:r>
              <a:rPr lang="en-US" dirty="0">
                <a:latin typeface="メイリオ" panose="020B0604030504040204" pitchFamily="50" charset="-128"/>
                <a:ea typeface="メイリオ" panose="020B0604030504040204" pitchFamily="50" charset="-128"/>
                <a:cs typeface="メイリオ" panose="020B0604030504040204" pitchFamily="50" charset="-128"/>
              </a:rPr>
              <a:t>FOSS</a:t>
            </a:r>
            <a:r>
              <a:rPr lang="x-none" dirty="0">
                <a:latin typeface="メイリオ" panose="020B0604030504040204" pitchFamily="50" charset="-128"/>
                <a:ea typeface="メイリオ" panose="020B0604030504040204" pitchFamily="50" charset="-128"/>
                <a:cs typeface="メイリオ" panose="020B0604030504040204" pitchFamily="50" charset="-128"/>
              </a:rPr>
              <a:t>定義（OSD）に基づ</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いて</a:t>
            </a:r>
            <a:r>
              <a:rPr lang="x-none" dirty="0">
                <a:latin typeface="メイリオ" panose="020B0604030504040204" pitchFamily="50" charset="-128"/>
                <a:ea typeface="メイリオ" panose="020B0604030504040204" pitchFamily="50" charset="-128"/>
                <a:cs typeface="メイリオ" panose="020B0604030504040204" pitchFamily="50" charset="-128"/>
              </a:rPr>
              <a:t>承認した</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一連のライセンス。</a:t>
            </a:r>
            <a:r>
              <a:rPr lang="x-none" dirty="0">
                <a:latin typeface="メイリオ" panose="020B0604030504040204" pitchFamily="50" charset="-128"/>
                <a:ea typeface="メイリオ" panose="020B0604030504040204" pitchFamily="50" charset="-128"/>
                <a:cs typeface="メイリオ" panose="020B0604030504040204" pitchFamily="50" charset="-128"/>
              </a:rPr>
              <a:t>OSIが承認したライセンスの全リスト</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は、以下のページを参照：</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r>
            <a:br>
              <a:rPr lang="en-US" altLang="ja-JP" dirty="0">
                <a:latin typeface="メイリオ" panose="020B0604030504040204" pitchFamily="50" charset="-128"/>
                <a:ea typeface="メイリオ" panose="020B0604030504040204" pitchFamily="50" charset="-128"/>
                <a:cs typeface="メイリオ" panose="020B0604030504040204" pitchFamily="50" charset="-128"/>
              </a:rPr>
            </a:br>
            <a:r>
              <a:rPr lang="x-none" dirty="0">
                <a:latin typeface="メイリオ" panose="020B0604030504040204" pitchFamily="50" charset="-128"/>
                <a:ea typeface="メイリオ" panose="020B0604030504040204" pitchFamily="50" charset="-128"/>
                <a:cs typeface="メイリオ" panose="020B0604030504040204" pitchFamily="50" charset="-128"/>
                <a:hlinkClick r:id="rId3"/>
              </a:rPr>
              <a:t>http://www.opensource.org/licenses/</a:t>
            </a:r>
            <a:endParaRPr lang="x-none"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テキスト ボックス 3"/>
          <p:cNvSpPr txBox="1"/>
          <p:nvPr/>
        </p:nvSpPr>
        <p:spPr>
          <a:xfrm>
            <a:off x="180000" y="6480000"/>
            <a:ext cx="5931877" cy="338554"/>
          </a:xfrm>
          <a:prstGeom prst="rect">
            <a:avLst/>
          </a:prstGeom>
          <a:noFill/>
        </p:spPr>
        <p:txBody>
          <a:bodyPr wrap="square" rtlCol="0">
            <a:spAutoFit/>
          </a:bodyPr>
          <a:lstStyle/>
          <a:p>
            <a:r>
              <a:rPr kumimoji="1" lang="en-US" altLang="ja-JP" sz="1600" dirty="0">
                <a:latin typeface="ＭＳ ゴシック" panose="020B0609070205080204" pitchFamily="49" charset="-128"/>
                <a:ea typeface="ＭＳ ゴシック" panose="020B0609070205080204" pitchFamily="49" charset="-128"/>
              </a:rPr>
              <a:t>※</a:t>
            </a:r>
            <a:r>
              <a:rPr kumimoji="1" lang="ja-JP" altLang="en-US" sz="1600" dirty="0">
                <a:latin typeface="ＭＳ ゴシック" panose="020B0609070205080204" pitchFamily="49" charset="-128"/>
                <a:ea typeface="ＭＳ ゴシック" panose="020B0609070205080204" pitchFamily="49" charset="-128"/>
              </a:rPr>
              <a:t>「書面による申し出</a:t>
            </a:r>
            <a:r>
              <a:rPr kumimoji="1" lang="en-US" altLang="ja-JP" sz="1600" dirty="0">
                <a:latin typeface="ＭＳ ゴシック" panose="020B0609070205080204" pitchFamily="49" charset="-128"/>
                <a:ea typeface="ＭＳ ゴシック" panose="020B0609070205080204" pitchFamily="49" charset="-128"/>
              </a:rPr>
              <a:t>(Written offer)</a:t>
            </a:r>
            <a:r>
              <a:rPr kumimoji="1" lang="ja-JP" altLang="en-US" sz="1600" dirty="0">
                <a:latin typeface="ＭＳ ゴシック" panose="020B0609070205080204" pitchFamily="49" charset="-128"/>
                <a:ea typeface="ＭＳ ゴシック" panose="020B0609070205080204" pitchFamily="49" charset="-128"/>
              </a:rPr>
              <a:t>」といわれる</a:t>
            </a:r>
          </a:p>
        </p:txBody>
      </p:sp>
    </p:spTree>
    <p:extLst>
      <p:ext uri="{BB962C8B-B14F-4D97-AF65-F5344CB8AC3E}">
        <p14:creationId xmlns:p14="http://schemas.microsoft.com/office/powerpoint/2010/main" val="5745319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latin typeface="メイリオ" panose="020B0604030504040204" pitchFamily="50" charset="-128"/>
                <a:ea typeface="メイリオ" panose="020B0604030504040204" pitchFamily="50" charset="-128"/>
                <a:cs typeface="メイリオ" panose="020B0604030504040204" pitchFamily="50" charset="-128"/>
              </a:rPr>
              <a:t>パーミッシブ</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寛容</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な</a:t>
            </a:r>
            <a:r>
              <a:rPr lang="en-US" dirty="0" err="1">
                <a:latin typeface="メイリオ" panose="020B0604030504040204" pitchFamily="50" charset="-128"/>
                <a:ea typeface="メイリオ" panose="020B0604030504040204" pitchFamily="50" charset="-128"/>
                <a:cs typeface="メイリオ" panose="020B0604030504040204" pitchFamily="50" charset="-128"/>
              </a:rPr>
              <a:t>FOSSライセンス</a:t>
            </a:r>
            <a:endParaRPr 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Content Placeholder 2"/>
          <p:cNvSpPr>
            <a:spLocks noGrp="1"/>
          </p:cNvSpPr>
          <p:nvPr>
            <p:ph idx="1"/>
          </p:nvPr>
        </p:nvSpPr>
        <p:spPr>
          <a:xfrm>
            <a:off x="608400" y="1481772"/>
            <a:ext cx="10796833" cy="5176575"/>
          </a:xfrm>
        </p:spPr>
        <p:txBody>
          <a:bodyPr vert="horz" lIns="91440" tIns="45720" rIns="91440" bIns="45720" rtlCol="0" anchor="t">
            <a:normAutofit/>
          </a:bodyPr>
          <a:lstStyle/>
          <a:p>
            <a:r>
              <a:rPr lang="en-US" dirty="0" err="1">
                <a:latin typeface="メイリオ" panose="020B0604030504040204" pitchFamily="50" charset="-128"/>
                <a:ea typeface="メイリオ" panose="020B0604030504040204" pitchFamily="50" charset="-128"/>
                <a:cs typeface="メイリオ" panose="020B0604030504040204" pitchFamily="50" charset="-128"/>
              </a:rPr>
              <a:t>パーミッシブなFOSSライセンス</a:t>
            </a:r>
            <a:r>
              <a:rPr lang="en-US"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制約が</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最も少ない</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FOSS</a:t>
            </a:r>
            <a:r>
              <a:rPr lang="en-US" dirty="0" err="1">
                <a:latin typeface="メイリオ" panose="020B0604030504040204" pitchFamily="50" charset="-128"/>
                <a:ea typeface="メイリオ" panose="020B0604030504040204" pitchFamily="50" charset="-128"/>
                <a:cs typeface="メイリオ" panose="020B0604030504040204" pitchFamily="50" charset="-128"/>
              </a:rPr>
              <a:t>ライセンスについて言及する時に用いられる用語</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r>
              <a:rPr lang="en-US" dirty="0">
                <a:latin typeface="メイリオ" panose="020B0604030504040204" pitchFamily="50" charset="-128"/>
                <a:ea typeface="メイリオ" panose="020B0604030504040204" pitchFamily="50" charset="-128"/>
                <a:cs typeface="メイリオ" panose="020B0604030504040204" pitchFamily="50" charset="-128"/>
              </a:rPr>
              <a:t>例：3</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条項</a:t>
            </a:r>
            <a:r>
              <a:rPr lang="en-US" dirty="0" err="1">
                <a:latin typeface="メイリオ" panose="020B0604030504040204" pitchFamily="50" charset="-128"/>
                <a:ea typeface="メイリオ" panose="020B0604030504040204" pitchFamily="50" charset="-128"/>
                <a:cs typeface="メイリオ" panose="020B0604030504040204" pitchFamily="50" charset="-128"/>
              </a:rPr>
              <a:t>BSDライセンス</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en-US" sz="1800" dirty="0" err="1">
                <a:latin typeface="メイリオ" panose="020B0604030504040204" pitchFamily="50" charset="-128"/>
                <a:ea typeface="メイリオ" panose="020B0604030504040204" pitchFamily="50" charset="-128"/>
                <a:cs typeface="メイリオ" panose="020B0604030504040204" pitchFamily="50" charset="-128"/>
              </a:rPr>
              <a:t>BSDライセンスは、著作権表示</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と同</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ライセンスの保証に関する免責事項が維持される限り、いかなる目的においても</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ソースコードもしくはオブジェクト コードの形態で</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制限ない再頒布を許容するパーミッシブなライセンスの一例</a:t>
            </a:r>
            <a:r>
              <a:rPr lang="en-US" sz="1800" dirty="0">
                <a:latin typeface="メイリオ" panose="020B0604030504040204" pitchFamily="50" charset="-128"/>
                <a:ea typeface="メイリオ" panose="020B0604030504040204" pitchFamily="50" charset="-128"/>
                <a:cs typeface="メイリオ" panose="020B0604030504040204" pitchFamily="50" charset="-128"/>
              </a:rPr>
              <a:t> </a:t>
            </a:r>
          </a:p>
          <a:p>
            <a:pPr lvl="1">
              <a:buFont typeface="Wingdings" panose="05000000000000000000" pitchFamily="2" charset="2"/>
              <a:buChar char="Ø"/>
            </a:pP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このライセンスは</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派生製品</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の宣伝に許可</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なく貢献者の</a:t>
            </a:r>
            <a:r>
              <a:rPr lang="en-US" sz="1800" dirty="0">
                <a:latin typeface="メイリオ" panose="020B0604030504040204" pitchFamily="50" charset="-128"/>
                <a:ea typeface="メイリオ" panose="020B0604030504040204" pitchFamily="50" charset="-128"/>
                <a:cs typeface="メイリオ" panose="020B0604030504040204" pitchFamily="50" charset="-128"/>
              </a:rPr>
              <a:t>名</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前を</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使用</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すること</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を制限する条項を含んでい</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る</a:t>
            </a: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a:p>
            <a:r>
              <a:rPr lang="en-US" sz="2500" dirty="0">
                <a:latin typeface="メイリオ" panose="020B0604030504040204" pitchFamily="50" charset="-128"/>
                <a:ea typeface="メイリオ" panose="020B0604030504040204" pitchFamily="50" charset="-128"/>
                <a:cs typeface="メイリオ" panose="020B0604030504040204" pitchFamily="50" charset="-128"/>
              </a:rPr>
              <a:t>その他の例：MITライセンス、Apache-2.0ライセンス</a:t>
            </a:r>
          </a:p>
        </p:txBody>
      </p:sp>
    </p:spTree>
    <p:extLst>
      <p:ext uri="{BB962C8B-B14F-4D97-AF65-F5344CB8AC3E}">
        <p14:creationId xmlns:p14="http://schemas.microsoft.com/office/powerpoint/2010/main" val="8436711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メイリオ" panose="020B0604030504040204" pitchFamily="50" charset="-128"/>
                <a:ea typeface="メイリオ" panose="020B0604030504040204" pitchFamily="50" charset="-128"/>
                <a:cs typeface="メイリオ" panose="020B0604030504040204" pitchFamily="50" charset="-128"/>
              </a:rPr>
              <a:t>ライセンスの互恵性とコピーレフトライセンス</a:t>
            </a:r>
          </a:p>
        </p:txBody>
      </p:sp>
      <p:sp>
        <p:nvSpPr>
          <p:cNvPr id="3" name="Content Placeholder 2"/>
          <p:cNvSpPr>
            <a:spLocks noGrp="1"/>
          </p:cNvSpPr>
          <p:nvPr>
            <p:ph idx="1"/>
          </p:nvPr>
        </p:nvSpPr>
        <p:spPr>
          <a:xfrm>
            <a:off x="608400" y="1481772"/>
            <a:ext cx="10796833" cy="5176575"/>
          </a:xfrm>
        </p:spPr>
        <p:txBody>
          <a:bodyPr vert="horz" lIns="91440" tIns="45720" rIns="91440" bIns="45720" rtlCol="0" anchor="t">
            <a:normAutofit/>
          </a:bodyPr>
          <a:lstStyle/>
          <a:p>
            <a:r>
              <a:rPr lang="x-none" dirty="0">
                <a:latin typeface="メイリオ" panose="020B0604030504040204" pitchFamily="50" charset="-128"/>
                <a:ea typeface="メイリオ" panose="020B0604030504040204" pitchFamily="50" charset="-128"/>
                <a:cs typeface="メイリオ" panose="020B0604030504040204" pitchFamily="50" charset="-128"/>
              </a:rPr>
              <a:t>ライセンスの中には、</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派生的著作物</a:t>
            </a:r>
            <a:r>
              <a:rPr lang="x-none" dirty="0">
                <a:latin typeface="メイリオ" panose="020B0604030504040204" pitchFamily="50" charset="-128"/>
                <a:ea typeface="メイリオ" panose="020B0604030504040204" pitchFamily="50" charset="-128"/>
                <a:cs typeface="メイリオ" panose="020B0604030504040204" pitchFamily="50" charset="-128"/>
              </a:rPr>
              <a:t>（同じファイル</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a:t>
            </a:r>
            <a:r>
              <a:rPr lang="x-none" dirty="0">
                <a:latin typeface="メイリオ" panose="020B0604030504040204" pitchFamily="50" charset="-128"/>
                <a:ea typeface="メイリオ" panose="020B0604030504040204" pitchFamily="50" charset="-128"/>
                <a:cs typeface="メイリオ" panose="020B0604030504040204" pitchFamily="50" charset="-128"/>
              </a:rPr>
              <a:t>同じプログラム</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あるいは</a:t>
            </a:r>
            <a:r>
              <a:rPr lang="x-none" dirty="0">
                <a:latin typeface="メイリオ" panose="020B0604030504040204" pitchFamily="50" charset="-128"/>
                <a:ea typeface="メイリオ" panose="020B0604030504040204" pitchFamily="50" charset="-128"/>
                <a:cs typeface="メイリオ" panose="020B0604030504040204" pitchFamily="50" charset="-128"/>
              </a:rPr>
              <a:t>他の</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バウンダリにある</a:t>
            </a:r>
            <a:r>
              <a:rPr lang="x-none" dirty="0">
                <a:latin typeface="メイリオ" panose="020B0604030504040204" pitchFamily="50" charset="-128"/>
                <a:ea typeface="メイリオ" panose="020B0604030504040204" pitchFamily="50" charset="-128"/>
                <a:cs typeface="メイリオ" panose="020B0604030504040204" pitchFamily="50" charset="-128"/>
              </a:rPr>
              <a:t>ソフトウェア）</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を頒布する場合、その頒布が原著作物と同一の条件であること</a:t>
            </a:r>
            <a:r>
              <a:rPr lang="x-none" dirty="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求める</a:t>
            </a:r>
            <a:r>
              <a:rPr lang="x-none" dirty="0">
                <a:latin typeface="メイリオ" panose="020B0604030504040204" pitchFamily="50" charset="-128"/>
                <a:ea typeface="メイリオ" panose="020B0604030504040204" pitchFamily="50" charset="-128"/>
                <a:cs typeface="メイリオ" panose="020B0604030504040204" pitchFamily="50" charset="-128"/>
              </a:rPr>
              <a:t>ものがあ</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る</a:t>
            </a:r>
            <a:endParaRPr lang="x-none" dirty="0">
              <a:latin typeface="メイリオ" panose="020B0604030504040204" pitchFamily="50" charset="-128"/>
              <a:ea typeface="メイリオ" panose="020B0604030504040204" pitchFamily="50" charset="-128"/>
              <a:cs typeface="メイリオ" panose="020B0604030504040204" pitchFamily="50" charset="-128"/>
            </a:endParaRPr>
          </a:p>
          <a:p>
            <a:r>
              <a:rPr lang="x-none" dirty="0">
                <a:latin typeface="メイリオ" panose="020B0604030504040204" pitchFamily="50" charset="-128"/>
                <a:ea typeface="メイリオ" panose="020B0604030504040204" pitchFamily="50" charset="-128"/>
                <a:cs typeface="メイリオ" panose="020B0604030504040204" pitchFamily="50" charset="-128"/>
              </a:rPr>
              <a:t>これは、「コピーレフト」</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a:t>
            </a:r>
            <a:r>
              <a:rPr lang="x-none" dirty="0">
                <a:latin typeface="メイリオ" panose="020B0604030504040204" pitchFamily="50" charset="-128"/>
                <a:ea typeface="メイリオ" panose="020B0604030504040204" pitchFamily="50" charset="-128"/>
                <a:cs typeface="メイリオ" panose="020B0604030504040204" pitchFamily="50" charset="-128"/>
              </a:rPr>
              <a:t>「互恵的」効果と言及され</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る</a:t>
            </a:r>
            <a:endParaRPr lang="x-none" dirty="0">
              <a:latin typeface="メイリオ" panose="020B0604030504040204" pitchFamily="50" charset="-128"/>
              <a:ea typeface="メイリオ" panose="020B0604030504040204" pitchFamily="50" charset="-128"/>
              <a:cs typeface="メイリオ" panose="020B0604030504040204" pitchFamily="50" charset="-128"/>
            </a:endParaRPr>
          </a:p>
          <a:p>
            <a:r>
              <a:rPr lang="x-none" dirty="0">
                <a:latin typeface="メイリオ" panose="020B0604030504040204" pitchFamily="50" charset="-128"/>
                <a:ea typeface="メイリオ" panose="020B0604030504040204" pitchFamily="50" charset="-128"/>
                <a:cs typeface="メイリオ" panose="020B0604030504040204" pitchFamily="50" charset="-128"/>
              </a:rPr>
              <a:t>GPL version 2.0よりライセンス互恵性の例</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endParaRPr lang="x-none" dirty="0">
              <a:latin typeface="メイリオ" panose="020B0604030504040204" pitchFamily="50" charset="-128"/>
              <a:ea typeface="メイリオ" panose="020B0604030504040204" pitchFamily="50" charset="-128"/>
              <a:cs typeface="メイリオ" panose="020B0604030504040204" pitchFamily="50" charset="-128"/>
            </a:endParaRPr>
          </a:p>
          <a:p>
            <a:pPr lvl="1" indent="0">
              <a:buNone/>
            </a:pPr>
            <a:r>
              <a:rPr lang="x-none" altLang="ja-JP" sz="1800" dirty="0">
                <a:latin typeface="メイリオ" panose="020B0604030504040204" pitchFamily="50" charset="-128"/>
                <a:ea typeface="メイリオ" panose="020B0604030504040204" pitchFamily="50" charset="-128"/>
                <a:cs typeface="メイリオ" panose="020B0604030504040204" pitchFamily="50" charset="-128"/>
              </a:rPr>
              <a:t>「『プログラム』またはその一部を含む著作物、あるいは『プログラム』 かその一部から派生した著作物を頒布あるいは発表する場合には、その 全体をこの契約書の条件に従って第三者へ無償で利用許諾しなければならない。 」</a:t>
            </a:r>
            <a:endParaRPr lang="x-none" altLang="ja-JP" sz="1800" u="sng"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endParaRPr>
          </a:p>
          <a:p>
            <a:r>
              <a:rPr lang="x-none" dirty="0">
                <a:latin typeface="メイリオ" panose="020B0604030504040204" pitchFamily="50" charset="-128"/>
                <a:ea typeface="メイリオ" panose="020B0604030504040204" pitchFamily="50" charset="-128"/>
                <a:cs typeface="メイリオ" panose="020B0604030504040204" pitchFamily="50" charset="-128"/>
              </a:rPr>
              <a:t>互恵性やコピーレフトの条項を組み入れたライセンスとして</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a:t>
            </a:r>
            <a:r>
              <a:rPr lang="x-none" dirty="0">
                <a:latin typeface="メイリオ" panose="020B0604030504040204" pitchFamily="50" charset="-128"/>
                <a:ea typeface="メイリオ" panose="020B0604030504040204" pitchFamily="50" charset="-128"/>
                <a:cs typeface="メイリオ" panose="020B0604030504040204" pitchFamily="50" charset="-128"/>
              </a:rPr>
              <a:t>GPL、 LGPL、 AGPL、 MPL</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a:t>
            </a:r>
            <a:r>
              <a:rPr lang="x-none" dirty="0">
                <a:latin typeface="メイリオ" panose="020B0604030504040204" pitchFamily="50" charset="-128"/>
                <a:ea typeface="メイリオ" panose="020B0604030504040204" pitchFamily="50" charset="-128"/>
                <a:cs typeface="メイリオ" panose="020B0604030504040204" pitchFamily="50" charset="-128"/>
              </a:rPr>
              <a:t>および CDDLの</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すべて</a:t>
            </a:r>
            <a:r>
              <a:rPr lang="x-none" dirty="0">
                <a:latin typeface="メイリオ" panose="020B0604030504040204" pitchFamily="50" charset="-128"/>
                <a:ea typeface="メイリオ" panose="020B0604030504040204" pitchFamily="50" charset="-128"/>
                <a:cs typeface="メイリオ" panose="020B0604030504040204" pitchFamily="50" charset="-128"/>
              </a:rPr>
              <a:t>のバージョンが挙げられ</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る</a:t>
            </a:r>
            <a:r>
              <a:rPr lang="x-none"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i="1" dirty="0">
              <a:latin typeface="メイリオ" panose="020B0604030504040204" pitchFamily="50" charset="-128"/>
              <a:ea typeface="メイリオ" panose="020B0604030504040204" pitchFamily="50" charset="-128"/>
              <a:cs typeface="メイリオ" panose="020B0604030504040204" pitchFamily="50" charset="-128"/>
            </a:endParaRPr>
          </a:p>
          <a:p>
            <a:pPr>
              <a:buNone/>
            </a:pP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5494144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err="1">
                <a:latin typeface="メイリオ" panose="020B0604030504040204" pitchFamily="50" charset="-128"/>
                <a:ea typeface="メイリオ" panose="020B0604030504040204" pitchFamily="50" charset="-128"/>
                <a:cs typeface="メイリオ" panose="020B0604030504040204" pitchFamily="50" charset="-128"/>
              </a:rPr>
              <a:t>プロプライエタリ</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ライセンス、</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r>
            <a:br>
              <a:rPr lang="en-US" altLang="ja-JP" dirty="0">
                <a:latin typeface="メイリオ" panose="020B0604030504040204" pitchFamily="50" charset="-128"/>
                <a:ea typeface="メイリオ" panose="020B0604030504040204" pitchFamily="50" charset="-128"/>
                <a:cs typeface="メイリオ" panose="020B0604030504040204" pitchFamily="50" charset="-128"/>
              </a:rPr>
            </a:br>
            <a:r>
              <a:rPr lang="en-US" dirty="0" err="1">
                <a:latin typeface="メイリオ" panose="020B0604030504040204" pitchFamily="50" charset="-128"/>
                <a:ea typeface="メイリオ" panose="020B0604030504040204" pitchFamily="50" charset="-128"/>
                <a:cs typeface="メイリオ" panose="020B0604030504040204" pitchFamily="50" charset="-128"/>
              </a:rPr>
              <a:t>もしくはクローズド</a:t>
            </a:r>
            <a:r>
              <a:rPr 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dirty="0" err="1">
                <a:latin typeface="メイリオ" panose="020B0604030504040204" pitchFamily="50" charset="-128"/>
                <a:ea typeface="メイリオ" panose="020B0604030504040204" pitchFamily="50" charset="-128"/>
                <a:cs typeface="メイリオ" panose="020B0604030504040204" pitchFamily="50" charset="-128"/>
              </a:rPr>
              <a:t>ソース</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ライセンス</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Content Placeholder 2"/>
          <p:cNvSpPr>
            <a:spLocks noGrp="1"/>
          </p:cNvSpPr>
          <p:nvPr>
            <p:ph idx="1"/>
          </p:nvPr>
        </p:nvSpPr>
        <p:spPr>
          <a:xfrm>
            <a:off x="608400" y="2013995"/>
            <a:ext cx="10796833" cy="4644352"/>
          </a:xfrm>
        </p:spPr>
        <p:txBody>
          <a:bodyPr vert="horz" lIns="91440" tIns="45720" rIns="91440" bIns="45720" rtlCol="0" anchor="t">
            <a:normAutofit/>
          </a:bodyPr>
          <a:lstStyle/>
          <a:p>
            <a:r>
              <a:rPr lang="en-US" dirty="0">
                <a:latin typeface="メイリオ" panose="020B0604030504040204" pitchFamily="50" charset="-128"/>
                <a:ea typeface="メイリオ" panose="020B0604030504040204" pitchFamily="50" charset="-128"/>
                <a:cs typeface="メイリオ" panose="020B0604030504040204" pitchFamily="50" charset="-128"/>
              </a:rPr>
              <a:t>プロプライエタリ ソフトウェア </a:t>
            </a:r>
            <a:r>
              <a:rPr lang="en-US" dirty="0" err="1">
                <a:latin typeface="メイリオ" panose="020B0604030504040204" pitchFamily="50" charset="-128"/>
                <a:ea typeface="メイリオ" panose="020B0604030504040204" pitchFamily="50" charset="-128"/>
                <a:cs typeface="メイリオ" panose="020B0604030504040204" pitchFamily="50" charset="-128"/>
              </a:rPr>
              <a:t>ライセンス</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もしくは</a:t>
            </a:r>
            <a:r>
              <a:rPr lang="en-US" dirty="0" err="1">
                <a:latin typeface="メイリオ" panose="020B0604030504040204" pitchFamily="50" charset="-128"/>
                <a:ea typeface="メイリオ" panose="020B0604030504040204" pitchFamily="50" charset="-128"/>
                <a:cs typeface="メイリオ" panose="020B0604030504040204" pitchFamily="50" charset="-128"/>
              </a:rPr>
              <a:t>商用ライセンス、もしくはEULA）は</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ソフトウェアの使用、改変</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再頒布</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のすべて、またはいずれか</a:t>
            </a:r>
            <a:r>
              <a:rPr lang="en-US" dirty="0" err="1">
                <a:latin typeface="メイリオ" panose="020B0604030504040204" pitchFamily="50" charset="-128"/>
                <a:ea typeface="メイリオ" panose="020B0604030504040204" pitchFamily="50" charset="-128"/>
                <a:cs typeface="メイリオ" panose="020B0604030504040204" pitchFamily="50" charset="-128"/>
              </a:rPr>
              <a:t>についての制約を有</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する</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r>
              <a:rPr lang="en-US" dirty="0" err="1">
                <a:latin typeface="メイリオ" panose="020B0604030504040204" pitchFamily="50" charset="-128"/>
                <a:ea typeface="メイリオ" panose="020B0604030504040204" pitchFamily="50" charset="-128"/>
                <a:cs typeface="メイリオ" panose="020B0604030504040204" pitchFamily="50" charset="-128"/>
              </a:rPr>
              <a:t>プロプライエタリ</a:t>
            </a:r>
            <a:r>
              <a:rPr 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dirty="0" err="1">
                <a:latin typeface="メイリオ" panose="020B0604030504040204" pitchFamily="50" charset="-128"/>
                <a:ea typeface="メイリオ" panose="020B0604030504040204" pitchFamily="50" charset="-128"/>
                <a:cs typeface="メイリオ" panose="020B0604030504040204" pitchFamily="50" charset="-128"/>
              </a:rPr>
              <a:t>ライセンスは</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ベンダ</a:t>
            </a:r>
            <a:r>
              <a:rPr lang="en-US" dirty="0">
                <a:latin typeface="メイリオ" panose="020B0604030504040204" pitchFamily="50" charset="-128"/>
                <a:ea typeface="メイリオ" panose="020B0604030504040204" pitchFamily="50" charset="-128"/>
                <a:cs typeface="メイリオ" panose="020B0604030504040204" pitchFamily="50" charset="-128"/>
              </a:rPr>
              <a:t>ー</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ごとの</a:t>
            </a:r>
            <a:r>
              <a:rPr lang="en-US" dirty="0" err="1">
                <a:latin typeface="メイリオ" panose="020B0604030504040204" pitchFamily="50" charset="-128"/>
                <a:ea typeface="メイリオ" panose="020B0604030504040204" pitchFamily="50" charset="-128"/>
                <a:cs typeface="メイリオ" panose="020B0604030504040204" pitchFamily="50" charset="-128"/>
              </a:rPr>
              <a:t>独自性があ</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る </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存在する</a:t>
            </a:r>
            <a:r>
              <a:rPr lang="en-US" dirty="0" err="1">
                <a:latin typeface="メイリオ" panose="020B0604030504040204" pitchFamily="50" charset="-128"/>
                <a:ea typeface="メイリオ" panose="020B0604030504040204" pitchFamily="50" charset="-128"/>
                <a:cs typeface="メイリオ" panose="020B0604030504040204" pitchFamily="50" charset="-128"/>
              </a:rPr>
              <a:t>ベンダ</a:t>
            </a:r>
            <a:r>
              <a:rPr lang="en-US" dirty="0">
                <a:latin typeface="メイリオ" panose="020B0604030504040204" pitchFamily="50" charset="-128"/>
                <a:ea typeface="メイリオ" panose="020B0604030504040204" pitchFamily="50" charset="-128"/>
                <a:cs typeface="メイリオ" panose="020B0604030504040204" pitchFamily="50" charset="-128"/>
              </a:rPr>
              <a:t>ー</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数と同じバリエーションの</a:t>
            </a:r>
            <a:r>
              <a:rPr lang="en-US" dirty="0" err="1">
                <a:latin typeface="メイリオ" panose="020B0604030504040204" pitchFamily="50" charset="-128"/>
                <a:ea typeface="メイリオ" panose="020B0604030504040204" pitchFamily="50" charset="-128"/>
                <a:cs typeface="メイリオ" panose="020B0604030504040204" pitchFamily="50" charset="-128"/>
              </a:rPr>
              <a:t>プロプライエタリ</a:t>
            </a:r>
            <a:r>
              <a:rPr 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dirty="0" err="1">
                <a:latin typeface="メイリオ" panose="020B0604030504040204" pitchFamily="50" charset="-128"/>
                <a:ea typeface="メイリオ" panose="020B0604030504040204" pitchFamily="50" charset="-128"/>
                <a:cs typeface="メイリオ" panose="020B0604030504040204" pitchFamily="50" charset="-128"/>
              </a:rPr>
              <a:t>ライセンス</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が</a:t>
            </a:r>
            <a:r>
              <a:rPr lang="en-US" dirty="0" err="1">
                <a:latin typeface="メイリオ" panose="020B0604030504040204" pitchFamily="50" charset="-128"/>
                <a:ea typeface="メイリオ" panose="020B0604030504040204" pitchFamily="50" charset="-128"/>
                <a:cs typeface="メイリオ" panose="020B0604030504040204" pitchFamily="50" charset="-128"/>
              </a:rPr>
              <a:t>あり、それぞれ</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a:t>
            </a:r>
            <a:r>
              <a:rPr lang="en-US" dirty="0" err="1">
                <a:latin typeface="メイリオ" panose="020B0604030504040204" pitchFamily="50" charset="-128"/>
                <a:ea typeface="メイリオ" panose="020B0604030504040204" pitchFamily="50" charset="-128"/>
                <a:cs typeface="メイリオ" panose="020B0604030504040204" pitchFamily="50" charset="-128"/>
              </a:rPr>
              <a:t>個別に評価</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し</a:t>
            </a:r>
            <a:r>
              <a:rPr lang="en-US" dirty="0" err="1">
                <a:latin typeface="メイリオ" panose="020B0604030504040204" pitchFamily="50" charset="-128"/>
                <a:ea typeface="メイリオ" panose="020B0604030504040204" pitchFamily="50" charset="-128"/>
                <a:cs typeface="メイリオ" panose="020B0604030504040204" pitchFamily="50" charset="-128"/>
              </a:rPr>
              <a:t>なければな</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らない</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r>
              <a:rPr lang="en-US" dirty="0" err="1">
                <a:latin typeface="メイリオ" panose="020B0604030504040204" pitchFamily="50" charset="-128"/>
                <a:ea typeface="メイリオ" panose="020B0604030504040204" pitchFamily="50" charset="-128"/>
                <a:cs typeface="メイリオ" panose="020B0604030504040204" pitchFamily="50" charset="-128"/>
              </a:rPr>
              <a:t>FOSSの開発者たちは</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通常、</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プロプライエタリ</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という用語</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をFOSS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でない</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商用のライセンスを言い表す際に用い</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る</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が</a:t>
            </a:r>
            <a:r>
              <a:rPr lang="en-US" dirty="0" err="1">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ライセンスも</a:t>
            </a:r>
            <a:r>
              <a:rPr lang="en-US" dirty="0" err="1">
                <a:latin typeface="メイリオ" panose="020B0604030504040204" pitchFamily="50" charset="-128"/>
                <a:ea typeface="メイリオ" panose="020B0604030504040204" pitchFamily="50" charset="-128"/>
                <a:cs typeface="メイリオ" panose="020B0604030504040204" pitchFamily="50" charset="-128"/>
              </a:rPr>
              <a:t>プロプライエタリ</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dirty="0" err="1">
                <a:latin typeface="メイリオ" panose="020B0604030504040204" pitchFamily="50" charset="-128"/>
                <a:ea typeface="メイリオ" panose="020B0604030504040204" pitchFamily="50" charset="-128"/>
                <a:cs typeface="メイリオ" panose="020B0604030504040204" pitchFamily="50" charset="-128"/>
              </a:rPr>
              <a:t>ライセンスも</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知的財産</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をベースにしたものであり、どちらも</a:t>
            </a:r>
            <a:r>
              <a:rPr lang="en-US" dirty="0" err="1">
                <a:latin typeface="メイリオ" panose="020B0604030504040204" pitchFamily="50" charset="-128"/>
                <a:ea typeface="メイリオ" panose="020B0604030504040204" pitchFamily="50" charset="-128"/>
                <a:cs typeface="メイリオ" panose="020B0604030504040204" pitchFamily="50" charset="-128"/>
              </a:rPr>
              <a:t>その</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ソフトウェア資産</a:t>
            </a:r>
            <a:r>
              <a:rPr lang="en-US" dirty="0" err="1">
                <a:latin typeface="メイリオ" panose="020B0604030504040204" pitchFamily="50" charset="-128"/>
                <a:ea typeface="メイリオ" panose="020B0604030504040204" pitchFamily="50" charset="-128"/>
                <a:cs typeface="メイリオ" panose="020B0604030504040204" pitchFamily="50" charset="-128"/>
              </a:rPr>
              <a:t>にライセンスを付与</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したもの</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5807700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latin typeface="メイリオ" panose="020B0604030504040204" pitchFamily="50" charset="-128"/>
                <a:ea typeface="メイリオ" panose="020B0604030504040204" pitchFamily="50" charset="-128"/>
                <a:cs typeface="メイリオ" panose="020B0604030504040204" pitchFamily="50" charset="-128"/>
              </a:rPr>
              <a:t>その他FOSS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ではない</a:t>
            </a:r>
            <a:r>
              <a:rPr lang="en-US" dirty="0" err="1">
                <a:latin typeface="メイリオ" panose="020B0604030504040204" pitchFamily="50" charset="-128"/>
                <a:ea typeface="メイリオ" panose="020B0604030504040204" pitchFamily="50" charset="-128"/>
                <a:cs typeface="メイリオ" panose="020B0604030504040204" pitchFamily="50" charset="-128"/>
              </a:rPr>
              <a:t>ライセン</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ス</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Content Placeholder 2"/>
          <p:cNvSpPr>
            <a:spLocks noGrp="1"/>
          </p:cNvSpPr>
          <p:nvPr>
            <p:ph idx="1"/>
          </p:nvPr>
        </p:nvSpPr>
        <p:spPr>
          <a:xfrm>
            <a:off x="608400" y="1481772"/>
            <a:ext cx="10796833" cy="5176575"/>
          </a:xfrm>
        </p:spPr>
        <p:txBody>
          <a:bodyPr vert="horz" lIns="91440" tIns="45720" rIns="91440" bIns="45720" rtlCol="0" anchor="t">
            <a:normAutofit/>
          </a:bodyPr>
          <a:lstStyle/>
          <a:p>
            <a:r>
              <a:rPr lang="en-US" dirty="0" err="1">
                <a:latin typeface="メイリオ" panose="020B0604030504040204" pitchFamily="50" charset="-128"/>
                <a:ea typeface="メイリオ" panose="020B0604030504040204" pitchFamily="50" charset="-128"/>
                <a:cs typeface="メイリオ" panose="020B0604030504040204" pitchFamily="50" charset="-128"/>
              </a:rPr>
              <a:t>フリーウェア</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プロプライエタリ</a:t>
            </a:r>
            <a:r>
              <a:rPr 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dirty="0" err="1">
                <a:latin typeface="メイリオ" panose="020B0604030504040204" pitchFamily="50" charset="-128"/>
                <a:ea typeface="メイリオ" panose="020B0604030504040204" pitchFamily="50" charset="-128"/>
                <a:cs typeface="メイリオ" panose="020B0604030504040204" pitchFamily="50" charset="-128"/>
              </a:rPr>
              <a:t>ライセンスの</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下で</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無料</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また</a:t>
            </a:r>
            <a:r>
              <a:rPr lang="en-US" dirty="0" err="1">
                <a:latin typeface="メイリオ" panose="020B0604030504040204" pitchFamily="50" charset="-128"/>
                <a:ea typeface="メイリオ" panose="020B0604030504040204" pitchFamily="50" charset="-128"/>
                <a:cs typeface="メイリオ" panose="020B0604030504040204" pitchFamily="50" charset="-128"/>
              </a:rPr>
              <a:t>は非常に低</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い</a:t>
            </a:r>
            <a:r>
              <a:rPr lang="en-US" dirty="0" err="1">
                <a:latin typeface="メイリオ" panose="020B0604030504040204" pitchFamily="50" charset="-128"/>
                <a:ea typeface="メイリオ" panose="020B0604030504040204" pitchFamily="50" charset="-128"/>
                <a:cs typeface="メイリオ" panose="020B0604030504040204" pitchFamily="50" charset="-128"/>
              </a:rPr>
              <a:t>コストで頒布されるソフトウェア</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ソースコードが</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入手</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できる</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もの</a:t>
            </a:r>
            <a:r>
              <a:rPr lang="en-US" sz="1800" dirty="0">
                <a:latin typeface="メイリオ" panose="020B0604030504040204" pitchFamily="50" charset="-128"/>
                <a:ea typeface="メイリオ" panose="020B0604030504040204" pitchFamily="50" charset="-128"/>
                <a:cs typeface="メイリオ" panose="020B0604030504040204" pitchFamily="50" charset="-128"/>
              </a:rPr>
              <a:t>も</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あれば、でき</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ない</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もの</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もあり</a:t>
            </a:r>
            <a:r>
              <a:rPr lang="ja-JP" altLang="en-US" sz="1800" dirty="0" err="1">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派生的著作物の作成について、一般的には</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制限され</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る</a:t>
            </a: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フリーウェアのソフトウェアは</a:t>
            </a:r>
            <a:r>
              <a:rPr lang="ja-JP" altLang="en-US" sz="1800" dirty="0" err="1">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通常</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すべての機能が使え（機能制約がない</a:t>
            </a:r>
            <a:r>
              <a:rPr lang="en-US" sz="1800" dirty="0">
                <a:latin typeface="メイリオ" panose="020B0604030504040204" pitchFamily="50" charset="-128"/>
                <a:ea typeface="メイリオ" panose="020B0604030504040204" pitchFamily="50" charset="-128"/>
                <a:cs typeface="メイリオ" panose="020B0604030504040204" pitchFamily="50" charset="-128"/>
              </a:rPr>
              <a:t>）、</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制限なく使える（使用日数</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の</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制約がない</a:t>
            </a:r>
            <a:r>
              <a:rPr lang="en-US" sz="1800" dirty="0">
                <a:latin typeface="メイリオ" panose="020B0604030504040204" pitchFamily="50" charset="-128"/>
                <a:ea typeface="メイリオ" panose="020B0604030504040204" pitchFamily="50" charset="-128"/>
                <a:cs typeface="メイリオ" panose="020B0604030504040204" pitchFamily="50" charset="-128"/>
              </a:rPr>
              <a:t>）</a:t>
            </a:r>
          </a:p>
          <a:p>
            <a:pPr lvl="1">
              <a:buFont typeface="Wingdings" panose="05000000000000000000" pitchFamily="2" charset="2"/>
              <a:buChar char="Ø"/>
            </a:pP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フリーウェアのソフトウェアは</a:t>
            </a:r>
            <a:r>
              <a:rPr lang="ja-JP" altLang="en-US" sz="1800" dirty="0" err="1">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使用タイプ</a:t>
            </a:r>
            <a:r>
              <a:rPr lang="en-US" sz="1800" dirty="0">
                <a:latin typeface="メイリオ" panose="020B0604030504040204" pitchFamily="50" charset="-128"/>
                <a:ea typeface="メイリオ" panose="020B0604030504040204" pitchFamily="50" charset="-128"/>
                <a:cs typeface="メイリオ" panose="020B0604030504040204" pitchFamily="50" charset="-128"/>
              </a:rPr>
              <a:t>（</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個人使用、商業目的、学術目的など）についての制約</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や</a:t>
            </a:r>
            <a:r>
              <a:rPr lang="en-US" sz="1800" dirty="0">
                <a:latin typeface="メイリオ" panose="020B0604030504040204" pitchFamily="50" charset="-128"/>
                <a:ea typeface="メイリオ" panose="020B0604030504040204" pitchFamily="50" charset="-128"/>
                <a:cs typeface="メイリオ" panose="020B0604030504040204" pitchFamily="50" charset="-128"/>
              </a:rPr>
              <a:t>、</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ソフトウェアのコピ</a:t>
            </a:r>
            <a:r>
              <a:rPr lang="en-US" sz="1800" dirty="0">
                <a:latin typeface="メイリオ" panose="020B0604030504040204" pitchFamily="50" charset="-128"/>
                <a:ea typeface="メイリオ" panose="020B0604030504040204" pitchFamily="50" charset="-128"/>
                <a:cs typeface="メイリオ" panose="020B0604030504040204" pitchFamily="50" charset="-128"/>
              </a:rPr>
              <a:t>ー、</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頒布</a:t>
            </a:r>
            <a:r>
              <a:rPr lang="en-US" sz="1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派生的著作物</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の作成についての制約を課</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す</a:t>
            </a: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a:p>
            <a:r>
              <a:rPr lang="en-US" dirty="0" err="1">
                <a:latin typeface="メイリオ" panose="020B0604030504040204" pitchFamily="50" charset="-128"/>
                <a:ea typeface="メイリオ" panose="020B0604030504040204" pitchFamily="50" charset="-128"/>
                <a:cs typeface="メイリオ" panose="020B0604030504040204" pitchFamily="50" charset="-128"/>
              </a:rPr>
              <a:t>シェアウェア</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：基本的に試用を前提に、</a:t>
            </a:r>
            <a:r>
              <a:rPr lang="en-US" dirty="0" err="1">
                <a:latin typeface="メイリオ" panose="020B0604030504040204" pitchFamily="50" charset="-128"/>
                <a:ea typeface="メイリオ" panose="020B0604030504040204" pitchFamily="50" charset="-128"/>
                <a:cs typeface="メイリオ" panose="020B0604030504040204" pitchFamily="50" charset="-128"/>
              </a:rPr>
              <a:t>無料で</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期間・機能</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a:t>
            </a:r>
            <a:r>
              <a:rPr lang="en-US" dirty="0" err="1">
                <a:latin typeface="メイリオ" panose="020B0604030504040204" pitchFamily="50" charset="-128"/>
                <a:ea typeface="メイリオ" panose="020B0604030504040204" pitchFamily="50" charset="-128"/>
                <a:cs typeface="メイリオ" panose="020B0604030504040204" pitchFamily="50" charset="-128"/>
              </a:rPr>
              <a:t>限定し</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て</a:t>
            </a:r>
            <a:r>
              <a:rPr lang="en-US" dirty="0" err="1">
                <a:latin typeface="メイリオ" panose="020B0604030504040204" pitchFamily="50" charset="-128"/>
                <a:ea typeface="メイリオ" panose="020B0604030504040204" pitchFamily="50" charset="-128"/>
                <a:cs typeface="メイリオ" panose="020B0604030504040204" pitchFamily="50" charset="-128"/>
              </a:rPr>
              <a:t>使用者に提供されるプロプライエタリ</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dirty="0" err="1">
                <a:latin typeface="メイリオ" panose="020B0604030504040204" pitchFamily="50" charset="-128"/>
                <a:ea typeface="メイリオ" panose="020B0604030504040204" pitchFamily="50" charset="-128"/>
                <a:cs typeface="メイリオ" panose="020B0604030504040204" pitchFamily="50" charset="-128"/>
              </a:rPr>
              <a:t>ソフトウェア</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シェアウェアの目的は、将来の購買者がその有用性を評価できるよう、完全版ライセンス</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の</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購入前にプログラムを</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試用</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する機会を提供すること</a:t>
            </a:r>
            <a:r>
              <a:rPr lang="en-US" sz="1800" dirty="0">
                <a:latin typeface="メイリオ" panose="020B0604030504040204" pitchFamily="50" charset="-128"/>
                <a:ea typeface="メイリオ" panose="020B0604030504040204" pitchFamily="50" charset="-128"/>
                <a:cs typeface="メイリオ" panose="020B0604030504040204" pitchFamily="50" charset="-128"/>
              </a:rPr>
              <a:t> </a:t>
            </a:r>
          </a:p>
          <a:p>
            <a:pPr lvl="1">
              <a:buFont typeface="Wingdings" panose="05000000000000000000" pitchFamily="2" charset="2"/>
              <a:buChar char="Ø"/>
            </a:pPr>
            <a:r>
              <a:rPr lang="en-US" sz="1800" dirty="0" err="1">
                <a:latin typeface="メイリオ" panose="020B0604030504040204" pitchFamily="50" charset="-128"/>
                <a:ea typeface="メイリオ" panose="020B0604030504040204" pitchFamily="50" charset="-128"/>
                <a:cs typeface="メイリオ" panose="020B0604030504040204" pitchFamily="50" charset="-128"/>
              </a:rPr>
              <a:t>大半の企業は、シェアウェアを非常に警戒</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する</a:t>
            </a:r>
            <a:r>
              <a:rPr lang="en-US" sz="1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なぜならシェアウェア ベンダーは、</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そのソフトウェアが組織内で自由に広まってしまった後で</a:t>
            </a:r>
            <a:r>
              <a:rPr lang="ja-JP" altLang="en-US" sz="1800" dirty="0" err="1">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高額な</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ライセンス</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料の</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支払</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い</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を迫ることがしばしばある</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ため</a:t>
            </a: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3957646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atin typeface="メイリオ" panose="020B0604030504040204" pitchFamily="50" charset="-128"/>
                <a:ea typeface="メイリオ" panose="020B0604030504040204" pitchFamily="50" charset="-128"/>
                <a:cs typeface="メイリオ" panose="020B0604030504040204" pitchFamily="50" charset="-128"/>
              </a:rPr>
              <a:t>その他FOSS</a:t>
            </a:r>
            <a:r>
              <a:rPr lang="ja-JP" altLang="en-US">
                <a:latin typeface="メイリオ" panose="020B0604030504040204" pitchFamily="50" charset="-128"/>
                <a:ea typeface="メイリオ" panose="020B0604030504040204" pitchFamily="50" charset="-128"/>
                <a:cs typeface="メイリオ" panose="020B0604030504040204" pitchFamily="50" charset="-128"/>
              </a:rPr>
              <a:t>ではない</a:t>
            </a:r>
            <a:r>
              <a:rPr lang="en-US">
                <a:latin typeface="メイリオ" panose="020B0604030504040204" pitchFamily="50" charset="-128"/>
                <a:ea typeface="メイリオ" panose="020B0604030504040204" pitchFamily="50" charset="-128"/>
                <a:cs typeface="メイリオ" panose="020B0604030504040204" pitchFamily="50" charset="-128"/>
              </a:rPr>
              <a:t>ライセン</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ス</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Content Placeholder 2"/>
          <p:cNvSpPr>
            <a:spLocks noGrp="1"/>
          </p:cNvSpPr>
          <p:nvPr>
            <p:ph idx="1"/>
          </p:nvPr>
        </p:nvSpPr>
        <p:spPr>
          <a:xfrm>
            <a:off x="608400" y="1481772"/>
            <a:ext cx="10796833" cy="5176575"/>
          </a:xfrm>
        </p:spPr>
        <p:txBody>
          <a:bodyPr vert="horz" lIns="91440" tIns="45720" rIns="91440" bIns="45720" rtlCol="0" anchor="t">
            <a:norm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「非商用」：</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ライセンスの特徴の多くを持つものの、非商用使用に限定するライセンスがある（例：</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CC-BY-NC</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en-US" sz="1800"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は、その定義としてソフトウェアの使用領域を限定しない</a:t>
            </a:r>
            <a:endParaRPr lang="en-US" altLang="ja-JP" sz="1800"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いかなる制約も</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たらしめることを妨げる。商用使用の制約も使用領域への制約になる</a:t>
            </a:r>
            <a:endParaRPr lang="en-US" altLang="ja-JP" sz="1800"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009154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a:latin typeface="メイリオ" panose="020B0604030504040204" pitchFamily="50" charset="-128"/>
                <a:ea typeface="メイリオ" panose="020B0604030504040204" pitchFamily="50" charset="-128"/>
                <a:cs typeface="メイリオ" panose="020B0604030504040204" pitchFamily="50" charset="-128"/>
              </a:rPr>
              <a:t>Disclaimer</a:t>
            </a:r>
            <a:r>
              <a:rPr lang="ja-JP" altLang="en-US">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免責事項）</a:t>
            </a:r>
          </a:p>
        </p:txBody>
      </p:sp>
      <p:sp>
        <p:nvSpPr>
          <p:cNvPr id="3" name="コンテンツ プレースホルダー 2"/>
          <p:cNvSpPr>
            <a:spLocks noGrp="1"/>
          </p:cNvSpPr>
          <p:nvPr>
            <p:ph idx="1"/>
          </p:nvPr>
        </p:nvSpPr>
        <p:spPr/>
        <p:txBody>
          <a:bodyPr>
            <a:norm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本文書は、</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The Linux Foundation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における</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OpenChain</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プロジェクトの英文ドキュメント「</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Curriculum for </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OpenChain</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Specification 1.1</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」の公式翻訳版となります。ただし、翻訳版と英語版との間で何らかの意味の違いがある場合には、英語版が優先されます。 </a:t>
            </a:r>
          </a:p>
          <a:p>
            <a:pPr marL="174625" indent="0">
              <a:buNone/>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また、</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OpenChain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世界のメンバー企業が参加しているプロジェクトですが、資料の細部について必ずしも各国の法令に対応していない可能性があります。本翻訳版を日本で活用する際には、各企業の法務部門を加えた検討が不可欠です。 </a:t>
            </a:r>
          </a:p>
          <a:p>
            <a:pPr>
              <a:spcBef>
                <a:spcPts val="1200"/>
              </a:spcBef>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This is an official translation from the OpenChain Project. It has been translated from the original English text. In the event there is confusion between a translation and the English version, The English text shall take precedence.</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7648502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メイリオ" panose="020B0604030504040204" pitchFamily="50" charset="-128"/>
                <a:ea typeface="メイリオ" panose="020B0604030504040204" pitchFamily="50" charset="-128"/>
                <a:cs typeface="メイリオ" panose="020B0604030504040204" pitchFamily="50" charset="-128"/>
              </a:rPr>
              <a:t>パブリック ドメイン</a:t>
            </a:r>
          </a:p>
        </p:txBody>
      </p:sp>
      <p:sp>
        <p:nvSpPr>
          <p:cNvPr id="3" name="Content Placeholder 2"/>
          <p:cNvSpPr>
            <a:spLocks noGrp="1"/>
          </p:cNvSpPr>
          <p:nvPr>
            <p:ph idx="1"/>
          </p:nvPr>
        </p:nvSpPr>
        <p:spPr>
          <a:xfrm>
            <a:off x="608400" y="1481772"/>
            <a:ext cx="10796833" cy="5176575"/>
          </a:xfrm>
        </p:spPr>
        <p:txBody>
          <a:bodyPr vert="horz" lIns="91440" tIns="45720" rIns="91440" bIns="45720" rtlCol="0" anchor="t">
            <a:normAutofit fontScale="92500" lnSpcReduction="20000"/>
          </a:bodyPr>
          <a:lstStyle/>
          <a:p>
            <a:r>
              <a:rPr lang="en-US" sz="2600" dirty="0" err="1">
                <a:latin typeface="メイリオ" panose="020B0604030504040204" pitchFamily="50" charset="-128"/>
                <a:ea typeface="メイリオ" panose="020B0604030504040204" pitchFamily="50" charset="-128"/>
                <a:cs typeface="メイリオ" panose="020B0604030504040204" pitchFamily="50" charset="-128"/>
              </a:rPr>
              <a:t>パブリック</a:t>
            </a:r>
            <a:r>
              <a:rPr lang="en-US" sz="2600" dirty="0">
                <a:latin typeface="メイリオ" panose="020B0604030504040204" pitchFamily="50" charset="-128"/>
                <a:ea typeface="メイリオ" panose="020B0604030504040204" pitchFamily="50" charset="-128"/>
                <a:cs typeface="メイリオ" panose="020B0604030504040204" pitchFamily="50" charset="-128"/>
              </a:rPr>
              <a:t> </a:t>
            </a:r>
            <a:r>
              <a:rPr lang="en-US" sz="2600" dirty="0" err="1">
                <a:latin typeface="メイリオ" panose="020B0604030504040204" pitchFamily="50" charset="-128"/>
                <a:ea typeface="メイリオ" panose="020B0604030504040204" pitchFamily="50" charset="-128"/>
                <a:cs typeface="メイリオ" panose="020B0604030504040204" pitchFamily="50" charset="-128"/>
              </a:rPr>
              <a:t>ドメインという用語は</a:t>
            </a:r>
            <a:r>
              <a:rPr lang="ja-JP" altLang="en-US" sz="2600" dirty="0" err="1">
                <a:latin typeface="メイリオ" panose="020B0604030504040204" pitchFamily="50" charset="-128"/>
                <a:ea typeface="メイリオ" panose="020B0604030504040204" pitchFamily="50" charset="-128"/>
                <a:cs typeface="メイリオ" panose="020B0604030504040204" pitchFamily="50" charset="-128"/>
              </a:rPr>
              <a:t>、</a:t>
            </a:r>
            <a:r>
              <a:rPr lang="en-US" sz="2600" dirty="0" err="1">
                <a:latin typeface="メイリオ" panose="020B0604030504040204" pitchFamily="50" charset="-128"/>
                <a:ea typeface="メイリオ" panose="020B0604030504040204" pitchFamily="50" charset="-128"/>
                <a:cs typeface="メイリオ" panose="020B0604030504040204" pitchFamily="50" charset="-128"/>
              </a:rPr>
              <a:t>法令で保護されない知的財産を</a:t>
            </a:r>
            <a:r>
              <a:rPr lang="ja-JP" altLang="en-US" sz="2600" dirty="0">
                <a:latin typeface="メイリオ" panose="020B0604030504040204" pitchFamily="50" charset="-128"/>
                <a:ea typeface="メイリオ" panose="020B0604030504040204" pitchFamily="50" charset="-128"/>
                <a:cs typeface="メイリオ" panose="020B0604030504040204" pitchFamily="50" charset="-128"/>
              </a:rPr>
              <a:t>意味する。したがって、</a:t>
            </a:r>
            <a:r>
              <a:rPr lang="en-US" sz="2600" dirty="0" err="1">
                <a:latin typeface="メイリオ" panose="020B0604030504040204" pitchFamily="50" charset="-128"/>
                <a:ea typeface="メイリオ" panose="020B0604030504040204" pitchFamily="50" charset="-128"/>
                <a:cs typeface="メイリオ" panose="020B0604030504040204" pitchFamily="50" charset="-128"/>
              </a:rPr>
              <a:t>パブリック</a:t>
            </a:r>
            <a:r>
              <a:rPr lang="ja-JP" altLang="en-US" sz="2600" dirty="0">
                <a:latin typeface="メイリオ" panose="020B0604030504040204" pitchFamily="50" charset="-128"/>
                <a:ea typeface="メイリオ" panose="020B0604030504040204" pitchFamily="50" charset="-128"/>
                <a:cs typeface="メイリオ" panose="020B0604030504040204" pitchFamily="50" charset="-128"/>
              </a:rPr>
              <a:t> </a:t>
            </a:r>
            <a:r>
              <a:rPr lang="en-US" sz="2600" dirty="0" err="1">
                <a:latin typeface="メイリオ" panose="020B0604030504040204" pitchFamily="50" charset="-128"/>
                <a:ea typeface="メイリオ" panose="020B0604030504040204" pitchFamily="50" charset="-128"/>
                <a:cs typeface="メイリオ" panose="020B0604030504040204" pitchFamily="50" charset="-128"/>
              </a:rPr>
              <a:t>ドメインのもの</a:t>
            </a:r>
            <a:r>
              <a:rPr lang="ja-JP" altLang="en-US" sz="2600" dirty="0">
                <a:latin typeface="メイリオ" panose="020B0604030504040204" pitchFamily="50" charset="-128"/>
                <a:ea typeface="メイリオ" panose="020B0604030504040204" pitchFamily="50" charset="-128"/>
                <a:cs typeface="メイリオ" panose="020B0604030504040204" pitchFamily="50" charset="-128"/>
              </a:rPr>
              <a:t>については、</a:t>
            </a:r>
            <a:r>
              <a:rPr lang="en-US" sz="2600" dirty="0" err="1">
                <a:latin typeface="メイリオ" panose="020B0604030504040204" pitchFamily="50" charset="-128"/>
                <a:ea typeface="メイリオ" panose="020B0604030504040204" pitchFamily="50" charset="-128"/>
                <a:cs typeface="メイリオ" panose="020B0604030504040204" pitchFamily="50" charset="-128"/>
              </a:rPr>
              <a:t>ライセンスを求め</a:t>
            </a:r>
            <a:r>
              <a:rPr lang="ja-JP" altLang="en-US" sz="2600" dirty="0" err="1">
                <a:latin typeface="メイリオ" panose="020B0604030504040204" pitchFamily="50" charset="-128"/>
                <a:ea typeface="メイリオ" panose="020B0604030504040204" pitchFamily="50" charset="-128"/>
                <a:cs typeface="メイリオ" panose="020B0604030504040204" pitchFamily="50" charset="-128"/>
              </a:rPr>
              <a:t>ずに</a:t>
            </a:r>
            <a:r>
              <a:rPr lang="ja-JP" altLang="en-US" sz="2600" dirty="0">
                <a:latin typeface="メイリオ" panose="020B0604030504040204" pitchFamily="50" charset="-128"/>
                <a:ea typeface="メイリオ" panose="020B0604030504040204" pitchFamily="50" charset="-128"/>
                <a:cs typeface="メイリオ" panose="020B0604030504040204" pitchFamily="50" charset="-128"/>
              </a:rPr>
              <a:t>誰でも</a:t>
            </a:r>
            <a:r>
              <a:rPr lang="en-US" sz="2600" dirty="0" err="1">
                <a:latin typeface="メイリオ" panose="020B0604030504040204" pitchFamily="50" charset="-128"/>
                <a:ea typeface="メイリオ" panose="020B0604030504040204" pitchFamily="50" charset="-128"/>
                <a:cs typeface="メイリオ" panose="020B0604030504040204" pitchFamily="50" charset="-128"/>
              </a:rPr>
              <a:t>使用でき</a:t>
            </a:r>
            <a:r>
              <a:rPr lang="ja-JP" altLang="en-US" sz="2600" dirty="0">
                <a:latin typeface="メイリオ" panose="020B0604030504040204" pitchFamily="50" charset="-128"/>
                <a:ea typeface="メイリオ" panose="020B0604030504040204" pitchFamily="50" charset="-128"/>
                <a:cs typeface="メイリオ" panose="020B0604030504040204" pitchFamily="50" charset="-128"/>
              </a:rPr>
              <a:t>る</a:t>
            </a:r>
            <a:r>
              <a:rPr lang="en-US" sz="2600" dirty="0">
                <a:latin typeface="メイリオ" panose="020B0604030504040204" pitchFamily="50" charset="-128"/>
                <a:ea typeface="メイリオ" panose="020B0604030504040204" pitchFamily="50" charset="-128"/>
                <a:cs typeface="メイリオ" panose="020B0604030504040204" pitchFamily="50" charset="-128"/>
              </a:rPr>
              <a:t> </a:t>
            </a:r>
          </a:p>
          <a:p>
            <a:r>
              <a:rPr lang="en-US" sz="2600" dirty="0" err="1">
                <a:latin typeface="メイリオ" panose="020B0604030504040204" pitchFamily="50" charset="-128"/>
                <a:ea typeface="メイリオ" panose="020B0604030504040204" pitchFamily="50" charset="-128"/>
                <a:cs typeface="メイリオ" panose="020B0604030504040204" pitchFamily="50" charset="-128"/>
              </a:rPr>
              <a:t>開発者は自身のソフトウェアに</a:t>
            </a:r>
            <a:r>
              <a:rPr lang="ja-JP" altLang="en-US" sz="2600" dirty="0">
                <a:latin typeface="メイリオ" panose="020B0604030504040204" pitchFamily="50" charset="-128"/>
                <a:ea typeface="メイリオ" panose="020B0604030504040204" pitchFamily="50" charset="-128"/>
                <a:cs typeface="メイリオ" panose="020B0604030504040204" pitchFamily="50" charset="-128"/>
              </a:rPr>
              <a:t>対し「</a:t>
            </a:r>
            <a:r>
              <a:rPr lang="en-US" sz="2600" dirty="0" err="1">
                <a:latin typeface="メイリオ" panose="020B0604030504040204" pitchFamily="50" charset="-128"/>
                <a:ea typeface="メイリオ" panose="020B0604030504040204" pitchFamily="50" charset="-128"/>
                <a:cs typeface="メイリオ" panose="020B0604030504040204" pitchFamily="50" charset="-128"/>
              </a:rPr>
              <a:t>パブリック</a:t>
            </a:r>
            <a:r>
              <a:rPr lang="en-US" sz="2600" dirty="0">
                <a:latin typeface="メイリオ" panose="020B0604030504040204" pitchFamily="50" charset="-128"/>
                <a:ea typeface="メイリオ" panose="020B0604030504040204" pitchFamily="50" charset="-128"/>
                <a:cs typeface="メイリオ" panose="020B0604030504040204" pitchFamily="50" charset="-128"/>
              </a:rPr>
              <a:t> </a:t>
            </a:r>
            <a:r>
              <a:rPr lang="en-US" sz="2600" dirty="0" err="1">
                <a:latin typeface="メイリオ" panose="020B0604030504040204" pitchFamily="50" charset="-128"/>
                <a:ea typeface="メイリオ" panose="020B0604030504040204" pitchFamily="50" charset="-128"/>
                <a:cs typeface="メイリオ" panose="020B0604030504040204" pitchFamily="50" charset="-128"/>
              </a:rPr>
              <a:t>ドメイン宣言</a:t>
            </a:r>
            <a:r>
              <a:rPr lang="ja-JP" altLang="en-US" sz="2600" dirty="0">
                <a:latin typeface="メイリオ" panose="020B0604030504040204" pitchFamily="50" charset="-128"/>
                <a:ea typeface="メイリオ" panose="020B0604030504040204" pitchFamily="50" charset="-128"/>
                <a:cs typeface="メイリオ" panose="020B0604030504040204" pitchFamily="50" charset="-128"/>
              </a:rPr>
              <a:t>」</a:t>
            </a:r>
            <a:r>
              <a:rPr lang="en-US" sz="2600" dirty="0">
                <a:latin typeface="メイリオ" panose="020B0604030504040204" pitchFamily="50" charset="-128"/>
                <a:ea typeface="メイリオ" panose="020B0604030504040204" pitchFamily="50" charset="-128"/>
                <a:cs typeface="メイリオ" panose="020B0604030504040204" pitchFamily="50" charset="-128"/>
              </a:rPr>
              <a:t> を</a:t>
            </a:r>
            <a:r>
              <a:rPr lang="ja-JP" altLang="en-US" sz="2600" dirty="0">
                <a:latin typeface="メイリオ" panose="020B0604030504040204" pitchFamily="50" charset="-128"/>
                <a:ea typeface="メイリオ" panose="020B0604030504040204" pitchFamily="50" charset="-128"/>
                <a:cs typeface="メイリオ" panose="020B0604030504040204" pitchFamily="50" charset="-128"/>
              </a:rPr>
              <a:t>行う</a:t>
            </a:r>
            <a:r>
              <a:rPr lang="en-US" sz="2600" dirty="0" err="1">
                <a:latin typeface="メイリオ" panose="020B0604030504040204" pitchFamily="50" charset="-128"/>
                <a:ea typeface="メイリオ" panose="020B0604030504040204" pitchFamily="50" charset="-128"/>
                <a:cs typeface="メイリオ" panose="020B0604030504040204" pitchFamily="50" charset="-128"/>
              </a:rPr>
              <a:t>ことができ</a:t>
            </a:r>
            <a:r>
              <a:rPr lang="ja-JP" altLang="en-US" sz="2600" dirty="0">
                <a:latin typeface="メイリオ" panose="020B0604030504040204" pitchFamily="50" charset="-128"/>
                <a:ea typeface="メイリオ" panose="020B0604030504040204" pitchFamily="50" charset="-128"/>
                <a:cs typeface="メイリオ" panose="020B0604030504040204" pitchFamily="50" charset="-128"/>
              </a:rPr>
              <a:t>る</a:t>
            </a:r>
            <a:r>
              <a:rPr lang="en-US" sz="2600" dirty="0">
                <a:latin typeface="メイリオ" panose="020B0604030504040204" pitchFamily="50" charset="-128"/>
                <a:ea typeface="メイリオ" panose="020B0604030504040204" pitchFamily="50" charset="-128"/>
                <a:cs typeface="メイリオ" panose="020B0604030504040204" pitchFamily="50" charset="-128"/>
              </a:rPr>
              <a:t> </a:t>
            </a:r>
          </a:p>
          <a:p>
            <a:pPr lvl="1">
              <a:buFont typeface="Wingdings" panose="05000000000000000000" pitchFamily="2" charset="2"/>
              <a:buChar char="Ø"/>
            </a:pPr>
            <a:r>
              <a:rPr lang="en-US" sz="1900" dirty="0">
                <a:latin typeface="メイリオ" panose="020B0604030504040204" pitchFamily="50" charset="-128"/>
                <a:ea typeface="メイリオ" panose="020B0604030504040204" pitchFamily="50" charset="-128"/>
                <a:cs typeface="メイリオ" panose="020B0604030504040204" pitchFamily="50" charset="-128"/>
              </a:rPr>
              <a:t>例）「</a:t>
            </a:r>
            <a:r>
              <a:rPr lang="en-US" sz="1900" dirty="0" err="1">
                <a:latin typeface="メイリオ" panose="020B0604030504040204" pitchFamily="50" charset="-128"/>
                <a:ea typeface="メイリオ" panose="020B0604030504040204" pitchFamily="50" charset="-128"/>
                <a:cs typeface="メイリオ" panose="020B0604030504040204" pitchFamily="50" charset="-128"/>
              </a:rPr>
              <a:t>本ソフトウェアの</a:t>
            </a:r>
            <a:r>
              <a:rPr lang="ja-JP" altLang="en-US" sz="1900" dirty="0">
                <a:latin typeface="メイリオ" panose="020B0604030504040204" pitchFamily="50" charset="-128"/>
                <a:ea typeface="メイリオ" panose="020B0604030504040204" pitchFamily="50" charset="-128"/>
                <a:cs typeface="メイリオ" panose="020B0604030504040204" pitchFamily="50" charset="-128"/>
              </a:rPr>
              <a:t>すべて</a:t>
            </a:r>
            <a:r>
              <a:rPr lang="en-US" sz="1900" dirty="0" err="1">
                <a:latin typeface="メイリオ" panose="020B0604030504040204" pitchFamily="50" charset="-128"/>
                <a:ea typeface="メイリオ" panose="020B0604030504040204" pitchFamily="50" charset="-128"/>
                <a:cs typeface="メイリオ" panose="020B0604030504040204" pitchFamily="50" charset="-128"/>
              </a:rPr>
              <a:t>のコードと文書類は著作者によりパブリック</a:t>
            </a:r>
            <a:r>
              <a:rPr lang="ja-JP" altLang="en-US" sz="1900" dirty="0">
                <a:latin typeface="メイリオ" panose="020B0604030504040204" pitchFamily="50" charset="-128"/>
                <a:ea typeface="メイリオ" panose="020B0604030504040204" pitchFamily="50" charset="-128"/>
                <a:cs typeface="メイリオ" panose="020B0604030504040204" pitchFamily="50" charset="-128"/>
              </a:rPr>
              <a:t> </a:t>
            </a:r>
            <a:r>
              <a:rPr lang="en-US" sz="1900" dirty="0" err="1">
                <a:latin typeface="メイリオ" panose="020B0604030504040204" pitchFamily="50" charset="-128"/>
                <a:ea typeface="メイリオ" panose="020B0604030504040204" pitchFamily="50" charset="-128"/>
                <a:cs typeface="メイリオ" panose="020B0604030504040204" pitchFamily="50" charset="-128"/>
              </a:rPr>
              <a:t>ドメインに</a:t>
            </a:r>
            <a:r>
              <a:rPr lang="ja-JP" altLang="en-US" sz="1900" dirty="0">
                <a:latin typeface="メイリオ" panose="020B0604030504040204" pitchFamily="50" charset="-128"/>
                <a:ea typeface="メイリオ" panose="020B0604030504040204" pitchFamily="50" charset="-128"/>
                <a:cs typeface="メイリオ" panose="020B0604030504040204" pitchFamily="50" charset="-128"/>
              </a:rPr>
              <a:t>供され</a:t>
            </a:r>
            <a:r>
              <a:rPr lang="en-US" sz="1900" dirty="0" err="1">
                <a:latin typeface="メイリオ" panose="020B0604030504040204" pitchFamily="50" charset="-128"/>
                <a:ea typeface="メイリオ" panose="020B0604030504040204" pitchFamily="50" charset="-128"/>
                <a:cs typeface="メイリオ" panose="020B0604030504040204" pitchFamily="50" charset="-128"/>
              </a:rPr>
              <a:t>ました</a:t>
            </a:r>
            <a:r>
              <a:rPr lang="en-US" sz="1900" dirty="0">
                <a:latin typeface="メイリオ" panose="020B0604030504040204" pitchFamily="50" charset="-128"/>
                <a:ea typeface="メイリオ" panose="020B0604030504040204" pitchFamily="50" charset="-128"/>
                <a:cs typeface="メイリオ" panose="020B0604030504040204" pitchFamily="50" charset="-128"/>
              </a:rPr>
              <a:t>」</a:t>
            </a:r>
          </a:p>
          <a:p>
            <a:pPr lvl="1">
              <a:buFont typeface="Wingdings" panose="05000000000000000000" pitchFamily="2" charset="2"/>
              <a:buChar char="Ø"/>
            </a:pPr>
            <a:r>
              <a:rPr lang="en-US" sz="1900" dirty="0" err="1">
                <a:latin typeface="メイリオ" panose="020B0604030504040204" pitchFamily="50" charset="-128"/>
                <a:ea typeface="メイリオ" panose="020B0604030504040204" pitchFamily="50" charset="-128"/>
                <a:cs typeface="メイリオ" panose="020B0604030504040204" pitchFamily="50" charset="-128"/>
              </a:rPr>
              <a:t>パブリック</a:t>
            </a:r>
            <a:r>
              <a:rPr lang="en-US" sz="1900" dirty="0">
                <a:latin typeface="メイリオ" panose="020B0604030504040204" pitchFamily="50" charset="-128"/>
                <a:ea typeface="メイリオ" panose="020B0604030504040204" pitchFamily="50" charset="-128"/>
                <a:cs typeface="メイリオ" panose="020B0604030504040204" pitchFamily="50" charset="-128"/>
              </a:rPr>
              <a:t> </a:t>
            </a:r>
            <a:r>
              <a:rPr lang="en-US" sz="1900" dirty="0" err="1">
                <a:latin typeface="メイリオ" panose="020B0604030504040204" pitchFamily="50" charset="-128"/>
                <a:ea typeface="メイリオ" panose="020B0604030504040204" pitchFamily="50" charset="-128"/>
                <a:cs typeface="メイリオ" panose="020B0604030504040204" pitchFamily="50" charset="-128"/>
              </a:rPr>
              <a:t>ドメイン宣言は</a:t>
            </a:r>
            <a:r>
              <a:rPr lang="ja-JP" altLang="en-US" sz="1900" dirty="0" err="1">
                <a:latin typeface="メイリオ" panose="020B0604030504040204" pitchFamily="50" charset="-128"/>
                <a:ea typeface="メイリオ" panose="020B0604030504040204" pitchFamily="50" charset="-128"/>
                <a:cs typeface="メイリオ" panose="020B0604030504040204" pitchFamily="50" charset="-128"/>
              </a:rPr>
              <a:t>、</a:t>
            </a:r>
            <a:r>
              <a:rPr lang="en-US" sz="1900" dirty="0" err="1">
                <a:latin typeface="メイリオ" panose="020B0604030504040204" pitchFamily="50" charset="-128"/>
                <a:ea typeface="メイリオ" panose="020B0604030504040204" pitchFamily="50" charset="-128"/>
                <a:cs typeface="メイリオ" panose="020B0604030504040204" pitchFamily="50" charset="-128"/>
              </a:rPr>
              <a:t>FOSSライセンスと同じものでは</a:t>
            </a:r>
            <a:r>
              <a:rPr lang="ja-JP" altLang="en-US" sz="1900" dirty="0">
                <a:latin typeface="メイリオ" panose="020B0604030504040204" pitchFamily="50" charset="-128"/>
                <a:ea typeface="メイリオ" panose="020B0604030504040204" pitchFamily="50" charset="-128"/>
                <a:cs typeface="メイリオ" panose="020B0604030504040204" pitchFamily="50" charset="-128"/>
              </a:rPr>
              <a:t>ない</a:t>
            </a:r>
            <a:endParaRPr lang="en-US" sz="1900" dirty="0">
              <a:latin typeface="メイリオ" panose="020B0604030504040204" pitchFamily="50" charset="-128"/>
              <a:ea typeface="メイリオ" panose="020B0604030504040204" pitchFamily="50" charset="-128"/>
              <a:cs typeface="メイリオ" panose="020B0604030504040204" pitchFamily="50" charset="-128"/>
            </a:endParaRPr>
          </a:p>
          <a:p>
            <a:r>
              <a:rPr lang="en-US" sz="2600" dirty="0">
                <a:latin typeface="メイリオ" panose="020B0604030504040204" pitchFamily="50" charset="-128"/>
                <a:ea typeface="メイリオ" panose="020B0604030504040204" pitchFamily="50" charset="-128"/>
                <a:cs typeface="メイリオ" panose="020B0604030504040204" pitchFamily="50" charset="-128"/>
              </a:rPr>
              <a:t>パブリック </a:t>
            </a:r>
            <a:r>
              <a:rPr lang="en-US" sz="2600" dirty="0" err="1">
                <a:latin typeface="メイリオ" panose="020B0604030504040204" pitchFamily="50" charset="-128"/>
                <a:ea typeface="メイリオ" panose="020B0604030504040204" pitchFamily="50" charset="-128"/>
                <a:cs typeface="メイリオ" panose="020B0604030504040204" pitchFamily="50" charset="-128"/>
              </a:rPr>
              <a:t>ドメイン宣言とは、開発者がそのソフトウェア</a:t>
            </a:r>
            <a:r>
              <a:rPr lang="ja-JP" altLang="en-US" sz="2600" dirty="0">
                <a:latin typeface="メイリオ" panose="020B0604030504040204" pitchFamily="50" charset="-128"/>
                <a:ea typeface="メイリオ" panose="020B0604030504040204" pitchFamily="50" charset="-128"/>
                <a:cs typeface="メイリオ" panose="020B0604030504040204" pitchFamily="50" charset="-128"/>
              </a:rPr>
              <a:t>に対し</a:t>
            </a:r>
            <a:r>
              <a:rPr lang="en-US" sz="2600" dirty="0" err="1">
                <a:latin typeface="メイリオ" panose="020B0604030504040204" pitchFamily="50" charset="-128"/>
                <a:ea typeface="メイリオ" panose="020B0604030504040204" pitchFamily="50" charset="-128"/>
                <a:cs typeface="メイリオ" panose="020B0604030504040204" pitchFamily="50" charset="-128"/>
              </a:rPr>
              <a:t>保有できるあらゆる知的財産権を放棄もしくは消滅させ、制約なくそのソフトウェアが使用できることを明示</a:t>
            </a:r>
            <a:r>
              <a:rPr lang="ja-JP" altLang="en-US" sz="2600" dirty="0">
                <a:latin typeface="メイリオ" panose="020B0604030504040204" pitchFamily="50" charset="-128"/>
                <a:ea typeface="メイリオ" panose="020B0604030504040204" pitchFamily="50" charset="-128"/>
                <a:cs typeface="メイリオ" panose="020B0604030504040204" pitchFamily="50" charset="-128"/>
              </a:rPr>
              <a:t>する試みだが、</a:t>
            </a:r>
            <a:r>
              <a:rPr lang="en-US" sz="2600" dirty="0" err="1">
                <a:latin typeface="メイリオ" panose="020B0604030504040204" pitchFamily="50" charset="-128"/>
                <a:ea typeface="メイリオ" panose="020B0604030504040204" pitchFamily="50" charset="-128"/>
                <a:cs typeface="メイリオ" panose="020B0604030504040204" pitchFamily="50" charset="-128"/>
              </a:rPr>
              <a:t>この宣言の執行可能性については</a:t>
            </a:r>
            <a:r>
              <a:rPr lang="ja-JP" altLang="en-US" sz="2600" dirty="0" err="1">
                <a:latin typeface="メイリオ" panose="020B0604030504040204" pitchFamily="50" charset="-128"/>
                <a:ea typeface="メイリオ" panose="020B0604030504040204" pitchFamily="50" charset="-128"/>
                <a:cs typeface="メイリオ" panose="020B0604030504040204" pitchFamily="50" charset="-128"/>
              </a:rPr>
              <a:t>、</a:t>
            </a:r>
            <a:r>
              <a:rPr lang="en-US" sz="2600" dirty="0" err="1">
                <a:latin typeface="メイリオ" panose="020B0604030504040204" pitchFamily="50" charset="-128"/>
                <a:ea typeface="メイリオ" panose="020B0604030504040204" pitchFamily="50" charset="-128"/>
                <a:cs typeface="メイリオ" panose="020B0604030504040204" pitchFamily="50" charset="-128"/>
              </a:rPr>
              <a:t>FOSSコミュニティにお</a:t>
            </a:r>
            <a:r>
              <a:rPr lang="ja-JP" altLang="en-US" sz="2600" dirty="0">
                <a:latin typeface="メイリオ" panose="020B0604030504040204" pitchFamily="50" charset="-128"/>
                <a:ea typeface="メイリオ" panose="020B0604030504040204" pitchFamily="50" charset="-128"/>
                <a:cs typeface="メイリオ" panose="020B0604030504040204" pitchFamily="50" charset="-128"/>
              </a:rPr>
              <a:t>いて</a:t>
            </a:r>
            <a:r>
              <a:rPr lang="en-US" sz="2600" dirty="0" err="1">
                <a:latin typeface="メイリオ" panose="020B0604030504040204" pitchFamily="50" charset="-128"/>
                <a:ea typeface="メイリオ" panose="020B0604030504040204" pitchFamily="50" charset="-128"/>
                <a:cs typeface="メイリオ" panose="020B0604030504040204" pitchFamily="50" charset="-128"/>
              </a:rPr>
              <a:t>議論</a:t>
            </a:r>
            <a:r>
              <a:rPr lang="ja-JP" altLang="en-US" sz="2600" dirty="0">
                <a:latin typeface="メイリオ" panose="020B0604030504040204" pitchFamily="50" charset="-128"/>
                <a:ea typeface="メイリオ" panose="020B0604030504040204" pitchFamily="50" charset="-128"/>
                <a:cs typeface="メイリオ" panose="020B0604030504040204" pitchFamily="50" charset="-128"/>
              </a:rPr>
              <a:t>の対象となっており、また、法としての有効性も国ごとに異なる</a:t>
            </a:r>
            <a:endParaRPr lang="en-US" sz="2600" dirty="0">
              <a:latin typeface="メイリオ" panose="020B0604030504040204" pitchFamily="50" charset="-128"/>
              <a:ea typeface="メイリオ" panose="020B0604030504040204" pitchFamily="50" charset="-128"/>
              <a:cs typeface="メイリオ" panose="020B0604030504040204" pitchFamily="50" charset="-128"/>
            </a:endParaRPr>
          </a:p>
          <a:p>
            <a:r>
              <a:rPr lang="en-US" sz="2600" dirty="0" err="1">
                <a:latin typeface="メイリオ" panose="020B0604030504040204" pitchFamily="50" charset="-128"/>
                <a:ea typeface="メイリオ" panose="020B0604030504040204" pitchFamily="50" charset="-128"/>
                <a:cs typeface="メイリオ" panose="020B0604030504040204" pitchFamily="50" charset="-128"/>
              </a:rPr>
              <a:t>パブリック</a:t>
            </a:r>
            <a:r>
              <a:rPr lang="en-US" sz="2600" dirty="0">
                <a:latin typeface="メイリオ" panose="020B0604030504040204" pitchFamily="50" charset="-128"/>
                <a:ea typeface="メイリオ" panose="020B0604030504040204" pitchFamily="50" charset="-128"/>
                <a:cs typeface="メイリオ" panose="020B0604030504040204" pitchFamily="50" charset="-128"/>
              </a:rPr>
              <a:t> </a:t>
            </a:r>
            <a:r>
              <a:rPr lang="en-US" sz="2600" dirty="0" err="1">
                <a:latin typeface="メイリオ" panose="020B0604030504040204" pitchFamily="50" charset="-128"/>
                <a:ea typeface="メイリオ" panose="020B0604030504040204" pitchFamily="50" charset="-128"/>
                <a:cs typeface="メイリオ" panose="020B0604030504040204" pitchFamily="50" charset="-128"/>
              </a:rPr>
              <a:t>ドメイン宣言は</a:t>
            </a:r>
            <a:r>
              <a:rPr lang="ja-JP" altLang="en-US" sz="2600" dirty="0" err="1">
                <a:latin typeface="メイリオ" panose="020B0604030504040204" pitchFamily="50" charset="-128"/>
                <a:ea typeface="メイリオ" panose="020B0604030504040204" pitchFamily="50" charset="-128"/>
                <a:cs typeface="メイリオ" panose="020B0604030504040204" pitchFamily="50" charset="-128"/>
              </a:rPr>
              <a:t>、</a:t>
            </a:r>
            <a:r>
              <a:rPr lang="en-US" sz="2600" dirty="0" err="1">
                <a:latin typeface="メイリオ" panose="020B0604030504040204" pitchFamily="50" charset="-128"/>
                <a:ea typeface="メイリオ" panose="020B0604030504040204" pitchFamily="50" charset="-128"/>
                <a:cs typeface="メイリオ" panose="020B0604030504040204" pitchFamily="50" charset="-128"/>
              </a:rPr>
              <a:t>保証免責条項</a:t>
            </a:r>
            <a:r>
              <a:rPr lang="ja-JP" altLang="en-US" sz="2600" dirty="0" err="1">
                <a:latin typeface="メイリオ" panose="020B0604030504040204" pitchFamily="50" charset="-128"/>
                <a:ea typeface="メイリオ" panose="020B0604030504040204" pitchFamily="50" charset="-128"/>
                <a:cs typeface="メイリオ" panose="020B0604030504040204" pitchFamily="50" charset="-128"/>
              </a:rPr>
              <a:t>のような</a:t>
            </a:r>
            <a:r>
              <a:rPr lang="en-US" sz="2600" dirty="0" err="1">
                <a:latin typeface="メイリオ" panose="020B0604030504040204" pitchFamily="50" charset="-128"/>
                <a:ea typeface="メイリオ" panose="020B0604030504040204" pitchFamily="50" charset="-128"/>
                <a:cs typeface="メイリオ" panose="020B0604030504040204" pitchFamily="50" charset="-128"/>
              </a:rPr>
              <a:t>他の条項を伴</a:t>
            </a:r>
            <a:r>
              <a:rPr lang="ja-JP" altLang="en-US" sz="2600" dirty="0">
                <a:latin typeface="メイリオ" panose="020B0604030504040204" pitchFamily="50" charset="-128"/>
                <a:ea typeface="メイリオ" panose="020B0604030504040204" pitchFamily="50" charset="-128"/>
                <a:cs typeface="メイリオ" panose="020B0604030504040204" pitchFamily="50" charset="-128"/>
              </a:rPr>
              <a:t>うことも多い。</a:t>
            </a:r>
            <a:r>
              <a:rPr lang="en-US" sz="2600" dirty="0" err="1">
                <a:latin typeface="メイリオ" panose="020B0604030504040204" pitchFamily="50" charset="-128"/>
                <a:ea typeface="メイリオ" panose="020B0604030504040204" pitchFamily="50" charset="-128"/>
                <a:cs typeface="メイリオ" panose="020B0604030504040204" pitchFamily="50" charset="-128"/>
              </a:rPr>
              <a:t>その場合、そのソフトウェアは</a:t>
            </a:r>
            <a:r>
              <a:rPr lang="ja-JP" altLang="en-US" sz="2600" dirty="0" err="1">
                <a:latin typeface="メイリオ" panose="020B0604030504040204" pitchFamily="50" charset="-128"/>
                <a:ea typeface="メイリオ" panose="020B0604030504040204" pitchFamily="50" charset="-128"/>
                <a:cs typeface="メイリオ" panose="020B0604030504040204" pitchFamily="50" charset="-128"/>
              </a:rPr>
              <a:t>、</a:t>
            </a:r>
            <a:r>
              <a:rPr lang="en-US" sz="2600" dirty="0" err="1">
                <a:latin typeface="メイリオ" panose="020B0604030504040204" pitchFamily="50" charset="-128"/>
                <a:ea typeface="メイリオ" panose="020B0604030504040204" pitchFamily="50" charset="-128"/>
                <a:cs typeface="メイリオ" panose="020B0604030504040204" pitchFamily="50" charset="-128"/>
              </a:rPr>
              <a:t>パブリック</a:t>
            </a:r>
            <a:r>
              <a:rPr lang="en-US" sz="2600" dirty="0">
                <a:latin typeface="メイリオ" panose="020B0604030504040204" pitchFamily="50" charset="-128"/>
                <a:ea typeface="メイリオ" panose="020B0604030504040204" pitchFamily="50" charset="-128"/>
                <a:cs typeface="メイリオ" panose="020B0604030504040204" pitchFamily="50" charset="-128"/>
              </a:rPr>
              <a:t> </a:t>
            </a:r>
            <a:r>
              <a:rPr lang="en-US" sz="2600" dirty="0" err="1">
                <a:latin typeface="メイリオ" panose="020B0604030504040204" pitchFamily="50" charset="-128"/>
                <a:ea typeface="メイリオ" panose="020B0604030504040204" pitchFamily="50" charset="-128"/>
                <a:cs typeface="メイリオ" panose="020B0604030504040204" pitchFamily="50" charset="-128"/>
              </a:rPr>
              <a:t>ドメイン</a:t>
            </a:r>
            <a:r>
              <a:rPr lang="ja-JP" altLang="en-US" sz="2600" dirty="0">
                <a:latin typeface="メイリオ" panose="020B0604030504040204" pitchFamily="50" charset="-128"/>
                <a:ea typeface="メイリオ" panose="020B0604030504040204" pitchFamily="50" charset="-128"/>
                <a:cs typeface="メイリオ" panose="020B0604030504040204" pitchFamily="50" charset="-128"/>
              </a:rPr>
              <a:t>というより、</a:t>
            </a:r>
            <a:r>
              <a:rPr lang="en-US" sz="2600" dirty="0" err="1">
                <a:latin typeface="メイリオ" panose="020B0604030504040204" pitchFamily="50" charset="-128"/>
                <a:ea typeface="メイリオ" panose="020B0604030504040204" pitchFamily="50" charset="-128"/>
                <a:cs typeface="メイリオ" panose="020B0604030504040204" pitchFamily="50" charset="-128"/>
              </a:rPr>
              <a:t>あるライセンスの下にあると</a:t>
            </a:r>
            <a:r>
              <a:rPr lang="ja-JP" altLang="en-US" sz="2600" dirty="0">
                <a:latin typeface="メイリオ" panose="020B0604030504040204" pitchFamily="50" charset="-128"/>
                <a:ea typeface="メイリオ" panose="020B0604030504040204" pitchFamily="50" charset="-128"/>
                <a:cs typeface="メイリオ" panose="020B0604030504040204" pitchFamily="50" charset="-128"/>
              </a:rPr>
              <a:t>みなすことができる</a:t>
            </a:r>
            <a:endParaRPr lang="en-US" sz="26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0091625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latin typeface="メイリオ" panose="020B0604030504040204" pitchFamily="50" charset="-128"/>
                <a:ea typeface="メイリオ" panose="020B0604030504040204" pitchFamily="50" charset="-128"/>
                <a:cs typeface="メイリオ" panose="020B0604030504040204" pitchFamily="50" charset="-128"/>
              </a:rPr>
              <a:t>ライセンスの両立性</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（互換性）</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a:t>
            </a:r>
            <a:endParaRPr 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Content Placeholder 2"/>
          <p:cNvSpPr>
            <a:spLocks noGrp="1"/>
          </p:cNvSpPr>
          <p:nvPr>
            <p:ph idx="1"/>
          </p:nvPr>
        </p:nvSpPr>
        <p:spPr>
          <a:xfrm>
            <a:off x="608400" y="1353437"/>
            <a:ext cx="10796833" cy="4791706"/>
          </a:xfrm>
        </p:spPr>
        <p:txBody>
          <a:bodyPr vert="horz" lIns="91440" tIns="45720" rIns="91440" bIns="45720" rtlCol="0" anchor="t">
            <a:noAutofit/>
          </a:bodyPr>
          <a:lstStyle/>
          <a:p>
            <a:r>
              <a:rPr lang="en-US" sz="2100" dirty="0" err="1">
                <a:solidFill>
                  <a:srgbClr val="292934"/>
                </a:solidFill>
                <a:latin typeface="メイリオ" panose="020B0604030504040204" pitchFamily="50" charset="-128"/>
                <a:ea typeface="メイリオ" panose="020B0604030504040204" pitchFamily="50" charset="-128"/>
                <a:cs typeface="メイリオ" panose="020B0604030504040204" pitchFamily="50" charset="-128"/>
              </a:rPr>
              <a:t>ライセンス両立性</a:t>
            </a:r>
            <a:r>
              <a:rPr lang="ja-JP" altLang="en-US" sz="2100" dirty="0">
                <a:solidFill>
                  <a:srgbClr val="292934"/>
                </a:solidFill>
                <a:latin typeface="メイリオ" panose="020B0604030504040204" pitchFamily="50" charset="-128"/>
                <a:ea typeface="メイリオ" panose="020B0604030504040204" pitchFamily="50" charset="-128"/>
                <a:cs typeface="メイリオ" panose="020B0604030504040204" pitchFamily="50" charset="-128"/>
              </a:rPr>
              <a:t>（互換性）</a:t>
            </a:r>
            <a:r>
              <a:rPr lang="en-US" sz="2100" dirty="0">
                <a:solidFill>
                  <a:srgbClr val="292934"/>
                </a:solidFill>
                <a:latin typeface="メイリオ" panose="020B0604030504040204" pitchFamily="50" charset="-128"/>
                <a:ea typeface="メイリオ" panose="020B0604030504040204" pitchFamily="50" charset="-128"/>
                <a:cs typeface="メイリオ" panose="020B0604030504040204" pitchFamily="50" charset="-128"/>
              </a:rPr>
              <a:t>は</a:t>
            </a:r>
            <a:r>
              <a:rPr lang="en-US" sz="21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100" dirty="0">
                <a:latin typeface="メイリオ" panose="020B0604030504040204" pitchFamily="50" charset="-128"/>
                <a:ea typeface="メイリオ" panose="020B0604030504040204" pitchFamily="50" charset="-128"/>
                <a:cs typeface="メイリオ" panose="020B0604030504040204" pitchFamily="50" charset="-128"/>
              </a:rPr>
              <a:t>（異なるライセンス間で）</a:t>
            </a:r>
            <a:r>
              <a:rPr lang="en-US" sz="2100" dirty="0" err="1">
                <a:latin typeface="メイリオ" panose="020B0604030504040204" pitchFamily="50" charset="-128"/>
                <a:ea typeface="メイリオ" panose="020B0604030504040204" pitchFamily="50" charset="-128"/>
                <a:cs typeface="メイリオ" panose="020B0604030504040204" pitchFamily="50" charset="-128"/>
              </a:rPr>
              <a:t>ライセンス条項に矛盾がないことを確かなものにするプロセス</a:t>
            </a:r>
            <a:r>
              <a:rPr lang="en-US" sz="2100" dirty="0">
                <a:latin typeface="メイリオ" panose="020B0604030504040204" pitchFamily="50" charset="-128"/>
                <a:ea typeface="メイリオ" panose="020B0604030504040204" pitchFamily="50" charset="-128"/>
                <a:cs typeface="メイリオ" panose="020B0604030504040204" pitchFamily="50" charset="-128"/>
              </a:rPr>
              <a:t> </a:t>
            </a:r>
          </a:p>
          <a:p>
            <a:r>
              <a:rPr lang="en-US" altLang="ja-JP" sz="2100" dirty="0">
                <a:latin typeface="メイリオ" panose="020B0604030504040204" pitchFamily="50" charset="-128"/>
                <a:ea typeface="メイリオ" panose="020B0604030504040204" pitchFamily="50" charset="-128"/>
                <a:cs typeface="メイリオ" panose="020B0604030504040204" pitchFamily="50" charset="-128"/>
              </a:rPr>
              <a:t>1</a:t>
            </a:r>
            <a:r>
              <a:rPr lang="en-US" sz="2100" dirty="0">
                <a:solidFill>
                  <a:srgbClr val="292934"/>
                </a:solidFill>
                <a:latin typeface="メイリオ" panose="020B0604030504040204" pitchFamily="50" charset="-128"/>
                <a:ea typeface="メイリオ" panose="020B0604030504040204" pitchFamily="50" charset="-128"/>
                <a:cs typeface="メイリオ" panose="020B0604030504040204" pitchFamily="50" charset="-128"/>
              </a:rPr>
              <a:t>つのライセンスが何かすることを要求し、他方のライセンスがそうすることを禁じている場合、それらは矛盾</a:t>
            </a:r>
            <a:r>
              <a:rPr lang="ja-JP" altLang="en-US" sz="2100" dirty="0">
                <a:solidFill>
                  <a:srgbClr val="292934"/>
                </a:solidFill>
                <a:latin typeface="メイリオ" panose="020B0604030504040204" pitchFamily="50" charset="-128"/>
                <a:ea typeface="メイリオ" panose="020B0604030504040204" pitchFamily="50" charset="-128"/>
                <a:cs typeface="メイリオ" panose="020B0604030504040204" pitchFamily="50" charset="-128"/>
              </a:rPr>
              <a:t>する</a:t>
            </a:r>
            <a:r>
              <a:rPr lang="en-US" sz="2100" dirty="0">
                <a:solidFill>
                  <a:srgbClr val="292934"/>
                </a:solidFill>
                <a:latin typeface="メイリオ" panose="020B0604030504040204" pitchFamily="50" charset="-128"/>
                <a:ea typeface="メイリオ" panose="020B0604030504040204" pitchFamily="50" charset="-128"/>
                <a:cs typeface="メイリオ" panose="020B0604030504040204" pitchFamily="50" charset="-128"/>
              </a:rPr>
              <a:t>。</a:t>
            </a:r>
            <a:r>
              <a:rPr lang="en-US" sz="2100" dirty="0">
                <a:latin typeface="メイリオ" panose="020B0604030504040204" pitchFamily="50" charset="-128"/>
                <a:ea typeface="メイリオ" panose="020B0604030504040204" pitchFamily="50" charset="-128"/>
                <a:cs typeface="メイリオ" panose="020B0604030504040204" pitchFamily="50" charset="-128"/>
              </a:rPr>
              <a:t> その</a:t>
            </a:r>
            <a:r>
              <a:rPr lang="en-US" altLang="ja-JP" sz="2100" dirty="0">
                <a:latin typeface="メイリオ" panose="020B0604030504040204" pitchFamily="50" charset="-128"/>
                <a:ea typeface="メイリオ" panose="020B0604030504040204" pitchFamily="50" charset="-128"/>
                <a:cs typeface="メイリオ" panose="020B0604030504040204" pitchFamily="50" charset="-128"/>
              </a:rPr>
              <a:t>2</a:t>
            </a:r>
            <a:r>
              <a:rPr lang="en-US" sz="2100" dirty="0">
                <a:latin typeface="メイリオ" panose="020B0604030504040204" pitchFamily="50" charset="-128"/>
                <a:ea typeface="メイリオ" panose="020B0604030504040204" pitchFamily="50" charset="-128"/>
                <a:cs typeface="メイリオ" panose="020B0604030504040204" pitchFamily="50" charset="-128"/>
              </a:rPr>
              <a:t>つのソフトウェア</a:t>
            </a:r>
            <a:r>
              <a:rPr lang="ja-JP" altLang="en-US" sz="2100" dirty="0">
                <a:latin typeface="メイリオ" panose="020B0604030504040204" pitchFamily="50" charset="-128"/>
                <a:ea typeface="メイリオ" panose="020B0604030504040204" pitchFamily="50" charset="-128"/>
                <a:cs typeface="メイリオ" panose="020B0604030504040204" pitchFamily="50" charset="-128"/>
              </a:rPr>
              <a:t> </a:t>
            </a:r>
            <a:r>
              <a:rPr lang="en-US" sz="2100" dirty="0" err="1">
                <a:latin typeface="メイリオ" panose="020B0604030504040204" pitchFamily="50" charset="-128"/>
                <a:ea typeface="メイリオ" panose="020B0604030504040204" pitchFamily="50" charset="-128"/>
                <a:cs typeface="メイリオ" panose="020B0604030504040204" pitchFamily="50" charset="-128"/>
              </a:rPr>
              <a:t>モジュールの組み合わせがライセンス</a:t>
            </a:r>
            <a:r>
              <a:rPr lang="ja-JP" altLang="en-US" sz="2100" dirty="0">
                <a:latin typeface="メイリオ" panose="020B0604030504040204" pitchFamily="50" charset="-128"/>
                <a:ea typeface="メイリオ" panose="020B0604030504040204" pitchFamily="50" charset="-128"/>
                <a:cs typeface="メイリオ" panose="020B0604030504040204" pitchFamily="50" charset="-128"/>
              </a:rPr>
              <a:t>の</a:t>
            </a:r>
            <a:r>
              <a:rPr lang="en-US" sz="2100" dirty="0" err="1">
                <a:latin typeface="メイリオ" panose="020B0604030504040204" pitchFamily="50" charset="-128"/>
                <a:ea typeface="メイリオ" panose="020B0604030504040204" pitchFamily="50" charset="-128"/>
                <a:cs typeface="メイリオ" panose="020B0604030504040204" pitchFamily="50" charset="-128"/>
              </a:rPr>
              <a:t>下での義務を</a:t>
            </a:r>
            <a:r>
              <a:rPr lang="ja-JP" altLang="en-US" sz="2100" dirty="0">
                <a:latin typeface="メイリオ" panose="020B0604030504040204" pitchFamily="50" charset="-128"/>
                <a:ea typeface="メイリオ" panose="020B0604030504040204" pitchFamily="50" charset="-128"/>
                <a:cs typeface="メイリオ" panose="020B0604030504040204" pitchFamily="50" charset="-128"/>
              </a:rPr>
              <a:t>発動</a:t>
            </a:r>
            <a:r>
              <a:rPr lang="en-US" sz="2100" dirty="0">
                <a:latin typeface="メイリオ" panose="020B0604030504040204" pitchFamily="50" charset="-128"/>
                <a:ea typeface="メイリオ" panose="020B0604030504040204" pitchFamily="50" charset="-128"/>
                <a:cs typeface="メイリオ" panose="020B0604030504040204" pitchFamily="50" charset="-128"/>
              </a:rPr>
              <a:t>させる場合には、</a:t>
            </a:r>
            <a:r>
              <a:rPr lang="en-US" altLang="ja-JP" sz="2100" dirty="0">
                <a:latin typeface="メイリオ" panose="020B0604030504040204" pitchFamily="50" charset="-128"/>
                <a:ea typeface="メイリオ" panose="020B0604030504040204" pitchFamily="50" charset="-128"/>
                <a:cs typeface="メイリオ" panose="020B0604030504040204" pitchFamily="50" charset="-128"/>
              </a:rPr>
              <a:t>2</a:t>
            </a:r>
            <a:r>
              <a:rPr lang="en-US" sz="2100" dirty="0">
                <a:latin typeface="メイリオ" panose="020B0604030504040204" pitchFamily="50" charset="-128"/>
                <a:ea typeface="メイリオ" panose="020B0604030504040204" pitchFamily="50" charset="-128"/>
                <a:cs typeface="メイリオ" panose="020B0604030504040204" pitchFamily="50" charset="-128"/>
              </a:rPr>
              <a:t>つのライセンスは両立し</a:t>
            </a:r>
            <a:r>
              <a:rPr lang="ja-JP" altLang="en-US" sz="2100" dirty="0">
                <a:latin typeface="メイリオ" panose="020B0604030504040204" pitchFamily="50" charset="-128"/>
                <a:ea typeface="メイリオ" panose="020B0604030504040204" pitchFamily="50" charset="-128"/>
                <a:cs typeface="メイリオ" panose="020B0604030504040204" pitchFamily="50" charset="-128"/>
              </a:rPr>
              <a:t>ない（互換ではない）</a:t>
            </a:r>
            <a:endParaRPr lang="en-US" sz="2100" dirty="0">
              <a:latin typeface="メイリオ" panose="020B0604030504040204" pitchFamily="50" charset="-128"/>
              <a:ea typeface="メイリオ" panose="020B0604030504040204" pitchFamily="50" charset="-128"/>
              <a:cs typeface="メイリオ" panose="020B0604030504040204" pitchFamily="50" charset="-128"/>
            </a:endParaRPr>
          </a:p>
          <a:p>
            <a:pPr marL="622300" indent="-182563">
              <a:spcBef>
                <a:spcPts val="1200"/>
              </a:spcBef>
              <a:buFont typeface="Wingdings" panose="05000000000000000000" pitchFamily="2" charset="2"/>
              <a:buChar char="Ø"/>
            </a:pP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GPL-2.0</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と</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EPL-1.0</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はそれぞれ、</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頒布される「派生的著作物」に対し義務を課している</a:t>
            </a:r>
            <a:endParaRPr lang="en-US" altLang="ja-JP" sz="1800" dirty="0">
              <a:latin typeface="メイリオ" panose="020B0604030504040204" pitchFamily="50" charset="-128"/>
              <a:ea typeface="メイリオ" panose="020B0604030504040204" pitchFamily="50" charset="-128"/>
              <a:cs typeface="メイリオ" panose="020B0604030504040204" pitchFamily="50" charset="-128"/>
            </a:endParaRPr>
          </a:p>
          <a:p>
            <a:pPr marL="622300" indent="-182563">
              <a:spcBef>
                <a:spcPts val="1200"/>
              </a:spcBef>
              <a:buFont typeface="Wingdings" panose="05000000000000000000" pitchFamily="2" charset="2"/>
              <a:buChar char="Ø"/>
            </a:pP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GPL-2.0</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のモジュールが、</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EPL-1.0</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のモジュールに結合（</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Combine</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）され、統合されたモジュールが頒布される場合、そのモジュールは；</a:t>
            </a:r>
            <a:endParaRPr lang="en-US" altLang="ja-JP" sz="1800" dirty="0">
              <a:latin typeface="メイリオ" panose="020B0604030504040204" pitchFamily="50" charset="-128"/>
              <a:ea typeface="メイリオ" panose="020B0604030504040204" pitchFamily="50" charset="-128"/>
              <a:cs typeface="メイリオ" panose="020B0604030504040204" pitchFamily="50" charset="-128"/>
            </a:endParaRPr>
          </a:p>
          <a:p>
            <a:pPr lvl="2">
              <a:buFont typeface="Wingdings" panose="05000000000000000000" pitchFamily="2" charset="2"/>
              <a:buChar char="ü"/>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GPL-2.0</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によれば）</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GPL-2.0</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のみで頒布されなければならないことになる、さらに</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pPr lvl="2">
              <a:buFont typeface="Wingdings" panose="05000000000000000000" pitchFamily="2" charset="2"/>
              <a:buChar char="ü"/>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EPL-1.0</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によれば）</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EPL-1.0</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のみで頒布されなければならないことになる。</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pPr lvl="2">
              <a:buFont typeface="Wingdings" panose="05000000000000000000" pitchFamily="2" charset="2"/>
              <a:buChar char="ü"/>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頒布者は</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1600" dirty="0" err="1">
                <a:latin typeface="メイリオ" panose="020B0604030504040204" pitchFamily="50" charset="-128"/>
                <a:ea typeface="メイリオ" panose="020B0604030504040204" pitchFamily="50" charset="-128"/>
                <a:cs typeface="メイリオ" panose="020B0604030504040204" pitchFamily="50" charset="-128"/>
              </a:rPr>
              <a:t>つの</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条件を同時に満足することはできないので、このモジュールは頒布できない</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pPr lvl="2">
              <a:buFont typeface="Wingdings" panose="05000000000000000000" pitchFamily="2" charset="2"/>
              <a:buChar char="ü"/>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上記はライセンスが両立しない</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1600" dirty="0" err="1">
                <a:latin typeface="メイリオ" panose="020B0604030504040204" pitchFamily="50" charset="-128"/>
                <a:ea typeface="メイリオ" panose="020B0604030504040204" pitchFamily="50" charset="-128"/>
                <a:cs typeface="メイリオ" panose="020B0604030504040204" pitchFamily="50" charset="-128"/>
              </a:rPr>
              <a:t>つの</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例</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lgn="ctr">
              <a:spcBef>
                <a:spcPts val="1200"/>
              </a:spcBef>
              <a:buNone/>
            </a:pP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派生的著作物</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800" dirty="0" err="1">
                <a:latin typeface="メイリオ" panose="020B0604030504040204" pitchFamily="50" charset="-128"/>
                <a:ea typeface="メイリオ" panose="020B0604030504040204" pitchFamily="50" charset="-128"/>
                <a:cs typeface="メイリオ" panose="020B0604030504040204" pitchFamily="50" charset="-128"/>
              </a:rPr>
              <a:t>の定義はFOSSコミュニティでもその見解が</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分かれる傾向にあり、法令上の解釈も国ごとに異なる可能性ある</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sz="20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sz="20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sz="20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en-US"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派生的著作物</a:t>
            </a:r>
            <a:r>
              <a:rPr lang="en-US" sz="2000" dirty="0">
                <a:latin typeface="メイリオ" panose="020B0604030504040204" pitchFamily="50" charset="-128"/>
                <a:ea typeface="メイリオ" panose="020B0604030504040204" pitchFamily="50" charset="-128"/>
                <a:cs typeface="メイリオ" panose="020B0604030504040204" pitchFamily="50" charset="-128"/>
              </a:rPr>
              <a:t>」</a:t>
            </a:r>
            <a:r>
              <a:rPr lang="en-US" sz="2000" dirty="0" err="1">
                <a:latin typeface="メイリオ" panose="020B0604030504040204" pitchFamily="50" charset="-128"/>
                <a:ea typeface="メイリオ" panose="020B0604030504040204" pitchFamily="50" charset="-128"/>
                <a:cs typeface="メイリオ" panose="020B0604030504040204" pitchFamily="50" charset="-128"/>
              </a:rPr>
              <a:t>の定義はFOSSコミュニティでもその見解が</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分かれる傾向にある</a:t>
            </a:r>
            <a:endParaRPr 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テキスト ボックス 3"/>
          <p:cNvSpPr txBox="1"/>
          <p:nvPr/>
        </p:nvSpPr>
        <p:spPr>
          <a:xfrm>
            <a:off x="180000" y="6480000"/>
            <a:ext cx="11059438" cy="338554"/>
          </a:xfrm>
          <a:prstGeom prst="rect">
            <a:avLst/>
          </a:prstGeom>
          <a:noFill/>
        </p:spPr>
        <p:txBody>
          <a:bodyPr wrap="none" rtlCol="0">
            <a:spAutoFit/>
          </a:bodyPr>
          <a:lstStyle/>
          <a:p>
            <a:r>
              <a:rPr kumimoji="1" lang="en-US" altLang="ja-JP" sz="1600">
                <a:latin typeface="ＭＳ ゴシック" panose="020B0609070205080204" pitchFamily="49" charset="-128"/>
                <a:ea typeface="ＭＳ ゴシック" panose="020B0609070205080204" pitchFamily="49" charset="-128"/>
              </a:rPr>
              <a:t>※</a:t>
            </a:r>
            <a:r>
              <a:rPr kumimoji="1" lang="en-US" altLang="ja-JP" sz="1600" dirty="0">
                <a:latin typeface="ＭＳ ゴシック" panose="020B0609070205080204" pitchFamily="49" charset="-128"/>
                <a:ea typeface="ＭＳ ゴシック" panose="020B0609070205080204" pitchFamily="49" charset="-128"/>
              </a:rPr>
              <a:t>F</a:t>
            </a:r>
            <a:r>
              <a:rPr kumimoji="1" lang="en-US" altLang="ja-JP" sz="1600">
                <a:latin typeface="ＭＳ ゴシック" panose="020B0609070205080204" pitchFamily="49" charset="-128"/>
                <a:ea typeface="ＭＳ ゴシック" panose="020B0609070205080204" pitchFamily="49" charset="-128"/>
              </a:rPr>
              <a:t>OSS</a:t>
            </a:r>
            <a:r>
              <a:rPr kumimoji="1" lang="ja-JP" altLang="en-US" sz="1600" dirty="0">
                <a:latin typeface="ＭＳ ゴシック" panose="020B0609070205080204" pitchFamily="49" charset="-128"/>
                <a:ea typeface="ＭＳ ゴシック" panose="020B0609070205080204" pitchFamily="49" charset="-128"/>
              </a:rPr>
              <a:t>ライセンスに係る</a:t>
            </a:r>
            <a:r>
              <a:rPr kumimoji="1" lang="ja-JP" altLang="en-US" sz="1600">
                <a:latin typeface="ＭＳ ゴシック" panose="020B0609070205080204" pitchFamily="49" charset="-128"/>
                <a:ea typeface="ＭＳ ゴシック" panose="020B0609070205080204" pitchFamily="49" charset="-128"/>
              </a:rPr>
              <a:t>「</a:t>
            </a:r>
            <a:r>
              <a:rPr kumimoji="1" lang="en-US" altLang="ja-JP" sz="1600">
                <a:latin typeface="ＭＳ ゴシック" panose="020B0609070205080204" pitchFamily="49" charset="-128"/>
                <a:ea typeface="ＭＳ ゴシック" panose="020B0609070205080204" pitchFamily="49" charset="-128"/>
              </a:rPr>
              <a:t>Compatibility</a:t>
            </a:r>
            <a:r>
              <a:rPr kumimoji="1" lang="ja-JP" altLang="en-US" sz="1600" dirty="0">
                <a:latin typeface="ＭＳ ゴシック" panose="020B0609070205080204" pitchFamily="49" charset="-128"/>
                <a:ea typeface="ＭＳ ゴシック" panose="020B0609070205080204" pitchFamily="49" charset="-128"/>
              </a:rPr>
              <a:t>」の日本語訳として「両立性」、「互換性」</a:t>
            </a:r>
            <a:r>
              <a:rPr kumimoji="1" lang="en-US" altLang="ja-JP" sz="1600" dirty="0">
                <a:latin typeface="ＭＳ ゴシック" panose="020B0609070205080204" pitchFamily="49" charset="-128"/>
                <a:ea typeface="ＭＳ ゴシック" panose="020B0609070205080204" pitchFamily="49" charset="-128"/>
              </a:rPr>
              <a:t>2</a:t>
            </a:r>
            <a:r>
              <a:rPr kumimoji="1" lang="ja-JP" altLang="en-US" sz="1600" dirty="0" err="1">
                <a:latin typeface="ＭＳ ゴシック" panose="020B0609070205080204" pitchFamily="49" charset="-128"/>
                <a:ea typeface="ＭＳ ゴシック" panose="020B0609070205080204" pitchFamily="49" charset="-128"/>
              </a:rPr>
              <a:t>つの</a:t>
            </a:r>
            <a:r>
              <a:rPr kumimoji="1" lang="ja-JP" altLang="en-US" sz="1600" dirty="0">
                <a:latin typeface="ＭＳ ゴシック" panose="020B0609070205080204" pitchFamily="49" charset="-128"/>
                <a:ea typeface="ＭＳ ゴシック" panose="020B0609070205080204" pitchFamily="49" charset="-128"/>
              </a:rPr>
              <a:t>方向性があるため併記した</a:t>
            </a:r>
          </a:p>
        </p:txBody>
      </p:sp>
    </p:spTree>
    <p:extLst>
      <p:ext uri="{BB962C8B-B14F-4D97-AF65-F5344CB8AC3E}">
        <p14:creationId xmlns:p14="http://schemas.microsoft.com/office/powerpoint/2010/main" val="37846214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err="1">
                <a:latin typeface="メイリオ" panose="020B0604030504040204" pitchFamily="50" charset="-128"/>
                <a:ea typeface="メイリオ" panose="020B0604030504040204" pitchFamily="50" charset="-128"/>
                <a:cs typeface="メイリオ" panose="020B0604030504040204" pitchFamily="50" charset="-128"/>
              </a:rPr>
              <a:t>告知</a:t>
            </a:r>
            <a:r>
              <a:rPr lang="en-US">
                <a:latin typeface="メイリオ" panose="020B0604030504040204" pitchFamily="50" charset="-128"/>
                <a:ea typeface="メイリオ" panose="020B0604030504040204" pitchFamily="50" charset="-128"/>
                <a:cs typeface="メイリオ" panose="020B0604030504040204" pitchFamily="50" charset="-128"/>
              </a:rPr>
              <a:t>／</a:t>
            </a:r>
            <a:r>
              <a:rPr lang="ja-JP" altLang="en-US">
                <a:latin typeface="メイリオ" panose="020B0604030504040204" pitchFamily="50" charset="-128"/>
                <a:ea typeface="メイリオ" panose="020B0604030504040204" pitchFamily="50" charset="-128"/>
                <a:cs typeface="メイリオ" panose="020B0604030504040204" pitchFamily="50" charset="-128"/>
              </a:rPr>
              <a:t>通知／</a:t>
            </a:r>
            <a:r>
              <a:rPr lang="en-US">
                <a:latin typeface="メイリオ" panose="020B0604030504040204" pitchFamily="50" charset="-128"/>
                <a:ea typeface="メイリオ" panose="020B0604030504040204" pitchFamily="50" charset="-128"/>
                <a:cs typeface="メイリオ" panose="020B0604030504040204" pitchFamily="50" charset="-128"/>
              </a:rPr>
              <a:t>表示</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Content Placeholder 2"/>
          <p:cNvSpPr>
            <a:spLocks noGrp="1"/>
          </p:cNvSpPr>
          <p:nvPr>
            <p:ph idx="1"/>
          </p:nvPr>
        </p:nvSpPr>
        <p:spPr>
          <a:xfrm>
            <a:off x="608400" y="1481772"/>
            <a:ext cx="11451234" cy="5376228"/>
          </a:xfrm>
        </p:spPr>
        <p:txBody>
          <a:bodyPr vert="horz" lIns="91440" tIns="45720" rIns="91440" bIns="45720" rtlCol="0" anchor="t">
            <a:normAutofit lnSpcReduction="10000"/>
          </a:bodyPr>
          <a:lstStyle/>
          <a:p>
            <a:pPr marL="0" indent="0">
              <a:buNone/>
            </a:pPr>
            <a:r>
              <a:rPr lang="en-US" dirty="0" err="1">
                <a:latin typeface="メイリオ" panose="020B0604030504040204" pitchFamily="50" charset="-128"/>
                <a:ea typeface="メイリオ" panose="020B0604030504040204" pitchFamily="50" charset="-128"/>
                <a:cs typeface="メイリオ" panose="020B0604030504040204" pitchFamily="50" charset="-128"/>
              </a:rPr>
              <a:t>告知</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通知／</a:t>
            </a:r>
            <a:r>
              <a:rPr lang="en-US" dirty="0" err="1">
                <a:latin typeface="メイリオ" panose="020B0604030504040204" pitchFamily="50" charset="-128"/>
                <a:ea typeface="メイリオ" panose="020B0604030504040204" pitchFamily="50" charset="-128"/>
                <a:cs typeface="メイリオ" panose="020B0604030504040204" pitchFamily="50" charset="-128"/>
              </a:rPr>
              <a:t>表示（Notice）は</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しばしば著作者やライセンスに関する情報を提供</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する。たとえばファイル先頭のコメント行文字列などの形がある</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また、FOSSライセンス</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で</a:t>
            </a:r>
            <a:r>
              <a:rPr lang="en-US" dirty="0">
                <a:latin typeface="メイリオ" panose="020B0604030504040204" pitchFamily="50" charset="-128"/>
                <a:ea typeface="メイリオ" panose="020B0604030504040204" pitchFamily="50" charset="-128"/>
                <a:cs typeface="メイリオ" panose="020B0604030504040204" pitchFamily="50" charset="-128"/>
              </a:rPr>
              <a:t>は</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ソースコードや文書</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類内、またはそれらに添える形で告知／表示すること</a:t>
            </a:r>
            <a:r>
              <a:rPr lang="en-US" dirty="0" err="1">
                <a:latin typeface="メイリオ" panose="020B0604030504040204" pitchFamily="50" charset="-128"/>
                <a:ea typeface="メイリオ" panose="020B0604030504040204" pitchFamily="50" charset="-128"/>
                <a:cs typeface="メイリオ" panose="020B0604030504040204" pitchFamily="50" charset="-128"/>
              </a:rPr>
              <a:t>を要求する場合があ</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る</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これは著作者の功績を称えたり（帰属</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情報</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そのソフトウェアが改変されたことを明確にさせたりするためで</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ある</a:t>
            </a:r>
            <a:r>
              <a:rPr lang="en-US" dirty="0">
                <a:latin typeface="メイリオ" panose="020B0604030504040204" pitchFamily="50" charset="-128"/>
                <a:ea typeface="メイリオ" panose="020B0604030504040204" pitchFamily="50" charset="-128"/>
                <a:cs typeface="メイリオ" panose="020B0604030504040204" pitchFamily="50" charset="-128"/>
              </a:rPr>
              <a:t>。 </a:t>
            </a:r>
          </a:p>
          <a:p>
            <a:r>
              <a:rPr lang="en-US" b="1" dirty="0">
                <a:latin typeface="メイリオ" panose="020B0604030504040204" pitchFamily="50" charset="-128"/>
                <a:ea typeface="メイリオ" panose="020B0604030504040204" pitchFamily="50" charset="-128"/>
                <a:cs typeface="メイリオ" panose="020B0604030504040204" pitchFamily="50" charset="-128"/>
              </a:rPr>
              <a:t>著作権表示（Copyright notice）</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その著作物の著作権保有者を</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世</a:t>
            </a:r>
            <a:r>
              <a:rPr lang="en-US" dirty="0" err="1">
                <a:latin typeface="メイリオ" panose="020B0604030504040204" pitchFamily="50" charset="-128"/>
                <a:ea typeface="メイリオ" panose="020B0604030504040204" pitchFamily="50" charset="-128"/>
                <a:cs typeface="メイリオ" panose="020B0604030504040204" pitchFamily="50" charset="-128"/>
              </a:rPr>
              <a:t>に知らしめるべく</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ソフトウェアの</a:t>
            </a:r>
            <a:r>
              <a:rPr lang="ja-JP" altLang="en-US">
                <a:latin typeface="メイリオ" panose="020B0604030504040204" pitchFamily="50" charset="-128"/>
                <a:ea typeface="メイリオ" panose="020B0604030504040204" pitchFamily="50" charset="-128"/>
                <a:cs typeface="メイリオ" panose="020B0604030504040204" pitchFamily="50" charset="-128"/>
              </a:rPr>
              <a:t>複写物</a:t>
            </a:r>
            <a:r>
              <a:rPr lang="en-US">
                <a:latin typeface="メイリオ" panose="020B0604030504040204" pitchFamily="50" charset="-128"/>
                <a:ea typeface="メイリオ" panose="020B0604030504040204" pitchFamily="50" charset="-128"/>
                <a:cs typeface="メイリオ" panose="020B0604030504040204" pitchFamily="50" charset="-128"/>
              </a:rPr>
              <a:t>に掲載される識別子のこと</a:t>
            </a:r>
            <a:r>
              <a:rPr lang="en-US" dirty="0">
                <a:latin typeface="メイリオ" panose="020B0604030504040204" pitchFamily="50" charset="-128"/>
                <a:ea typeface="メイリオ" panose="020B0604030504040204" pitchFamily="50" charset="-128"/>
                <a:cs typeface="メイリオ" panose="020B0604030504040204" pitchFamily="50" charset="-128"/>
              </a:rPr>
              <a:t/>
            </a:r>
            <a:br>
              <a:rPr lang="en-US" dirty="0">
                <a:latin typeface="メイリオ" panose="020B0604030504040204" pitchFamily="50" charset="-128"/>
                <a:ea typeface="メイリオ" panose="020B0604030504040204" pitchFamily="50" charset="-128"/>
                <a:cs typeface="メイリオ" panose="020B0604030504040204" pitchFamily="50" charset="-128"/>
              </a:rPr>
            </a:br>
            <a:r>
              <a:rPr lang="en-US"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例： </a:t>
            </a:r>
            <a:r>
              <a:rPr lang="en-US" dirty="0">
                <a:solidFill>
                  <a:srgbClr val="009900"/>
                </a:solidFill>
                <a:latin typeface="メイリオ" panose="020B0604030504040204" pitchFamily="50" charset="-128"/>
                <a:ea typeface="メイリオ" panose="020B0604030504040204" pitchFamily="50" charset="-128"/>
                <a:cs typeface="メイリオ" panose="020B0604030504040204" pitchFamily="50" charset="-128"/>
              </a:rPr>
              <a:t>Copyright © A. Person (2016). </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r>
              <a:rPr lang="en-US" b="1" dirty="0" err="1">
                <a:latin typeface="メイリオ" panose="020B0604030504040204" pitchFamily="50" charset="-128"/>
                <a:ea typeface="メイリオ" panose="020B0604030504040204" pitchFamily="50" charset="-128"/>
                <a:cs typeface="メイリオ" panose="020B0604030504040204" pitchFamily="50" charset="-128"/>
              </a:rPr>
              <a:t>ライセンス</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告知</a:t>
            </a:r>
            <a:r>
              <a:rPr lang="en-US" b="1" dirty="0">
                <a:latin typeface="メイリオ" panose="020B0604030504040204" pitchFamily="50" charset="-128"/>
                <a:ea typeface="メイリオ" panose="020B0604030504040204" pitchFamily="50" charset="-128"/>
                <a:cs typeface="メイリオ" panose="020B0604030504040204" pitchFamily="50" charset="-128"/>
              </a:rPr>
              <a:t>（License notice）</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その製品に含まれるFOSSのライセンス条項や条件を</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明記し</a:t>
            </a:r>
            <a:r>
              <a:rPr lang="ja-JP" altLang="en-US">
                <a:latin typeface="メイリオ" panose="020B0604030504040204" pitchFamily="50" charset="-128"/>
                <a:ea typeface="メイリオ" panose="020B0604030504040204" pitchFamily="50" charset="-128"/>
                <a:cs typeface="メイリオ" panose="020B0604030504040204" pitchFamily="50" charset="-128"/>
              </a:rPr>
              <a:t>、</a:t>
            </a:r>
            <a:r>
              <a:rPr lang="en-US">
                <a:latin typeface="メイリオ" panose="020B0604030504040204" pitchFamily="50" charset="-128"/>
                <a:ea typeface="メイリオ" panose="020B0604030504040204" pitchFamily="50" charset="-128"/>
                <a:cs typeface="メイリオ" panose="020B0604030504040204" pitchFamily="50" charset="-128"/>
              </a:rPr>
              <a:t>知らせる表示</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r>
              <a:rPr lang="en-US" b="1" dirty="0" err="1">
                <a:latin typeface="メイリオ" panose="020B0604030504040204" pitchFamily="50" charset="-128"/>
                <a:ea typeface="メイリオ" panose="020B0604030504040204" pitchFamily="50" charset="-128"/>
                <a:cs typeface="メイリオ" panose="020B0604030504040204" pitchFamily="50" charset="-128"/>
              </a:rPr>
              <a:t>帰属</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表示</a:t>
            </a:r>
            <a:r>
              <a:rPr lang="en-US" b="1" dirty="0">
                <a:latin typeface="メイリオ" panose="020B0604030504040204" pitchFamily="50" charset="-128"/>
                <a:ea typeface="メイリオ" panose="020B0604030504040204" pitchFamily="50" charset="-128"/>
                <a:cs typeface="メイリオ" panose="020B0604030504040204" pitchFamily="50" charset="-128"/>
              </a:rPr>
              <a:t>（Attribution notice）</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出荷</a:t>
            </a:r>
            <a:r>
              <a:rPr lang="en-US" dirty="0" err="1">
                <a:latin typeface="メイリオ" panose="020B0604030504040204" pitchFamily="50" charset="-128"/>
                <a:ea typeface="メイリオ" panose="020B0604030504040204" pitchFamily="50" charset="-128"/>
                <a:cs typeface="メイリオ" panose="020B0604030504040204" pitchFamily="50" charset="-128"/>
              </a:rPr>
              <a:t>製品に含まれる</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表示であり</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製品内の</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a:t>
            </a:r>
            <a:r>
              <a:rPr lang="en-US" dirty="0" err="1">
                <a:latin typeface="メイリオ" panose="020B0604030504040204" pitchFamily="50" charset="-128"/>
                <a:ea typeface="メイリオ" panose="020B0604030504040204" pitchFamily="50" charset="-128"/>
                <a:cs typeface="メイリオ" panose="020B0604030504040204" pitchFamily="50" charset="-128"/>
              </a:rPr>
              <a:t>原作者</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出資者の両方もしくはどちらか一方が誰であるか</a:t>
            </a:r>
            <a:r>
              <a:rPr lang="ja-JP" altLang="en-US">
                <a:latin typeface="メイリオ" panose="020B0604030504040204" pitchFamily="50" charset="-128"/>
                <a:ea typeface="メイリオ" panose="020B0604030504040204" pitchFamily="50" charset="-128"/>
                <a:cs typeface="メイリオ" panose="020B0604030504040204" pitchFamily="50" charset="-128"/>
              </a:rPr>
              <a:t>を</a:t>
            </a:r>
            <a:r>
              <a:rPr lang="en-US">
                <a:latin typeface="メイリオ" panose="020B0604030504040204" pitchFamily="50" charset="-128"/>
                <a:ea typeface="メイリオ" panose="020B0604030504040204" pitchFamily="50" charset="-128"/>
                <a:cs typeface="メイリオ" panose="020B0604030504040204" pitchFamily="50" charset="-128"/>
              </a:rPr>
              <a:t>知らせる</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r>
              <a:rPr lang="en-US" b="1" dirty="0">
                <a:latin typeface="メイリオ" panose="020B0604030504040204" pitchFamily="50" charset="-128"/>
                <a:ea typeface="メイリオ" panose="020B0604030504040204" pitchFamily="50" charset="-128"/>
                <a:cs typeface="メイリオ" panose="020B0604030504040204" pitchFamily="50" charset="-128"/>
              </a:rPr>
              <a:t>改変告知（Modification notice）</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ファイルのソースコードに対して改変を実施したという告知。たとえばファイルの上部に著作権表示を加える</a:t>
            </a:r>
            <a:r>
              <a:rPr lang="en-US" err="1">
                <a:latin typeface="メイリオ" panose="020B0604030504040204" pitchFamily="50" charset="-128"/>
                <a:ea typeface="メイリオ" panose="020B0604030504040204" pitchFamily="50" charset="-128"/>
                <a:cs typeface="メイリオ" panose="020B0604030504040204" pitchFamily="50" charset="-128"/>
              </a:rPr>
              <a:t>、</a:t>
            </a:r>
            <a:r>
              <a:rPr lang="en-US">
                <a:latin typeface="メイリオ" panose="020B0604030504040204" pitchFamily="50" charset="-128"/>
                <a:ea typeface="メイリオ" panose="020B0604030504040204" pitchFamily="50" charset="-128"/>
                <a:cs typeface="メイリオ" panose="020B0604030504040204" pitchFamily="50" charset="-128"/>
              </a:rPr>
              <a:t>など </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5420457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latin typeface="メイリオ" panose="020B0604030504040204" pitchFamily="50" charset="-128"/>
                <a:ea typeface="メイリオ" panose="020B0604030504040204" pitchFamily="50" charset="-128"/>
                <a:cs typeface="メイリオ" panose="020B0604030504040204" pitchFamily="50" charset="-128"/>
              </a:rPr>
              <a:t>マルチライセンス</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Content Placeholder 2"/>
          <p:cNvSpPr>
            <a:spLocks noGrp="1"/>
          </p:cNvSpPr>
          <p:nvPr>
            <p:ph idx="1"/>
          </p:nvPr>
        </p:nvSpPr>
        <p:spPr>
          <a:xfrm>
            <a:off x="608400" y="1481772"/>
            <a:ext cx="11440592" cy="5136672"/>
          </a:xfrm>
        </p:spPr>
        <p:txBody>
          <a:bodyPr vert="horz" lIns="91440" tIns="45720" rIns="91440" bIns="45720" rtlCol="0" anchor="t">
            <a:normAutofit/>
          </a:bodyPr>
          <a:lstStyle/>
          <a:p>
            <a:r>
              <a:rPr lang="en-US" dirty="0" err="1">
                <a:latin typeface="メイリオ" panose="020B0604030504040204" pitchFamily="50" charset="-128"/>
                <a:ea typeface="メイリオ" panose="020B0604030504040204" pitchFamily="50" charset="-128"/>
                <a:cs typeface="メイリオ" panose="020B0604030504040204" pitchFamily="50" charset="-128"/>
              </a:rPr>
              <a:t>マルチライセンス</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と</a:t>
            </a:r>
            <a:r>
              <a:rPr lang="en-US" dirty="0">
                <a:latin typeface="メイリオ" panose="020B0604030504040204" pitchFamily="50" charset="-128"/>
                <a:ea typeface="メイリオ" panose="020B0604030504040204" pitchFamily="50" charset="-128"/>
                <a:cs typeface="メイリオ" panose="020B0604030504040204" pitchFamily="50" charset="-128"/>
              </a:rPr>
              <a:t>は</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複数</a:t>
            </a:r>
            <a:r>
              <a:rPr lang="en-US" dirty="0" err="1">
                <a:latin typeface="メイリオ" panose="020B0604030504040204" pitchFamily="50" charset="-128"/>
                <a:ea typeface="メイリオ" panose="020B0604030504040204" pitchFamily="50" charset="-128"/>
                <a:cs typeface="メイリオ" panose="020B0604030504040204" pitchFamily="50" charset="-128"/>
              </a:rPr>
              <a:t>の異なる</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ライセンス条件下でソフトウェアを同時に</a:t>
            </a:r>
            <a:r>
              <a:rPr lang="en-US" dirty="0" err="1">
                <a:latin typeface="メイリオ" panose="020B0604030504040204" pitchFamily="50" charset="-128"/>
                <a:ea typeface="メイリオ" panose="020B0604030504040204" pitchFamily="50" charset="-128"/>
                <a:cs typeface="メイリオ" panose="020B0604030504040204" pitchFamily="50" charset="-128"/>
              </a:rPr>
              <a:t>頒布する</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手法</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en-US" sz="1800" dirty="0" err="1">
                <a:latin typeface="メイリオ" panose="020B0604030504040204" pitchFamily="50" charset="-128"/>
                <a:ea typeface="メイリオ" panose="020B0604030504040204" pitchFamily="50" charset="-128"/>
                <a:cs typeface="メイリオ" panose="020B0604030504040204" pitchFamily="50" charset="-128"/>
              </a:rPr>
              <a:t>例：ソフトウェアが「デュアルライセンス」である</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場合</a:t>
            </a:r>
            <a:r>
              <a:rPr lang="en-US" sz="1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著作権保有者は各受領者に</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2</a:t>
            </a:r>
            <a:r>
              <a:rPr lang="en-US" sz="1800" dirty="0">
                <a:latin typeface="メイリオ" panose="020B0604030504040204" pitchFamily="50" charset="-128"/>
                <a:ea typeface="メイリオ" panose="020B0604030504040204" pitchFamily="50" charset="-128"/>
                <a:cs typeface="メイリオ" panose="020B0604030504040204" pitchFamily="50" charset="-128"/>
              </a:rPr>
              <a:t>つのライセンスの</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どちらかを選択させることができる</a:t>
            </a: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a:p>
            <a:r>
              <a:rPr lang="en-US" dirty="0" err="1">
                <a:latin typeface="メイリオ" panose="020B0604030504040204" pitchFamily="50" charset="-128"/>
                <a:ea typeface="メイリオ" panose="020B0604030504040204" pitchFamily="50" charset="-128"/>
                <a:cs typeface="メイリオ" panose="020B0604030504040204" pitchFamily="50" charset="-128"/>
              </a:rPr>
              <a:t>注：ライセンサ</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ライセンス供与者）が</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複数</a:t>
            </a:r>
            <a:r>
              <a:rPr lang="en-US" dirty="0" err="1">
                <a:latin typeface="メイリオ" panose="020B0604030504040204" pitchFamily="50" charset="-128"/>
                <a:ea typeface="メイリオ" panose="020B0604030504040204" pitchFamily="50" charset="-128"/>
                <a:cs typeface="メイリオ" panose="020B0604030504040204" pitchFamily="50" charset="-128"/>
              </a:rPr>
              <a:t>のライセンスを課す</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手法と混同しないこと。そのような場合には、</a:t>
            </a:r>
            <a:r>
              <a:rPr lang="ja-JP" altLang="en-US" b="1" i="1" dirty="0">
                <a:latin typeface="メイリオ" panose="020B0604030504040204" pitchFamily="50" charset="-128"/>
                <a:ea typeface="メイリオ" panose="020B0604030504040204" pitchFamily="50" charset="-128"/>
                <a:cs typeface="メイリオ" panose="020B0604030504040204" pitchFamily="50" charset="-128"/>
              </a:rPr>
              <a:t>すべて</a:t>
            </a:r>
            <a:r>
              <a:rPr lang="en-US" b="1" i="1" dirty="0" err="1">
                <a:latin typeface="メイリオ" panose="020B0604030504040204" pitchFamily="50" charset="-128"/>
                <a:ea typeface="メイリオ" panose="020B0604030504040204" pitchFamily="50" charset="-128"/>
                <a:cs typeface="メイリオ" panose="020B0604030504040204" pitchFamily="50" charset="-128"/>
              </a:rPr>
              <a:t>の</a:t>
            </a:r>
            <a:r>
              <a:rPr lang="en-US" dirty="0" err="1">
                <a:latin typeface="メイリオ" panose="020B0604030504040204" pitchFamily="50" charset="-128"/>
                <a:ea typeface="メイリオ" panose="020B0604030504040204" pitchFamily="50" charset="-128"/>
                <a:cs typeface="メイリオ" panose="020B0604030504040204" pitchFamily="50" charset="-128"/>
              </a:rPr>
              <a:t>ライセンス</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要求</a:t>
            </a:r>
            <a:r>
              <a:rPr lang="en-US" dirty="0" err="1">
                <a:latin typeface="メイリオ" panose="020B0604030504040204" pitchFamily="50" charset="-128"/>
                <a:ea typeface="メイリオ" panose="020B0604030504040204" pitchFamily="50" charset="-128"/>
                <a:cs typeface="メイリオ" panose="020B0604030504040204" pitchFamily="50" charset="-128"/>
              </a:rPr>
              <a:t>を満たさなければな</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らない</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43691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メイリオ" panose="020B0604030504040204" pitchFamily="50" charset="-128"/>
                <a:ea typeface="メイリオ" panose="020B0604030504040204" pitchFamily="50" charset="-128"/>
                <a:cs typeface="メイリオ" panose="020B0604030504040204" pitchFamily="50" charset="-128"/>
              </a:rPr>
              <a:t>理解度チェック</a:t>
            </a:r>
          </a:p>
        </p:txBody>
      </p:sp>
      <p:sp>
        <p:nvSpPr>
          <p:cNvPr id="3" name="Content Placeholder 2"/>
          <p:cNvSpPr>
            <a:spLocks noGrp="1"/>
          </p:cNvSpPr>
          <p:nvPr>
            <p:ph idx="1"/>
          </p:nvPr>
        </p:nvSpPr>
        <p:spPr>
          <a:xfrm>
            <a:off x="608400" y="1481772"/>
            <a:ext cx="11451234" cy="5376228"/>
          </a:xfrm>
        </p:spPr>
        <p:txBody>
          <a:bodyPr vert="horz" lIns="91440" tIns="45720" rIns="91440" bIns="45720" rtlCol="0" anchor="t">
            <a:normAutofit/>
          </a:bodyPr>
          <a:lstStyle/>
          <a:p>
            <a:r>
              <a:rPr lang="x-none" dirty="0">
                <a:latin typeface="メイリオ" panose="020B0604030504040204" pitchFamily="50" charset="-128"/>
                <a:ea typeface="メイリオ" panose="020B0604030504040204" pitchFamily="50" charset="-128"/>
                <a:cs typeface="メイリオ" panose="020B0604030504040204" pitchFamily="50" charset="-128"/>
              </a:rPr>
              <a:t>FOSSライセンスとはどういったものでしょうか？</a:t>
            </a:r>
          </a:p>
          <a:p>
            <a:r>
              <a:rPr lang="x-none" dirty="0">
                <a:latin typeface="メイリオ" panose="020B0604030504040204" pitchFamily="50" charset="-128"/>
                <a:ea typeface="メイリオ" panose="020B0604030504040204" pitchFamily="50" charset="-128"/>
                <a:cs typeface="メイリオ" panose="020B0604030504040204" pitchFamily="50" charset="-128"/>
              </a:rPr>
              <a:t>パーミッシブなFOSSライセンスの典型的な義務としてどういったものがありますか？</a:t>
            </a:r>
          </a:p>
          <a:p>
            <a:r>
              <a:rPr lang="x-none" dirty="0">
                <a:latin typeface="メイリオ" panose="020B0604030504040204" pitchFamily="50" charset="-128"/>
                <a:ea typeface="メイリオ" panose="020B0604030504040204" pitchFamily="50" charset="-128"/>
                <a:cs typeface="メイリオ" panose="020B0604030504040204" pitchFamily="50" charset="-128"/>
              </a:rPr>
              <a:t>パーミッシブなライセンスの名前をいくつか挙げてください。</a:t>
            </a:r>
          </a:p>
          <a:p>
            <a:r>
              <a:rPr lang="x-none" dirty="0">
                <a:latin typeface="メイリオ" panose="020B0604030504040204" pitchFamily="50" charset="-128"/>
                <a:ea typeface="メイリオ" panose="020B0604030504040204" pitchFamily="50" charset="-128"/>
                <a:cs typeface="メイリオ" panose="020B0604030504040204" pitchFamily="50" charset="-128"/>
              </a:rPr>
              <a:t>ライセンスの互恵性とはどういったことを意味していますか？</a:t>
            </a:r>
          </a:p>
          <a:p>
            <a:r>
              <a:rPr lang="x-none" dirty="0">
                <a:latin typeface="メイリオ" panose="020B0604030504040204" pitchFamily="50" charset="-128"/>
                <a:ea typeface="メイリオ" panose="020B0604030504040204" pitchFamily="50" charset="-128"/>
                <a:cs typeface="メイリオ" panose="020B0604030504040204" pitchFamily="50" charset="-128"/>
              </a:rPr>
              <a:t>コピーレフトの形態を</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とる</a:t>
            </a:r>
            <a:r>
              <a:rPr lang="x-none" dirty="0">
                <a:latin typeface="メイリオ" panose="020B0604030504040204" pitchFamily="50" charset="-128"/>
                <a:ea typeface="メイリオ" panose="020B0604030504040204" pitchFamily="50" charset="-128"/>
                <a:cs typeface="メイリオ" panose="020B0604030504040204" pitchFamily="50" charset="-128"/>
              </a:rPr>
              <a:t>ライセンスの名称をいくつか挙げてください。</a:t>
            </a:r>
          </a:p>
          <a:p>
            <a:r>
              <a:rPr lang="x-none" dirty="0">
                <a:latin typeface="メイリオ" panose="020B0604030504040204" pitchFamily="50" charset="-128"/>
                <a:ea typeface="メイリオ" panose="020B0604030504040204" pitchFamily="50" charset="-128"/>
                <a:cs typeface="メイリオ" panose="020B0604030504040204" pitchFamily="50" charset="-128"/>
              </a:rPr>
              <a:t>コピーレフト ライセンスの下で使用されるコードについては何が頒布される必要がありますか？ </a:t>
            </a:r>
          </a:p>
          <a:p>
            <a:r>
              <a:rPr lang="x-none" dirty="0">
                <a:latin typeface="メイリオ" panose="020B0604030504040204" pitchFamily="50" charset="-128"/>
                <a:ea typeface="メイリオ" panose="020B0604030504040204" pitchFamily="50" charset="-128"/>
                <a:cs typeface="メイリオ" panose="020B0604030504040204" pitchFamily="50" charset="-128"/>
              </a:rPr>
              <a:t>フリーソフトウェアとシェアウェアはFOSSとみなされますか？</a:t>
            </a:r>
          </a:p>
          <a:p>
            <a:r>
              <a:rPr lang="x-none" dirty="0">
                <a:latin typeface="メイリオ" panose="020B0604030504040204" pitchFamily="50" charset="-128"/>
                <a:ea typeface="メイリオ" panose="020B0604030504040204" pitchFamily="50" charset="-128"/>
                <a:cs typeface="メイリオ" panose="020B0604030504040204" pitchFamily="50" charset="-128"/>
              </a:rPr>
              <a:t>マルチライセンスとはどういったものでしょうか</a:t>
            </a:r>
          </a:p>
          <a:p>
            <a:r>
              <a:rPr lang="x-none" dirty="0">
                <a:latin typeface="メイリオ" panose="020B0604030504040204" pitchFamily="50" charset="-128"/>
                <a:ea typeface="メイリオ" panose="020B0604030504040204" pitchFamily="50" charset="-128"/>
                <a:cs typeface="メイリオ" panose="020B0604030504040204" pitchFamily="50" charset="-128"/>
              </a:rPr>
              <a:t>FOSSの告知／表示にはどういった情報がありますか？またそれらはどのように使われますか？ </a:t>
            </a:r>
          </a:p>
        </p:txBody>
      </p:sp>
    </p:spTree>
    <p:extLst>
      <p:ext uri="{BB962C8B-B14F-4D97-AF65-F5344CB8AC3E}">
        <p14:creationId xmlns:p14="http://schemas.microsoft.com/office/powerpoint/2010/main" val="4232517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400" dirty="0">
                <a:latin typeface="メイリオ" panose="020B0604030504040204" pitchFamily="50" charset="-128"/>
                <a:ea typeface="メイリオ" panose="020B0604030504040204" pitchFamily="50" charset="-128"/>
                <a:cs typeface="メイリオ" panose="020B0604030504040204" pitchFamily="50" charset="-128"/>
              </a:rPr>
              <a:t>第3章</a:t>
            </a:r>
          </a:p>
        </p:txBody>
      </p:sp>
      <p:sp>
        <p:nvSpPr>
          <p:cNvPr id="2" name="Text Placeholder 1"/>
          <p:cNvSpPr>
            <a:spLocks noGrp="1"/>
          </p:cNvSpPr>
          <p:nvPr>
            <p:ph type="body" idx="1"/>
          </p:nvPr>
        </p:nvSpPr>
        <p:spPr/>
        <p:txBody>
          <a:bodyPr>
            <a:normAutofit/>
          </a:bodyPr>
          <a:lstStyle/>
          <a:p>
            <a:r>
              <a:rPr lang="en-US" sz="4800" dirty="0">
                <a:latin typeface="メイリオ" panose="020B0604030504040204" pitchFamily="50" charset="-128"/>
                <a:ea typeface="メイリオ" panose="020B0604030504040204" pitchFamily="50" charset="-128"/>
                <a:cs typeface="メイリオ" panose="020B0604030504040204" pitchFamily="50" charset="-128"/>
              </a:rPr>
              <a:t>FOSSコンプライアンス概論</a:t>
            </a:r>
            <a:endParaRPr lang="en-US" sz="4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7227102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メイリオ" panose="020B0604030504040204" pitchFamily="50" charset="-128"/>
                <a:ea typeface="メイリオ" panose="020B0604030504040204" pitchFamily="50" charset="-128"/>
                <a:cs typeface="メイリオ" panose="020B0604030504040204" pitchFamily="50" charset="-128"/>
              </a:rPr>
              <a:t>FOSSコンプライアンスのゴール</a:t>
            </a:r>
            <a:endParaRPr 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Content Placeholder 2"/>
          <p:cNvSpPr>
            <a:spLocks noGrp="1"/>
          </p:cNvSpPr>
          <p:nvPr>
            <p:ph idx="1"/>
          </p:nvPr>
        </p:nvSpPr>
        <p:spPr/>
        <p:txBody>
          <a:bodyPr vert="horz" lIns="91440" tIns="45720" rIns="91440" bIns="45720" rtlCol="0" anchor="t">
            <a:normAutofit/>
          </a:bodyPr>
          <a:lstStyle/>
          <a:p>
            <a:pPr>
              <a:buFont typeface="Arial"/>
              <a:buChar char="•"/>
            </a:pPr>
            <a:r>
              <a:rPr lang="en-US" b="1" dirty="0" err="1">
                <a:latin typeface="メイリオ" panose="020B0604030504040204" pitchFamily="50" charset="-128"/>
                <a:ea typeface="メイリオ" panose="020B0604030504040204" pitchFamily="50" charset="-128"/>
                <a:cs typeface="メイリオ" panose="020B0604030504040204" pitchFamily="50" charset="-128"/>
              </a:rPr>
              <a:t>自らの義務を</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認識する</a:t>
            </a:r>
            <a:r>
              <a:rPr lang="en-US" b="1" dirty="0" err="1">
                <a:latin typeface="メイリオ" panose="020B0604030504040204" pitchFamily="50" charset="-128"/>
                <a:ea typeface="メイリオ" panose="020B0604030504040204" pitchFamily="50" charset="-128"/>
                <a:cs typeface="メイリオ" panose="020B0604030504040204" pitchFamily="50" charset="-128"/>
              </a:rPr>
              <a:t>こと。</a:t>
            </a:r>
            <a:r>
              <a:rPr lang="en-US" dirty="0" err="1">
                <a:latin typeface="メイリオ" panose="020B0604030504040204" pitchFamily="50" charset="-128"/>
                <a:ea typeface="メイリオ" panose="020B0604030504040204" pitchFamily="50" charset="-128"/>
                <a:cs typeface="メイリオ" panose="020B0604030504040204" pitchFamily="50" charset="-128"/>
              </a:rPr>
              <a:t>自身のソフトウェア</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に存在する</a:t>
            </a:r>
            <a:r>
              <a:rPr lang="en-US" dirty="0" err="1">
                <a:latin typeface="メイリオ" panose="020B0604030504040204" pitchFamily="50" charset="-128"/>
                <a:ea typeface="メイリオ" panose="020B0604030504040204" pitchFamily="50" charset="-128"/>
                <a:cs typeface="メイリオ" panose="020B0604030504040204" pitchFamily="50" charset="-128"/>
              </a:rPr>
              <a:t>FOSSコンポーネントを特定、追跡</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するための</a:t>
            </a:r>
            <a:r>
              <a:rPr lang="en-US" dirty="0" err="1">
                <a:latin typeface="メイリオ" panose="020B0604030504040204" pitchFamily="50" charset="-128"/>
                <a:ea typeface="メイリオ" panose="020B0604030504040204" pitchFamily="50" charset="-128"/>
                <a:cs typeface="メイリオ" panose="020B0604030504040204" pitchFamily="50" charset="-128"/>
              </a:rPr>
              <a:t>プロセスを持つ</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必要がある</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a:buFont typeface="Arial"/>
              <a:buChar char="•"/>
            </a:pP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a:buFont typeface="Arial"/>
              <a:buChar char="•"/>
            </a:pPr>
            <a:r>
              <a:rPr lang="en-US" b="1" dirty="0" err="1">
                <a:latin typeface="メイリオ" panose="020B0604030504040204" pitchFamily="50" charset="-128"/>
                <a:ea typeface="メイリオ" panose="020B0604030504040204" pitchFamily="50" charset="-128"/>
                <a:cs typeface="メイリオ" panose="020B0604030504040204" pitchFamily="50" charset="-128"/>
              </a:rPr>
              <a:t>使用されるFOSSに対し</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すべて</a:t>
            </a:r>
            <a:r>
              <a:rPr lang="en-US" b="1" dirty="0" err="1">
                <a:latin typeface="メイリオ" panose="020B0604030504040204" pitchFamily="50" charset="-128"/>
                <a:ea typeface="メイリオ" panose="020B0604030504040204" pitchFamily="50" charset="-128"/>
                <a:cs typeface="メイリオ" panose="020B0604030504040204" pitchFamily="50" charset="-128"/>
              </a:rPr>
              <a:t>のライセンス義務を果たすこと</a:t>
            </a:r>
            <a:r>
              <a:rPr lang="en-US"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組織のプロセスは、事業遂行上生じる</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ライセンスの義務に対応できる必要がある</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a:buFont typeface="Arial"/>
              <a:buChar char="•"/>
            </a:pP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1250147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3400"/>
            <a:ext cx="11582400" cy="990600"/>
          </a:xfrm>
        </p:spPr>
        <p:txBody>
          <a:bodyPr>
            <a:no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履行</a:t>
            </a:r>
            <a:r>
              <a:rPr lang="en-US" dirty="0" err="1">
                <a:latin typeface="メイリオ" panose="020B0604030504040204" pitchFamily="50" charset="-128"/>
                <a:ea typeface="メイリオ" panose="020B0604030504040204" pitchFamily="50" charset="-128"/>
                <a:cs typeface="メイリオ" panose="020B0604030504040204" pitchFamily="50" charset="-128"/>
              </a:rPr>
              <a:t>すべきコンプライアンスの義務には</a:t>
            </a:r>
            <a:r>
              <a:rPr lang="en-US" dirty="0">
                <a:latin typeface="メイリオ" panose="020B0604030504040204" pitchFamily="50" charset="-128"/>
                <a:ea typeface="メイリオ" panose="020B0604030504040204" pitchFamily="50" charset="-128"/>
                <a:cs typeface="メイリオ" panose="020B0604030504040204" pitchFamily="50" charset="-128"/>
              </a:rPr>
              <a:t/>
            </a:r>
            <a:br>
              <a:rPr lang="en-US" dirty="0">
                <a:latin typeface="メイリオ" panose="020B0604030504040204" pitchFamily="50" charset="-128"/>
                <a:ea typeface="メイリオ" panose="020B0604030504040204" pitchFamily="50" charset="-128"/>
                <a:cs typeface="メイリオ" panose="020B0604030504040204" pitchFamily="50" charset="-128"/>
              </a:rPr>
            </a:br>
            <a:r>
              <a:rPr lang="en-US" dirty="0" err="1">
                <a:latin typeface="メイリオ" panose="020B0604030504040204" pitchFamily="50" charset="-128"/>
                <a:ea typeface="メイリオ" panose="020B0604030504040204" pitchFamily="50" charset="-128"/>
                <a:cs typeface="メイリオ" panose="020B0604030504040204" pitchFamily="50" charset="-128"/>
              </a:rPr>
              <a:t>どんなものがあるか</a:t>
            </a:r>
            <a:r>
              <a:rPr lang="en-US" dirty="0">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3" name="Content Placeholder 2"/>
          <p:cNvSpPr>
            <a:spLocks noGrp="1"/>
          </p:cNvSpPr>
          <p:nvPr>
            <p:ph idx="1"/>
          </p:nvPr>
        </p:nvSpPr>
        <p:spPr>
          <a:xfrm>
            <a:off x="609599" y="1677114"/>
            <a:ext cx="11370907" cy="5171553"/>
          </a:xfrm>
        </p:spPr>
        <p:txBody>
          <a:bodyPr vert="horz" lIns="91440" tIns="45720" rIns="91440" bIns="45720" rtlCol="0" anchor="t">
            <a:noAutofit/>
          </a:bodyPr>
          <a:lstStyle/>
          <a:p>
            <a:pPr marL="0" indent="0">
              <a:spcAft>
                <a:spcPts val="600"/>
              </a:spcAft>
              <a:buNone/>
            </a:pPr>
            <a:r>
              <a:rPr lang="en-US" sz="2000" dirty="0" err="1">
                <a:latin typeface="メイリオ" panose="020B0604030504040204" pitchFamily="50" charset="-128"/>
                <a:ea typeface="メイリオ" panose="020B0604030504040204" pitchFamily="50" charset="-128"/>
                <a:cs typeface="メイリオ" panose="020B0604030504040204" pitchFamily="50" charset="-128"/>
              </a:rPr>
              <a:t>関与するFOSSライセンスにもよ</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る</a:t>
            </a:r>
            <a:r>
              <a:rPr lang="en-US" sz="2000" dirty="0">
                <a:latin typeface="メイリオ" panose="020B0604030504040204" pitchFamily="50" charset="-128"/>
                <a:ea typeface="メイリオ" panose="020B0604030504040204" pitchFamily="50" charset="-128"/>
                <a:cs typeface="メイリオ" panose="020B0604030504040204" pitchFamily="50" charset="-128"/>
              </a:rPr>
              <a:t>が、</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コンプライアンスの</a:t>
            </a:r>
            <a:r>
              <a:rPr lang="en-US" sz="2000" dirty="0" err="1">
                <a:latin typeface="メイリオ" panose="020B0604030504040204" pitchFamily="50" charset="-128"/>
                <a:ea typeface="メイリオ" panose="020B0604030504040204" pitchFamily="50" charset="-128"/>
                <a:cs typeface="メイリオ" panose="020B0604030504040204" pitchFamily="50" charset="-128"/>
              </a:rPr>
              <a:t>義務として以下のようなものがあ</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る</a:t>
            </a:r>
            <a:r>
              <a:rPr lang="en-US" sz="2000" dirty="0">
                <a:latin typeface="メイリオ" panose="020B0604030504040204" pitchFamily="50" charset="-128"/>
                <a:ea typeface="メイリオ" panose="020B0604030504040204" pitchFamily="50" charset="-128"/>
                <a:cs typeface="メイリオ" panose="020B0604030504040204" pitchFamily="50" charset="-128"/>
              </a:rPr>
              <a:t>。</a:t>
            </a:r>
          </a:p>
          <a:p>
            <a:pPr>
              <a:buFont typeface="Arial"/>
              <a:buChar char="•"/>
            </a:pPr>
            <a:r>
              <a:rPr lang="en-US" sz="2200" b="1" dirty="0" err="1">
                <a:latin typeface="メイリオ" panose="020B0604030504040204" pitchFamily="50" charset="-128"/>
                <a:ea typeface="メイリオ" panose="020B0604030504040204" pitchFamily="50" charset="-128"/>
                <a:cs typeface="メイリオ" panose="020B0604030504040204" pitchFamily="50" charset="-128"/>
              </a:rPr>
              <a:t>帰属</a:t>
            </a:r>
            <a:r>
              <a:rPr lang="ja-JP" altLang="en-US" sz="2200" b="1" dirty="0">
                <a:latin typeface="メイリオ" panose="020B0604030504040204" pitchFamily="50" charset="-128"/>
                <a:ea typeface="メイリオ" panose="020B0604030504040204" pitchFamily="50" charset="-128"/>
                <a:cs typeface="メイリオ" panose="020B0604030504040204" pitchFamily="50" charset="-128"/>
              </a:rPr>
              <a:t>やその他告知</a:t>
            </a:r>
            <a:r>
              <a:rPr lang="en-US" sz="22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0" dirty="0">
                <a:latin typeface="メイリオ" panose="020B0604030504040204" pitchFamily="50" charset="-128"/>
                <a:ea typeface="メイリオ" panose="020B0604030504040204" pitchFamily="50" charset="-128"/>
                <a:cs typeface="メイリオ" panose="020B0604030504040204" pitchFamily="50" charset="-128"/>
              </a:rPr>
              <a:t>ソースコード、製品の関連文書、ユーザー インターフェースのすべてもしくはいずれかに著作権やライセンスに係る文言を提供し、これを保持することが必要とされる場合がある、これにより下流のユーザーがソフトウェアの起源やライセンスによって認められた権利を知ることができる。また、改変に関する告知や、ライセンス全文を提供する必要があることもある</a:t>
            </a:r>
            <a:endParaRPr lang="en-US" sz="2200" dirty="0">
              <a:latin typeface="メイリオ" panose="020B0604030504040204" pitchFamily="50" charset="-128"/>
              <a:ea typeface="メイリオ" panose="020B0604030504040204" pitchFamily="50" charset="-128"/>
              <a:cs typeface="メイリオ" panose="020B0604030504040204" pitchFamily="50" charset="-128"/>
            </a:endParaRPr>
          </a:p>
          <a:p>
            <a:pPr>
              <a:buFont typeface="Arial"/>
              <a:buChar char="•"/>
            </a:pPr>
            <a:r>
              <a:rPr lang="en-US" sz="2200" b="1" dirty="0" err="1">
                <a:latin typeface="メイリオ" panose="020B0604030504040204" pitchFamily="50" charset="-128"/>
                <a:ea typeface="メイリオ" panose="020B0604030504040204" pitchFamily="50" charset="-128"/>
                <a:cs typeface="メイリオ" panose="020B0604030504040204" pitchFamily="50" charset="-128"/>
              </a:rPr>
              <a:t>ソースコードの</a:t>
            </a:r>
            <a:r>
              <a:rPr lang="ja-JP" altLang="en-US" sz="2200" b="1" dirty="0">
                <a:latin typeface="メイリオ" panose="020B0604030504040204" pitchFamily="50" charset="-128"/>
                <a:ea typeface="メイリオ" panose="020B0604030504040204" pitchFamily="50" charset="-128"/>
                <a:cs typeface="メイリオ" panose="020B0604030504040204" pitchFamily="50" charset="-128"/>
              </a:rPr>
              <a:t>提供。</a:t>
            </a:r>
            <a:r>
              <a:rPr lang="ja-JP" altLang="en-US" sz="2200" dirty="0">
                <a:latin typeface="メイリオ" panose="020B0604030504040204" pitchFamily="50" charset="-128"/>
                <a:ea typeface="メイリオ" panose="020B0604030504040204" pitchFamily="50" charset="-128"/>
                <a:cs typeface="メイリオ" panose="020B0604030504040204" pitchFamily="50" charset="-128"/>
              </a:rPr>
              <a:t>当該</a:t>
            </a:r>
            <a:r>
              <a:rPr lang="en-US" altLang="ja-JP" sz="2200"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sz="2200" dirty="0">
                <a:latin typeface="メイリオ" panose="020B0604030504040204" pitchFamily="50" charset="-128"/>
                <a:ea typeface="メイリオ" panose="020B0604030504040204" pitchFamily="50" charset="-128"/>
                <a:cs typeface="メイリオ" panose="020B0604030504040204" pitchFamily="50" charset="-128"/>
              </a:rPr>
              <a:t>ソフトウェアの、もしくはこれに実施した改変、結合ないしはリンクされたソフトウェアのソースコード、およびビルド処理を制御するスクリプトの提供が必要とされる場合がある</a:t>
            </a:r>
            <a:endParaRPr lang="en-US" altLang="ja-JP" sz="2200" dirty="0">
              <a:latin typeface="メイリオ" panose="020B0604030504040204" pitchFamily="50" charset="-128"/>
              <a:ea typeface="メイリオ" panose="020B0604030504040204" pitchFamily="50" charset="-128"/>
              <a:cs typeface="メイリオ" panose="020B0604030504040204" pitchFamily="50" charset="-128"/>
            </a:endParaRPr>
          </a:p>
          <a:p>
            <a:pPr>
              <a:buFont typeface="Arial"/>
              <a:buChar char="•"/>
            </a:pPr>
            <a:r>
              <a:rPr lang="ja-JP" altLang="en-US" sz="2200" b="1" dirty="0">
                <a:latin typeface="メイリオ" panose="020B0604030504040204" pitchFamily="50" charset="-128"/>
                <a:ea typeface="メイリオ" panose="020B0604030504040204" pitchFamily="50" charset="-128"/>
                <a:cs typeface="メイリオ" panose="020B0604030504040204" pitchFamily="50" charset="-128"/>
              </a:rPr>
              <a:t>互恵的な対応</a:t>
            </a:r>
            <a:r>
              <a:rPr lang="ja-JP" altLang="en-US" sz="2200" dirty="0">
                <a:latin typeface="メイリオ" panose="020B0604030504040204" pitchFamily="50" charset="-128"/>
                <a:ea typeface="メイリオ" panose="020B0604030504040204" pitchFamily="50" charset="-128"/>
                <a:cs typeface="メイリオ" panose="020B0604030504040204" pitchFamily="50" charset="-128"/>
              </a:rPr>
              <a:t>。改変バージョンもしくは派生的著作物に対しても</a:t>
            </a:r>
            <a:r>
              <a:rPr lang="en-US" altLang="ja-JP" sz="2200"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sz="2200" dirty="0">
                <a:latin typeface="メイリオ" panose="020B0604030504040204" pitchFamily="50" charset="-128"/>
                <a:ea typeface="メイリオ" panose="020B0604030504040204" pitchFamily="50" charset="-128"/>
                <a:cs typeface="メイリオ" panose="020B0604030504040204" pitchFamily="50" charset="-128"/>
              </a:rPr>
              <a:t>コンポーネントと同一のライセンスを維持することが求められる場合がある</a:t>
            </a:r>
            <a:endParaRPr lang="en-US" altLang="ja-JP" sz="2200" dirty="0">
              <a:latin typeface="メイリオ" panose="020B0604030504040204" pitchFamily="50" charset="-128"/>
              <a:ea typeface="メイリオ" panose="020B0604030504040204" pitchFamily="50" charset="-128"/>
              <a:cs typeface="メイリオ" panose="020B0604030504040204" pitchFamily="50" charset="-128"/>
            </a:endParaRPr>
          </a:p>
          <a:p>
            <a:pPr>
              <a:buFont typeface="Arial"/>
              <a:buChar char="•"/>
            </a:pPr>
            <a:r>
              <a:rPr lang="ja-JP" altLang="en-US" sz="2200" b="1" dirty="0">
                <a:latin typeface="メイリオ" panose="020B0604030504040204" pitchFamily="50" charset="-128"/>
                <a:ea typeface="メイリオ" panose="020B0604030504040204" pitchFamily="50" charset="-128"/>
                <a:cs typeface="メイリオ" panose="020B0604030504040204" pitchFamily="50" charset="-128"/>
              </a:rPr>
              <a:t>その他の条件</a:t>
            </a:r>
            <a:r>
              <a:rPr lang="ja-JP" altLang="en-US" sz="2200" dirty="0">
                <a:latin typeface="メイリオ" panose="020B0604030504040204" pitchFamily="50" charset="-128"/>
                <a:ea typeface="メイリオ" panose="020B0604030504040204" pitchFamily="50" charset="-128"/>
                <a:cs typeface="メイリオ" panose="020B0604030504040204" pitchFamily="50" charset="-128"/>
              </a:rPr>
              <a:t>。著作権保有者の名前や商標の使用について制限、混乱を避けるべく改変バージョンに対し、異なる名前の使用要求、ライセンス違反における解除（</a:t>
            </a:r>
            <a:r>
              <a:rPr lang="en-US" altLang="ja-JP" sz="2200" dirty="0">
                <a:latin typeface="メイリオ" panose="020B0604030504040204" pitchFamily="50" charset="-128"/>
                <a:ea typeface="メイリオ" panose="020B0604030504040204" pitchFamily="50" charset="-128"/>
                <a:cs typeface="メイリオ" panose="020B0604030504040204" pitchFamily="50" charset="-128"/>
              </a:rPr>
              <a:t>Terminate</a:t>
            </a:r>
            <a:r>
              <a:rPr lang="ja-JP" altLang="en-US" sz="2200" dirty="0">
                <a:latin typeface="メイリオ" panose="020B0604030504040204" pitchFamily="50" charset="-128"/>
                <a:ea typeface="メイリオ" panose="020B0604030504040204" pitchFamily="50" charset="-128"/>
                <a:cs typeface="メイリオ" panose="020B0604030504040204" pitchFamily="50" charset="-128"/>
              </a:rPr>
              <a:t>）といったことが</a:t>
            </a:r>
            <a:r>
              <a:rPr lang="en-US" altLang="ja-JP" sz="2200"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sz="2200" dirty="0">
                <a:latin typeface="メイリオ" panose="020B0604030504040204" pitchFamily="50" charset="-128"/>
                <a:ea typeface="メイリオ" panose="020B0604030504040204" pitchFamily="50" charset="-128"/>
                <a:cs typeface="メイリオ" panose="020B0604030504040204" pitchFamily="50" charset="-128"/>
              </a:rPr>
              <a:t>ライセンスに伴う場合がある</a:t>
            </a:r>
            <a:endParaRPr lang="en-US" sz="22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6484998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latin typeface="メイリオ" panose="020B0604030504040204" pitchFamily="50" charset="-128"/>
                <a:ea typeface="メイリオ" panose="020B0604030504040204" pitchFamily="50" charset="-128"/>
                <a:cs typeface="メイリオ" panose="020B0604030504040204" pitchFamily="50" charset="-128"/>
              </a:rPr>
              <a:t>FOSSコンプライ</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アン</a:t>
            </a:r>
            <a:r>
              <a:rPr lang="en-US" dirty="0">
                <a:latin typeface="メイリオ" panose="020B0604030504040204" pitchFamily="50" charset="-128"/>
                <a:ea typeface="メイリオ" panose="020B0604030504040204" pitchFamily="50" charset="-128"/>
                <a:cs typeface="メイリオ" panose="020B0604030504040204" pitchFamily="50" charset="-128"/>
              </a:rPr>
              <a:t>ス</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における論点</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頒布</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Content Placeholder 2"/>
          <p:cNvSpPr>
            <a:spLocks noGrp="1"/>
          </p:cNvSpPr>
          <p:nvPr>
            <p:ph idx="1"/>
          </p:nvPr>
        </p:nvSpPr>
        <p:spPr>
          <a:xfrm>
            <a:off x="608400" y="1564977"/>
            <a:ext cx="10515600" cy="4887348"/>
          </a:xfrm>
        </p:spPr>
        <p:txBody>
          <a:bodyPr vert="horz" lIns="91440" tIns="45720" rIns="91440" bIns="45720" rtlCol="0" anchor="t">
            <a:normAutofit/>
          </a:bodyPr>
          <a:lstStyle/>
          <a:p>
            <a:r>
              <a:rPr lang="en-US" dirty="0" err="1">
                <a:latin typeface="メイリオ" panose="020B0604030504040204" pitchFamily="50" charset="-128"/>
                <a:ea typeface="メイリオ" panose="020B0604030504040204" pitchFamily="50" charset="-128"/>
                <a:cs typeface="メイリオ" panose="020B0604030504040204" pitchFamily="50" charset="-128"/>
              </a:rPr>
              <a:t>外部に対する</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マテリアル（バイナリ、ソースコードなど）</a:t>
            </a:r>
            <a:r>
              <a:rPr lang="en-US" dirty="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配布</a:t>
            </a:r>
            <a:r>
              <a:rPr lang="en-US" dirty="0">
                <a:latin typeface="メイリオ" panose="020B0604030504040204" pitchFamily="50" charset="-128"/>
                <a:ea typeface="メイリオ" panose="020B0604030504040204" pitchFamily="50" charset="-128"/>
                <a:cs typeface="メイリオ" panose="020B0604030504040204" pitchFamily="50" charset="-128"/>
              </a:rPr>
              <a:t> </a:t>
            </a:r>
          </a:p>
          <a:p>
            <a:pPr lvl="1">
              <a:buFont typeface="Wingdings" panose="05000000000000000000" pitchFamily="2" charset="2"/>
              <a:buChar char="Ø"/>
            </a:pP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ユーザ</a:t>
            </a:r>
            <a:r>
              <a:rPr lang="ja-JP" altLang="en-US" sz="1800" dirty="0" err="1">
                <a:latin typeface="メイリオ" panose="020B0604030504040204" pitchFamily="50" charset="-128"/>
                <a:ea typeface="メイリオ" panose="020B0604030504040204" pitchFamily="50" charset="-128"/>
                <a:cs typeface="メイリオ" panose="020B0604030504040204" pitchFamily="50" charset="-128"/>
              </a:rPr>
              <a:t>ー</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機器やモバイル</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 </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デバイスにダウンロードされるアプリケーション</a:t>
            </a: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en-US" sz="1800" dirty="0">
                <a:latin typeface="メイリオ" panose="020B0604030504040204" pitchFamily="50" charset="-128"/>
                <a:ea typeface="メイリオ" panose="020B0604030504040204" pitchFamily="50" charset="-128"/>
                <a:cs typeface="メイリオ" panose="020B0604030504040204" pitchFamily="50" charset="-128"/>
              </a:rPr>
              <a:t>JavaScript、 Web </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クライアント</a:t>
            </a:r>
            <a:r>
              <a:rPr lang="ja-JP" altLang="en-US" sz="1800" dirty="0" err="1">
                <a:latin typeface="メイリオ" panose="020B0604030504040204" pitchFamily="50" charset="-128"/>
                <a:ea typeface="メイリオ" panose="020B0604030504040204" pitchFamily="50" charset="-128"/>
                <a:cs typeface="メイリオ" panose="020B0604030504040204" pitchFamily="50" charset="-128"/>
              </a:rPr>
              <a:t>、</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ユーザ</a:t>
            </a:r>
            <a:r>
              <a:rPr lang="ja-JP" altLang="en-US" sz="1800" dirty="0" err="1">
                <a:latin typeface="メイリオ" panose="020B0604030504040204" pitchFamily="50" charset="-128"/>
                <a:ea typeface="メイリオ" panose="020B0604030504040204" pitchFamily="50" charset="-128"/>
                <a:cs typeface="メイリオ" panose="020B0604030504040204" pitchFamily="50" charset="-128"/>
              </a:rPr>
              <a:t>ー</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機器にダウンロ</a:t>
            </a:r>
            <a:r>
              <a:rPr lang="en-US" sz="1800" dirty="0">
                <a:latin typeface="メイリオ" panose="020B0604030504040204" pitchFamily="50" charset="-128"/>
                <a:ea typeface="メイリオ" panose="020B0604030504040204" pitchFamily="50" charset="-128"/>
                <a:cs typeface="メイリオ" panose="020B0604030504040204" pitchFamily="50" charset="-128"/>
              </a:rPr>
              <a:t>ー</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ド</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されるコード</a:t>
            </a:r>
            <a:r>
              <a:rPr lang="en-US" sz="1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など</a:t>
            </a: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a:p>
            <a:r>
              <a:rPr lang="en-US" dirty="0" err="1">
                <a:latin typeface="メイリオ" panose="020B0604030504040204" pitchFamily="50" charset="-128"/>
                <a:ea typeface="メイリオ" panose="020B0604030504040204" pitchFamily="50" charset="-128"/>
                <a:cs typeface="メイリオ" panose="020B0604030504040204" pitchFamily="50" charset="-128"/>
              </a:rPr>
              <a:t>いくつかのFOSSライセンスについては、コンピュータ</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ー</a:t>
            </a:r>
            <a:r>
              <a:rPr lang="en-US" dirty="0">
                <a:latin typeface="メイリオ" panose="020B0604030504040204" pitchFamily="50" charset="-128"/>
                <a:ea typeface="メイリオ" panose="020B0604030504040204" pitchFamily="50" charset="-128"/>
                <a:cs typeface="メイリオ" panose="020B0604030504040204" pitchFamily="50" charset="-128"/>
              </a:rPr>
              <a:t> ネットワークを通じたアクセスが「トリガー </a:t>
            </a:r>
            <a:r>
              <a:rPr lang="en-US" dirty="0" err="1">
                <a:latin typeface="メイリオ" panose="020B0604030504040204" pitchFamily="50" charset="-128"/>
                <a:ea typeface="メイリオ" panose="020B0604030504040204" pitchFamily="50" charset="-128"/>
                <a:cs typeface="メイリオ" panose="020B0604030504040204" pitchFamily="50" charset="-128"/>
              </a:rPr>
              <a:t>イベント」となり</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うる</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いくつかのライセンス</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で、</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サーバ</a:t>
            </a:r>
            <a:r>
              <a:rPr lang="ja-JP" altLang="en-US" sz="1800" dirty="0" err="1">
                <a:latin typeface="メイリオ" panose="020B0604030504040204" pitchFamily="50" charset="-128"/>
                <a:ea typeface="メイリオ" panose="020B0604030504040204" pitchFamily="50" charset="-128"/>
                <a:cs typeface="メイリオ" panose="020B0604030504040204" pitchFamily="50" charset="-128"/>
              </a:rPr>
              <a:t>ー</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上で実行されるソフトウェアへのアクセスを可能にすること</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例：Affero</a:t>
            </a:r>
            <a:r>
              <a:rPr lang="en-US" sz="1800" dirty="0">
                <a:latin typeface="メイリオ" panose="020B0604030504040204" pitchFamily="50" charset="-128"/>
                <a:ea typeface="メイリオ" panose="020B0604030504040204" pitchFamily="50" charset="-128"/>
                <a:cs typeface="メイリオ" panose="020B0604030504040204" pitchFamily="50" charset="-128"/>
              </a:rPr>
              <a:t> </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GPLのすべての版</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について</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ソフトウェアを改変した場合</a:t>
            </a:r>
            <a:r>
              <a:rPr lang="en-US" sz="1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や、「コンピューター ネットワークを通じユーザーがリモートで当該</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と相互に作用する」場合を</a:t>
            </a:r>
            <a:r>
              <a:rPr lang="en-US" altLang="ja-JP" sz="1800" dirty="0" err="1">
                <a:latin typeface="メイリオ" panose="020B0604030504040204" pitchFamily="50" charset="-128"/>
                <a:ea typeface="メイリオ" panose="020B0604030504040204" pitchFamily="50" charset="-128"/>
                <a:cs typeface="メイリオ" panose="020B0604030504040204" pitchFamily="50" charset="-128"/>
              </a:rPr>
              <a:t>含めたトリガ</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ー </a:t>
            </a:r>
            <a:r>
              <a:rPr lang="en-US" altLang="ja-JP" sz="1800" dirty="0" err="1">
                <a:latin typeface="メイリオ" panose="020B0604030504040204" pitchFamily="50" charset="-128"/>
                <a:ea typeface="メイリオ" panose="020B0604030504040204" pitchFamily="50" charset="-128"/>
                <a:cs typeface="メイリオ" panose="020B0604030504040204" pitchFamily="50" charset="-128"/>
              </a:rPr>
              <a:t>イベントを</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定義</a:t>
            </a:r>
            <a:r>
              <a:rPr lang="en-US" altLang="ja-JP" sz="1800" dirty="0" err="1">
                <a:latin typeface="メイリオ" panose="020B0604030504040204" pitchFamily="50" charset="-128"/>
                <a:ea typeface="メイリオ" panose="020B0604030504040204" pitchFamily="50" charset="-128"/>
                <a:cs typeface="メイリオ" panose="020B0604030504040204" pitchFamily="50" charset="-128"/>
              </a:rPr>
              <a:t>して</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いる</a:t>
            </a: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6853069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FOSSコンプライ</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アン</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ス</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における論点</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改変</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 name="Content Placeholder 1"/>
          <p:cNvSpPr>
            <a:spLocks noGrp="1"/>
          </p:cNvSpPr>
          <p:nvPr>
            <p:ph idx="1"/>
          </p:nvPr>
        </p:nvSpPr>
        <p:spPr/>
        <p:txBody>
          <a:bodyPr vert="horz" lIns="91440" tIns="45720" rIns="91440" bIns="45720" rtlCol="0" anchor="t">
            <a:norm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既存</a:t>
            </a:r>
            <a:r>
              <a:rPr lang="en-US" dirty="0" err="1">
                <a:latin typeface="メイリオ" panose="020B0604030504040204" pitchFamily="50" charset="-128"/>
                <a:ea typeface="メイリオ" panose="020B0604030504040204" pitchFamily="50" charset="-128"/>
                <a:cs typeface="メイリオ" panose="020B0604030504040204" pitchFamily="50" charset="-128"/>
              </a:rPr>
              <a:t>プログラムに対する変更（例：ファイル中</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a:t>
            </a:r>
            <a:r>
              <a:rPr lang="en-US" dirty="0" err="1">
                <a:latin typeface="メイリオ" panose="020B0604030504040204" pitchFamily="50" charset="-128"/>
                <a:ea typeface="メイリオ" panose="020B0604030504040204" pitchFamily="50" charset="-128"/>
                <a:cs typeface="メイリオ" panose="020B0604030504040204" pitchFamily="50" charset="-128"/>
              </a:rPr>
              <a:t>コードの追加</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削除</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コンポーネント</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a:t>
            </a:r>
            <a:r>
              <a:rPr lang="en-US" dirty="0" err="1">
                <a:latin typeface="メイリオ" panose="020B0604030504040204" pitchFamily="50" charset="-128"/>
                <a:ea typeface="メイリオ" panose="020B0604030504040204" pitchFamily="50" charset="-128"/>
                <a:cs typeface="メイリオ" panose="020B0604030504040204" pitchFamily="50" charset="-128"/>
              </a:rPr>
              <a:t>組み合わせ</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る行為</a:t>
            </a:r>
            <a:r>
              <a:rPr lang="en-US" dirty="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いくつかの</a:t>
            </a:r>
            <a:r>
              <a:rPr lang="en-US"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ライセンスには、改変により頒布の際に以下のような追加義務が生じるものがある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en-US" sz="1800" dirty="0" err="1">
                <a:latin typeface="メイリオ" panose="020B0604030504040204" pitchFamily="50" charset="-128"/>
                <a:ea typeface="メイリオ" panose="020B0604030504040204" pitchFamily="50" charset="-128"/>
                <a:cs typeface="メイリオ" panose="020B0604030504040204" pitchFamily="50" charset="-128"/>
              </a:rPr>
              <a:t>改変の告知</a:t>
            </a:r>
            <a:r>
              <a:rPr lang="ja-JP" altLang="en-US" sz="1800" dirty="0" err="1">
                <a:latin typeface="メイリオ" panose="020B0604030504040204" pitchFamily="50" charset="-128"/>
                <a:ea typeface="メイリオ" panose="020B0604030504040204" pitchFamily="50" charset="-128"/>
                <a:cs typeface="メイリオ" panose="020B0604030504040204" pitchFamily="50" charset="-128"/>
              </a:rPr>
              <a:t>を提</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供すること</a:t>
            </a: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（製品に対応した）添付</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ソースコード</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を</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提供</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すること</a:t>
            </a: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改変結果をその</a:t>
            </a:r>
            <a:r>
              <a:rPr lang="en-US" sz="1800"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コンポーネントと同じ</a:t>
            </a:r>
            <a:r>
              <a:rPr lang="ja-JP" altLang="en-US" sz="1800">
                <a:latin typeface="メイリオ" panose="020B0604030504040204" pitchFamily="50" charset="-128"/>
                <a:ea typeface="メイリオ" panose="020B0604030504040204" pitchFamily="50" charset="-128"/>
                <a:cs typeface="メイリオ" panose="020B0604030504040204" pitchFamily="50" charset="-128"/>
              </a:rPr>
              <a:t>ライセンス下で許諾</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すること</a:t>
            </a: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8340799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609600" y="533400"/>
            <a:ext cx="10972799" cy="990599"/>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Roboto"/>
              <a:buNone/>
            </a:pPr>
            <a:r>
              <a:rPr lang="en-US" sz="4000" b="0" i="0" u="none" strike="noStrike" cap="none">
                <a:solidFill>
                  <a:schemeClr val="dk2"/>
                </a:solidFill>
                <a:latin typeface="メイリオ" panose="020B0604030504040204" pitchFamily="50" charset="-128"/>
                <a:ea typeface="メイリオ" panose="020B0604030504040204" pitchFamily="50" charset="-128"/>
                <a:cs typeface="メイリオ" panose="020B0604030504040204" pitchFamily="50" charset="-128"/>
                <a:sym typeface="Roboto"/>
              </a:rPr>
              <a:t>OpenChain </a:t>
            </a:r>
            <a:r>
              <a:rPr lang="ja-JP" altLang="en-US">
                <a:solidFill>
                  <a:schemeClr val="dk2"/>
                </a:solidFill>
                <a:latin typeface="メイリオ" panose="020B0604030504040204" pitchFamily="50" charset="-128"/>
                <a:ea typeface="メイリオ" panose="020B0604030504040204" pitchFamily="50" charset="-128"/>
                <a:cs typeface="メイリオ" panose="020B0604030504040204" pitchFamily="50" charset="-128"/>
                <a:sym typeface="Roboto"/>
              </a:rPr>
              <a:t>カリキュラムとは？</a:t>
            </a:r>
            <a:endParaRPr lang="en-US" sz="4000" b="0" i="0" u="none" strike="noStrike" cap="none">
              <a:solidFill>
                <a:schemeClr val="dk2"/>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
        <p:nvSpPr>
          <p:cNvPr id="61" name="Shape 61"/>
          <p:cNvSpPr txBox="1">
            <a:spLocks noGrp="1"/>
          </p:cNvSpPr>
          <p:nvPr>
            <p:ph type="body" idx="1"/>
          </p:nvPr>
        </p:nvSpPr>
        <p:spPr>
          <a:xfrm>
            <a:off x="623093" y="1600200"/>
            <a:ext cx="10945811" cy="4953000"/>
          </a:xfrm>
          <a:prstGeom prst="rect">
            <a:avLst/>
          </a:prstGeom>
          <a:noFill/>
          <a:ln>
            <a:noFill/>
          </a:ln>
        </p:spPr>
        <p:txBody>
          <a:bodyPr lIns="91425" tIns="45700" rIns="91425" bIns="45700" anchor="t" anchorCtr="0">
            <a:noAutofit/>
          </a:bodyPr>
          <a:lstStyle/>
          <a:p>
            <a:pPr marL="182880" marR="0" lvl="0" indent="-182880" algn="l" rtl="0">
              <a:spcBef>
                <a:spcPts val="0"/>
              </a:spcBef>
              <a:spcAft>
                <a:spcPts val="0"/>
              </a:spcAft>
              <a:buClr>
                <a:schemeClr val="accent1"/>
              </a:buClr>
              <a:buSzPct val="85000"/>
              <a:buFont typeface="Arial"/>
              <a:buChar char="•"/>
            </a:pPr>
            <a:r>
              <a:rPr lang="en-US" sz="2400" b="0" i="0" u="none" strike="noStrike" cap="none" dirty="0" err="1">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OpenChain</a:t>
            </a:r>
            <a:r>
              <a:rPr lang="en-US" sz="24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 </a:t>
            </a:r>
            <a:r>
              <a:rPr lang="ja-JP" altLang="en-US" sz="24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プロジェクトは、</a:t>
            </a:r>
            <a:r>
              <a:rPr lang="ja-JP" altLang="en-US"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フリー／オープンソース ソフトウェア（以降「</a:t>
            </a:r>
            <a:r>
              <a:rPr lang="en-US" altLang="ja-JP"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FOSS</a:t>
            </a:r>
            <a:r>
              <a:rPr lang="ja-JP" altLang="en-US"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」）コンプライアンス</a:t>
            </a:r>
            <a:r>
              <a:rPr lang="en-US" altLang="ja-JP"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 </a:t>
            </a:r>
            <a:r>
              <a:rPr lang="ja-JP" altLang="en-US"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プログラムの中核となるコンポーネントを明確にし、これを共有することを促進するためのプロジェクト</a:t>
            </a:r>
            <a:endParaRPr lang="en-US" altLang="ja-JP"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a:p>
            <a:pPr marL="182880" marR="0" lvl="0" indent="-182880" algn="l" rtl="0">
              <a:spcBef>
                <a:spcPts val="0"/>
              </a:spcBef>
              <a:spcAft>
                <a:spcPts val="0"/>
              </a:spcAft>
              <a:buClr>
                <a:schemeClr val="accent1"/>
              </a:buClr>
              <a:buSzPct val="85000"/>
              <a:buFont typeface="Arial"/>
              <a:buChar char="•"/>
            </a:pPr>
            <a:r>
              <a:rPr lang="en-US" altLang="ja-JP" sz="2400" b="0" i="0" u="none" strike="noStrike" cap="none" dirty="0" err="1">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OpenChain</a:t>
            </a:r>
            <a:r>
              <a:rPr lang="ja-JP" altLang="en-US" sz="24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の</a:t>
            </a:r>
            <a:r>
              <a:rPr lang="ja-JP" altLang="en-US" sz="2400" b="0" i="0" u="none" strike="noStrike" cap="none" dirty="0">
                <a:latin typeface="メイリオ" panose="020B0604030504040204" pitchFamily="50" charset="-128"/>
                <a:ea typeface="メイリオ" panose="020B0604030504040204" pitchFamily="50" charset="-128"/>
                <a:cs typeface="メイリオ" panose="020B0604030504040204" pitchFamily="50" charset="-128"/>
                <a:sym typeface="Roboto"/>
              </a:rPr>
              <a:t>中核</a:t>
            </a:r>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Roboto"/>
              </a:rPr>
              <a:t>が</a:t>
            </a:r>
            <a:r>
              <a:rPr lang="ja-JP" altLang="en-US" sz="2400" b="1"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仕様書</a:t>
            </a:r>
            <a:r>
              <a:rPr lang="ja-JP" altLang="en-US" sz="24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a:t>
            </a:r>
            <a:r>
              <a:rPr lang="en-US" altLang="ja-JP" sz="24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Specification</a:t>
            </a:r>
            <a:r>
              <a:rPr lang="ja-JP" altLang="en-US" sz="24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）となる。</a:t>
            </a:r>
            <a:r>
              <a:rPr lang="en-US" altLang="ja-JP" sz="24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FOSS</a:t>
            </a:r>
            <a:r>
              <a:rPr lang="ja-JP" altLang="en-US" sz="24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コンプライアンス プログラムが満たすべき主要要件を明確にし、これを公開</a:t>
            </a:r>
            <a:r>
              <a:rPr lang="ja-JP" altLang="en-US"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している</a:t>
            </a:r>
            <a:endParaRPr lang="en-US" altLang="ja-JP" sz="24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a:p>
            <a:pPr lvl="0">
              <a:spcBef>
                <a:spcPts val="0"/>
              </a:spcBef>
              <a:buFont typeface="Arial"/>
              <a:buChar char="•"/>
            </a:pPr>
            <a:r>
              <a:rPr lang="en-US" dirty="0" err="1">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OpenChain</a:t>
            </a:r>
            <a:r>
              <a:rPr lang="en-US"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 </a:t>
            </a:r>
            <a:r>
              <a:rPr lang="ja-JP" altLang="en-US" b="1"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カリキュラム</a:t>
            </a:r>
            <a:r>
              <a:rPr lang="ja-JP" altLang="en-US"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a:t>
            </a:r>
            <a:r>
              <a:rPr lang="en-US" altLang="ja-JP"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Curriculum</a:t>
            </a:r>
            <a:r>
              <a:rPr lang="ja-JP" altLang="en-US"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）は、仕様書を下支えするトレーニング教材であり無償で自由に利用できる</a:t>
            </a:r>
            <a:endParaRPr lang="en-US" altLang="ja-JP"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a:p>
            <a:pPr marL="182880" marR="0" lvl="0" indent="-182880" algn="l" rtl="0">
              <a:spcBef>
                <a:spcPts val="0"/>
              </a:spcBef>
              <a:spcAft>
                <a:spcPts val="0"/>
              </a:spcAft>
              <a:buClr>
                <a:schemeClr val="accent1"/>
              </a:buClr>
              <a:buSzPct val="85000"/>
              <a:buFont typeface="Arial"/>
              <a:buChar char="•"/>
            </a:pPr>
            <a:r>
              <a:rPr lang="ja-JP" altLang="en-US" sz="24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これらのスライドは、企業が仕様書</a:t>
            </a:r>
            <a:r>
              <a:rPr lang="en-US" altLang="ja-JP" sz="24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1.2</a:t>
            </a:r>
            <a:r>
              <a:rPr lang="ja-JP" altLang="en-US" sz="24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項記載の要件を満たすことを</a:t>
            </a:r>
            <a:r>
              <a:rPr lang="ja-JP" altLang="en-US" sz="2400" b="0" i="0" u="none" strike="noStrike" cap="none" dirty="0">
                <a:latin typeface="メイリオ" panose="020B0604030504040204" pitchFamily="50" charset="-128"/>
                <a:ea typeface="メイリオ" panose="020B0604030504040204" pitchFamily="50" charset="-128"/>
                <a:cs typeface="メイリオ" panose="020B0604030504040204" pitchFamily="50" charset="-128"/>
                <a:sym typeface="Roboto"/>
              </a:rPr>
              <a:t>促進する</a:t>
            </a:r>
            <a:r>
              <a:rPr lang="ja-JP" altLang="en-US" sz="24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。また、一般的なコンプライアンス教育でも利用できる</a:t>
            </a:r>
            <a:endParaRPr lang="en-US" altLang="ja-JP" sz="24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a:p>
            <a:pPr marL="182880" marR="0" lvl="0" indent="-182880" algn="l" rtl="0">
              <a:spcBef>
                <a:spcPts val="0"/>
              </a:spcBef>
              <a:spcAft>
                <a:spcPts val="0"/>
              </a:spcAft>
              <a:buClr>
                <a:schemeClr val="accent1"/>
              </a:buClr>
              <a:buSzPct val="85000"/>
              <a:buFont typeface="Arial"/>
              <a:buChar char="•"/>
            </a:pPr>
            <a:endParaRPr sz="24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a:p>
            <a:pPr marL="0" marR="0" lvl="0" indent="0" algn="ctr" rtl="0">
              <a:spcBef>
                <a:spcPts val="480"/>
              </a:spcBef>
              <a:spcAft>
                <a:spcPts val="0"/>
              </a:spcAft>
              <a:buClr>
                <a:schemeClr val="accent1"/>
              </a:buClr>
              <a:buSzPct val="25000"/>
              <a:buFont typeface="Arial"/>
              <a:buNone/>
            </a:pPr>
            <a:r>
              <a:rPr lang="ja-JP" altLang="en-US" sz="24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詳細は以下：</a:t>
            </a:r>
            <a:r>
              <a:rPr lang="en-US" sz="24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 </a:t>
            </a:r>
            <a:r>
              <a:rPr lang="en-US" sz="24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Mono"/>
              </a:rPr>
              <a:t>https://www.openchainproject.org</a:t>
            </a:r>
          </a:p>
          <a:p>
            <a:pPr marL="457200" marR="0" lvl="1" indent="-190500" algn="l" rtl="0">
              <a:spcBef>
                <a:spcPts val="400"/>
              </a:spcBef>
              <a:buClr>
                <a:schemeClr val="accent1"/>
              </a:buClr>
              <a:buSzPct val="85000"/>
              <a:buFont typeface="Arial"/>
              <a:buNone/>
            </a:pPr>
            <a:endParaRPr sz="20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Tree>
    <p:extLst>
      <p:ext uri="{BB962C8B-B14F-4D97-AF65-F5344CB8AC3E}">
        <p14:creationId xmlns:p14="http://schemas.microsoft.com/office/powerpoint/2010/main" val="29135541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メイリオ" panose="020B0604030504040204" pitchFamily="50" charset="-128"/>
                <a:ea typeface="メイリオ" panose="020B0604030504040204" pitchFamily="50" charset="-128"/>
                <a:cs typeface="メイリオ" panose="020B0604030504040204" pitchFamily="50" charset="-128"/>
              </a:rPr>
              <a:t>FOSSコンプライアンス プログラム</a:t>
            </a:r>
            <a:endParaRPr 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Content Placeholder 2"/>
          <p:cNvSpPr>
            <a:spLocks noGrp="1"/>
          </p:cNvSpPr>
          <p:nvPr>
            <p:ph idx="1"/>
          </p:nvPr>
        </p:nvSpPr>
        <p:spPr/>
        <p:txBody>
          <a:bodyPr vert="horz" lIns="91440" tIns="45720" rIns="91440" bIns="45720" rtlCol="0" anchor="t">
            <a:normAutofit/>
          </a:bodyPr>
          <a:lstStyle/>
          <a:p>
            <a:pPr marL="0" indent="0">
              <a:buNone/>
            </a:pPr>
            <a:r>
              <a:rPr lang="en-US" dirty="0">
                <a:latin typeface="メイリオ" panose="020B0604030504040204" pitchFamily="50" charset="-128"/>
                <a:ea typeface="メイリオ" panose="020B0604030504040204" pitchFamily="50" charset="-128"/>
                <a:cs typeface="メイリオ" panose="020B0604030504040204" pitchFamily="50" charset="-128"/>
              </a:rPr>
              <a:t>FOSSコンプライアンスを成功させてきた組織は （ポリシー、</a:t>
            </a:r>
            <a:r>
              <a:rPr lang="en-US" dirty="0" err="1">
                <a:latin typeface="メイリオ" panose="020B0604030504040204" pitchFamily="50" charset="-128"/>
                <a:ea typeface="メイリオ" panose="020B0604030504040204" pitchFamily="50" charset="-128"/>
                <a:cs typeface="メイリオ" panose="020B0604030504040204" pitchFamily="50" charset="-128"/>
              </a:rPr>
              <a:t>プロセス、トレーニングやツールなどから成る</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独自</a:t>
            </a:r>
            <a:r>
              <a:rPr lang="en-US" dirty="0" err="1">
                <a:latin typeface="メイリオ" panose="020B0604030504040204" pitchFamily="50" charset="-128"/>
                <a:ea typeface="メイリオ" panose="020B0604030504040204" pitchFamily="50" charset="-128"/>
                <a:cs typeface="メイリオ" panose="020B0604030504040204" pitchFamily="50" charset="-128"/>
              </a:rPr>
              <a:t>のFOSSコンプライアンス</a:t>
            </a:r>
            <a:r>
              <a:rPr 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dirty="0" err="1">
                <a:latin typeface="メイリオ" panose="020B0604030504040204" pitchFamily="50" charset="-128"/>
                <a:ea typeface="メイリオ" panose="020B0604030504040204" pitchFamily="50" charset="-128"/>
                <a:cs typeface="メイリオ" panose="020B0604030504040204" pitchFamily="50" charset="-128"/>
              </a:rPr>
              <a:t>プログラムを作り上げてい</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る</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それには以下のような意図があ</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る</a:t>
            </a:r>
            <a:r>
              <a:rPr lang="en-US" dirty="0">
                <a:latin typeface="メイリオ" panose="020B0604030504040204" pitchFamily="50" charset="-128"/>
                <a:ea typeface="メイリオ" panose="020B0604030504040204" pitchFamily="50" charset="-128"/>
                <a:cs typeface="メイリオ" panose="020B0604030504040204" pitchFamily="50" charset="-128"/>
              </a:rPr>
              <a:t>。</a:t>
            </a:r>
          </a:p>
          <a:p>
            <a:pPr marL="723900" indent="-457200">
              <a:spcBef>
                <a:spcPts val="1200"/>
              </a:spcBef>
              <a:buFont typeface="+mj-lt"/>
              <a:buAutoNum type="arabicPeriod"/>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（商用もしくはそれ以外の） </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製品におけるFOSSの効果的使用を</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促進</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する</a:t>
            </a: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a:p>
            <a:pPr marL="723900" indent="-457200">
              <a:buFont typeface="+mj-lt"/>
              <a:buAutoNum type="arabicPeriod"/>
            </a:pPr>
            <a:r>
              <a:rPr lang="en-US" sz="1800" dirty="0" err="1">
                <a:latin typeface="メイリオ" panose="020B0604030504040204" pitchFamily="50" charset="-128"/>
                <a:ea typeface="メイリオ" panose="020B0604030504040204" pitchFamily="50" charset="-128"/>
                <a:cs typeface="メイリオ" panose="020B0604030504040204" pitchFamily="50" charset="-128"/>
              </a:rPr>
              <a:t>FOSS開発者</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／権利保有者</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の権利を尊重し、ライセンス義務を果たす</a:t>
            </a: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a:p>
            <a:pPr marL="723900" indent="-457200">
              <a:buFont typeface="+mj-lt"/>
              <a:buAutoNum type="arabicPeriod"/>
            </a:pPr>
            <a:r>
              <a:rPr lang="en-US" sz="1800" dirty="0" err="1">
                <a:latin typeface="メイリオ" panose="020B0604030504040204" pitchFamily="50" charset="-128"/>
                <a:ea typeface="メイリオ" panose="020B0604030504040204" pitchFamily="50" charset="-128"/>
                <a:cs typeface="メイリオ" panose="020B0604030504040204" pitchFamily="50" charset="-128"/>
              </a:rPr>
              <a:t>FOSSコミュニティに参加し、コントリビュートする</a:t>
            </a: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0216470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latin typeface="メイリオ" panose="020B0604030504040204" pitchFamily="50" charset="-128"/>
                <a:ea typeface="メイリオ" panose="020B0604030504040204" pitchFamily="50" charset="-128"/>
                <a:cs typeface="メイリオ" panose="020B0604030504040204" pitchFamily="50" charset="-128"/>
              </a:rPr>
              <a:t>コンプライアンス</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を実践する</a:t>
            </a:r>
            <a:endParaRPr 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Content Placeholder 2"/>
          <p:cNvSpPr>
            <a:spLocks noGrp="1"/>
          </p:cNvSpPr>
          <p:nvPr>
            <p:ph idx="1"/>
          </p:nvPr>
        </p:nvSpPr>
        <p:spPr/>
        <p:txBody>
          <a:bodyPr vert="horz" lIns="91440" tIns="45720" rIns="91440" bIns="45720" rtlCol="0" anchor="t">
            <a:normAutofit/>
          </a:bodyPr>
          <a:lstStyle/>
          <a:p>
            <a:pPr marL="0" indent="0">
              <a:buNone/>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以下対応のため</a:t>
            </a:r>
            <a:r>
              <a:rPr lang="en-US" dirty="0" err="1">
                <a:latin typeface="メイリオ" panose="020B0604030504040204" pitchFamily="50" charset="-128"/>
                <a:ea typeface="メイリオ" panose="020B0604030504040204" pitchFamily="50" charset="-128"/>
                <a:cs typeface="メイリオ" panose="020B0604030504040204" pitchFamily="50" charset="-128"/>
              </a:rPr>
              <a:t>ビジネスプロセスおよび十分な数のスタッフを準備</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する</a:t>
            </a:r>
            <a:r>
              <a:rPr lang="en-US" dirty="0">
                <a:latin typeface="メイリオ" panose="020B0604030504040204" pitchFamily="50" charset="-128"/>
                <a:ea typeface="メイリオ" panose="020B0604030504040204" pitchFamily="50" charset="-128"/>
                <a:cs typeface="メイリオ" panose="020B0604030504040204" pitchFamily="50" charset="-128"/>
              </a:rPr>
              <a:t>：</a:t>
            </a:r>
          </a:p>
          <a:p>
            <a:pPr>
              <a:buFont typeface="Arial"/>
              <a:buChar char="•"/>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外部、内製問わずすべての</a:t>
            </a:r>
            <a:r>
              <a:rPr lang="en-US" dirty="0" err="1">
                <a:latin typeface="メイリオ" panose="020B0604030504040204" pitchFamily="50" charset="-128"/>
                <a:ea typeface="メイリオ" panose="020B0604030504040204" pitchFamily="50" charset="-128"/>
                <a:cs typeface="メイリオ" panose="020B0604030504040204" pitchFamily="50" charset="-128"/>
              </a:rPr>
              <a:t>ソフトウェアの起源とライセンスの確認</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a:buFont typeface="Arial"/>
              <a:buChar char="•"/>
            </a:pPr>
            <a:r>
              <a:rPr lang="en-US" dirty="0" err="1">
                <a:latin typeface="メイリオ" panose="020B0604030504040204" pitchFamily="50" charset="-128"/>
                <a:ea typeface="メイリオ" panose="020B0604030504040204" pitchFamily="50" charset="-128"/>
                <a:cs typeface="メイリオ" panose="020B0604030504040204" pitchFamily="50" charset="-128"/>
              </a:rPr>
              <a:t>開発プロセス</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における</a:t>
            </a:r>
            <a:r>
              <a:rPr lang="en-US" dirty="0" err="1">
                <a:latin typeface="メイリオ" panose="020B0604030504040204" pitchFamily="50" charset="-128"/>
                <a:ea typeface="メイリオ" panose="020B0604030504040204" pitchFamily="50" charset="-128"/>
                <a:cs typeface="メイリオ" panose="020B0604030504040204" pitchFamily="50" charset="-128"/>
              </a:rPr>
              <a:t>FOSSソフトウェアの追跡</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a:buFont typeface="Arial"/>
              <a:buChar char="•"/>
            </a:pPr>
            <a:r>
              <a:rPr lang="en-US" dirty="0" err="1">
                <a:latin typeface="メイリオ" panose="020B0604030504040204" pitchFamily="50" charset="-128"/>
                <a:ea typeface="メイリオ" panose="020B0604030504040204" pitchFamily="50" charset="-128"/>
                <a:cs typeface="メイリオ" panose="020B0604030504040204" pitchFamily="50" charset="-128"/>
              </a:rPr>
              <a:t>FOSSレビューの実施と、ライセンス義務の確認</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a:buFont typeface="Arial"/>
              <a:buChar char="•"/>
            </a:pPr>
            <a:r>
              <a:rPr lang="en-US" dirty="0" err="1">
                <a:latin typeface="メイリオ" panose="020B0604030504040204" pitchFamily="50" charset="-128"/>
                <a:ea typeface="メイリオ" panose="020B0604030504040204" pitchFamily="50" charset="-128"/>
                <a:cs typeface="メイリオ" panose="020B0604030504040204" pitchFamily="50" charset="-128"/>
              </a:rPr>
              <a:t>製品出荷時</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における</a:t>
            </a:r>
            <a:r>
              <a:rPr lang="en-US" dirty="0" err="1">
                <a:latin typeface="メイリオ" panose="020B0604030504040204" pitchFamily="50" charset="-128"/>
                <a:ea typeface="メイリオ" panose="020B0604030504040204" pitchFamily="50" charset="-128"/>
                <a:cs typeface="メイリオ" panose="020B0604030504040204" pitchFamily="50" charset="-128"/>
              </a:rPr>
              <a:t>ライセンス義務の履行</a:t>
            </a:r>
            <a:r>
              <a:rPr lang="en-US" dirty="0">
                <a:latin typeface="メイリオ" panose="020B0604030504040204" pitchFamily="50" charset="-128"/>
                <a:ea typeface="メイリオ" panose="020B0604030504040204" pitchFamily="50" charset="-128"/>
                <a:cs typeface="メイリオ" panose="020B0604030504040204" pitchFamily="50" charset="-128"/>
              </a:rPr>
              <a:t> </a:t>
            </a:r>
          </a:p>
          <a:p>
            <a:pPr>
              <a:buFont typeface="Arial"/>
              <a:buChar char="•"/>
            </a:pPr>
            <a:r>
              <a:rPr lang="en-US" dirty="0" err="1">
                <a:latin typeface="メイリオ" panose="020B0604030504040204" pitchFamily="50" charset="-128"/>
                <a:ea typeface="メイリオ" panose="020B0604030504040204" pitchFamily="50" charset="-128"/>
                <a:cs typeface="メイリオ" panose="020B0604030504040204" pitchFamily="50" charset="-128"/>
              </a:rPr>
              <a:t>FOSSコンプライアンス</a:t>
            </a:r>
            <a:r>
              <a:rPr 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dirty="0" err="1">
                <a:latin typeface="メイリオ" panose="020B0604030504040204" pitchFamily="50" charset="-128"/>
                <a:ea typeface="メイリオ" panose="020B0604030504040204" pitchFamily="50" charset="-128"/>
                <a:cs typeface="メイリオ" panose="020B0604030504040204" pitchFamily="50" charset="-128"/>
              </a:rPr>
              <a:t>プログラム</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a:t>
            </a:r>
            <a:r>
              <a:rPr lang="en-US" dirty="0" err="1">
                <a:latin typeface="メイリオ" panose="020B0604030504040204" pitchFamily="50" charset="-128"/>
                <a:ea typeface="メイリオ" panose="020B0604030504040204" pitchFamily="50" charset="-128"/>
                <a:cs typeface="メイリオ" panose="020B0604030504040204" pitchFamily="50" charset="-128"/>
              </a:rPr>
              <a:t>監督、ポリシーの策定</a:t>
            </a:r>
            <a:r>
              <a:rPr lang="ja-JP" altLang="en-US" dirty="0" err="1">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およびコンプライ</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アン</a:t>
            </a:r>
            <a:r>
              <a:rPr lang="en-US" dirty="0" err="1">
                <a:latin typeface="メイリオ" panose="020B0604030504040204" pitchFamily="50" charset="-128"/>
                <a:ea typeface="メイリオ" panose="020B0604030504040204" pitchFamily="50" charset="-128"/>
                <a:cs typeface="メイリオ" panose="020B0604030504040204" pitchFamily="50" charset="-128"/>
              </a:rPr>
              <a:t>スに関わる意思決定</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a:buFont typeface="Arial"/>
              <a:buChar char="•"/>
            </a:pPr>
            <a:r>
              <a:rPr lang="en-US" dirty="0">
                <a:latin typeface="メイリオ" panose="020B0604030504040204" pitchFamily="50" charset="-128"/>
                <a:ea typeface="メイリオ" panose="020B0604030504040204" pitchFamily="50" charset="-128"/>
                <a:cs typeface="メイリオ" panose="020B0604030504040204" pitchFamily="50" charset="-128"/>
              </a:rPr>
              <a:t>トレーニング</a:t>
            </a:r>
          </a:p>
        </p:txBody>
      </p:sp>
    </p:spTree>
    <p:extLst>
      <p:ext uri="{BB962C8B-B14F-4D97-AF65-F5344CB8AC3E}">
        <p14:creationId xmlns:p14="http://schemas.microsoft.com/office/powerpoint/2010/main" val="4940397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メイリオ" panose="020B0604030504040204" pitchFamily="50" charset="-128"/>
                <a:ea typeface="メイリオ" panose="020B0604030504040204" pitchFamily="50" charset="-128"/>
                <a:cs typeface="メイリオ" panose="020B0604030504040204" pitchFamily="50" charset="-128"/>
              </a:rPr>
              <a:t>コンプライアンスのメリット</a:t>
            </a:r>
          </a:p>
        </p:txBody>
      </p:sp>
      <p:sp>
        <p:nvSpPr>
          <p:cNvPr id="3" name="Content Placeholder 2"/>
          <p:cNvSpPr>
            <a:spLocks noGrp="1"/>
          </p:cNvSpPr>
          <p:nvPr>
            <p:ph idx="1"/>
          </p:nvPr>
        </p:nvSpPr>
        <p:spPr/>
        <p:txBody>
          <a:bodyPr vert="horz" lIns="91440" tIns="45720" rIns="91440" bIns="45720" rtlCol="0" anchor="t">
            <a:normAutofit/>
          </a:bodyPr>
          <a:lstStyle/>
          <a:p>
            <a:pPr marL="0" indent="0">
              <a:buNone/>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ロバストな</a:t>
            </a:r>
            <a:r>
              <a:rPr lang="en-US" dirty="0" err="1">
                <a:latin typeface="メイリオ" panose="020B0604030504040204" pitchFamily="50" charset="-128"/>
                <a:ea typeface="メイリオ" panose="020B0604030504040204" pitchFamily="50" charset="-128"/>
                <a:cs typeface="メイリオ" panose="020B0604030504040204" pitchFamily="50" charset="-128"/>
              </a:rPr>
              <a:t>FOSSコンプライアンス</a:t>
            </a:r>
            <a:r>
              <a:rPr 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dirty="0" err="1">
                <a:latin typeface="メイリオ" panose="020B0604030504040204" pitchFamily="50" charset="-128"/>
                <a:ea typeface="メイリオ" panose="020B0604030504040204" pitchFamily="50" charset="-128"/>
                <a:cs typeface="メイリオ" panose="020B0604030504040204" pitchFamily="50" charset="-128"/>
              </a:rPr>
              <a:t>プログラム</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がもたらすメリット</a:t>
            </a:r>
            <a:r>
              <a:rPr lang="en-US" dirty="0">
                <a:latin typeface="メイリオ" panose="020B0604030504040204" pitchFamily="50" charset="-128"/>
                <a:ea typeface="メイリオ" panose="020B0604030504040204" pitchFamily="50" charset="-128"/>
                <a:cs typeface="メイリオ" panose="020B0604030504040204" pitchFamily="50" charset="-128"/>
              </a:rPr>
              <a:t>：</a:t>
            </a:r>
          </a:p>
          <a:p>
            <a:pPr>
              <a:lnSpc>
                <a:spcPct val="130000"/>
              </a:lnSpc>
              <a:buFont typeface="Arial"/>
              <a:buChar char="•"/>
            </a:pPr>
            <a:r>
              <a:rPr lang="en-US" dirty="0" err="1">
                <a:latin typeface="メイリオ" panose="020B0604030504040204" pitchFamily="50" charset="-128"/>
                <a:ea typeface="メイリオ" panose="020B0604030504040204" pitchFamily="50" charset="-128"/>
                <a:cs typeface="メイリオ" panose="020B0604030504040204" pitchFamily="50" charset="-128"/>
              </a:rPr>
              <a:t>FOSSのメリット</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や、</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が</a:t>
            </a:r>
            <a:r>
              <a:rPr lang="en-US" dirty="0" err="1">
                <a:latin typeface="メイリオ" panose="020B0604030504040204" pitchFamily="50" charset="-128"/>
                <a:ea typeface="メイリオ" panose="020B0604030504040204" pitchFamily="50" charset="-128"/>
                <a:cs typeface="メイリオ" panose="020B0604030504040204" pitchFamily="50" charset="-128"/>
              </a:rPr>
              <a:t>組織</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a:t>
            </a:r>
            <a:r>
              <a:rPr lang="en-US" dirty="0" err="1">
                <a:latin typeface="メイリオ" panose="020B0604030504040204" pitchFamily="50" charset="-128"/>
                <a:ea typeface="メイリオ" panose="020B0604030504040204" pitchFamily="50" charset="-128"/>
                <a:cs typeface="メイリオ" panose="020B0604030504040204" pitchFamily="50" charset="-128"/>
              </a:rPr>
              <a:t>与える</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影響</a:t>
            </a:r>
            <a:r>
              <a:rPr lang="en-US" dirty="0" err="1">
                <a:latin typeface="メイリオ" panose="020B0604030504040204" pitchFamily="50" charset="-128"/>
                <a:ea typeface="メイリオ" panose="020B0604030504040204" pitchFamily="50" charset="-128"/>
                <a:cs typeface="メイリオ" panose="020B0604030504040204" pitchFamily="50" charset="-128"/>
              </a:rPr>
              <a:t>についての理解</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が深まる</a:t>
            </a:r>
            <a:endParaRPr lang="en-US" strike="sngStrike" dirty="0">
              <a:latin typeface="メイリオ" panose="020B0604030504040204" pitchFamily="50" charset="-128"/>
              <a:ea typeface="メイリオ" panose="020B0604030504040204" pitchFamily="50" charset="-128"/>
              <a:cs typeface="メイリオ" panose="020B0604030504040204" pitchFamily="50" charset="-128"/>
            </a:endParaRPr>
          </a:p>
          <a:p>
            <a:pPr>
              <a:lnSpc>
                <a:spcPct val="130000"/>
              </a:lnSpc>
              <a:buFont typeface="Arial"/>
              <a:buChar char="•"/>
            </a:pPr>
            <a:r>
              <a:rPr lang="en-US"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の使用に伴う</a:t>
            </a:r>
            <a:r>
              <a:rPr lang="en-US" dirty="0" err="1">
                <a:latin typeface="メイリオ" panose="020B0604030504040204" pitchFamily="50" charset="-128"/>
                <a:ea typeface="メイリオ" panose="020B0604030504040204" pitchFamily="50" charset="-128"/>
                <a:cs typeface="メイリオ" panose="020B0604030504040204" pitchFamily="50" charset="-128"/>
              </a:rPr>
              <a:t>コストとリスクについての理解</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が深まる</a:t>
            </a:r>
            <a:r>
              <a:rPr lang="en-US" dirty="0">
                <a:latin typeface="メイリオ" panose="020B0604030504040204" pitchFamily="50" charset="-128"/>
                <a:ea typeface="メイリオ" panose="020B0604030504040204" pitchFamily="50" charset="-128"/>
                <a:cs typeface="メイリオ" panose="020B0604030504040204" pitchFamily="50" charset="-128"/>
              </a:rPr>
              <a:t> </a:t>
            </a:r>
          </a:p>
          <a:p>
            <a:pPr>
              <a:lnSpc>
                <a:spcPct val="130000"/>
              </a:lnSpc>
              <a:buFont typeface="Arial"/>
              <a:buChar char="•"/>
            </a:pPr>
            <a:r>
              <a:rPr lang="en-US" dirty="0" err="1">
                <a:latin typeface="メイリオ" panose="020B0604030504040204" pitchFamily="50" charset="-128"/>
                <a:ea typeface="メイリオ" panose="020B0604030504040204" pitchFamily="50" charset="-128"/>
                <a:cs typeface="メイリオ" panose="020B0604030504040204" pitchFamily="50" charset="-128"/>
              </a:rPr>
              <a:t>有効なFOSSソリューションについての知識</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が高まる</a:t>
            </a:r>
            <a:r>
              <a:rPr lang="en-US" dirty="0">
                <a:latin typeface="メイリオ" panose="020B0604030504040204" pitchFamily="50" charset="-128"/>
                <a:ea typeface="メイリオ" panose="020B0604030504040204" pitchFamily="50" charset="-128"/>
                <a:cs typeface="メイリオ" panose="020B0604030504040204" pitchFamily="50" charset="-128"/>
              </a:rPr>
              <a:t> </a:t>
            </a:r>
          </a:p>
          <a:p>
            <a:pPr>
              <a:lnSpc>
                <a:spcPct val="130000"/>
              </a:lnSpc>
              <a:buFont typeface="Arial"/>
              <a:buChar char="•"/>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コンプライアンス違反のリスクを管理、低減でき、開発者や権利保有者が下したライセンス選択</a:t>
            </a:r>
            <a:r>
              <a:rPr lang="ja-JP" altLang="en-US">
                <a:latin typeface="メイリオ" panose="020B0604030504040204" pitchFamily="50" charset="-128"/>
                <a:ea typeface="メイリオ" panose="020B0604030504040204" pitchFamily="50" charset="-128"/>
                <a:cs typeface="メイリオ" panose="020B0604030504040204" pitchFamily="50" charset="-128"/>
              </a:rPr>
              <a:t>を尊重するようになる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nSpc>
                <a:spcPct val="130000"/>
              </a:lnSpc>
              <a:buFont typeface="Arial"/>
              <a:buChar char="•"/>
            </a:pP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FOSSコミュニティやFOSS関連組織と</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より良い</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関係</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を育むことができる</a:t>
            </a:r>
            <a:endParaRPr lang="en-US" altLang="ja-JP" strike="sngStrike" dirty="0">
              <a:latin typeface="メイリオ" panose="020B0604030504040204" pitchFamily="50" charset="-128"/>
              <a:ea typeface="メイリオ" panose="020B0604030504040204" pitchFamily="50" charset="-128"/>
              <a:cs typeface="メイリオ" panose="020B0604030504040204" pitchFamily="50" charset="-128"/>
            </a:endParaRPr>
          </a:p>
          <a:p>
            <a:pPr>
              <a:lnSpc>
                <a:spcPct val="130000"/>
              </a:lnSpc>
              <a:buFont typeface="Arial"/>
              <a:buChar char="•"/>
            </a:pP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333044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メイリオ" panose="020B0604030504040204" pitchFamily="50" charset="-128"/>
                <a:ea typeface="メイリオ" panose="020B0604030504040204" pitchFamily="50" charset="-128"/>
                <a:cs typeface="メイリオ" panose="020B0604030504040204" pitchFamily="50" charset="-128"/>
              </a:rPr>
              <a:t>理解度チェック</a:t>
            </a:r>
          </a:p>
        </p:txBody>
      </p:sp>
      <p:sp>
        <p:nvSpPr>
          <p:cNvPr id="3" name="Content Placeholder 2"/>
          <p:cNvSpPr>
            <a:spLocks noGrp="1"/>
          </p:cNvSpPr>
          <p:nvPr>
            <p:ph idx="1"/>
          </p:nvPr>
        </p:nvSpPr>
        <p:spPr>
          <a:xfrm>
            <a:off x="609599" y="1600200"/>
            <a:ext cx="11293643" cy="4876800"/>
          </a:xfrm>
        </p:spPr>
        <p:txBody>
          <a:bodyPr vert="horz" lIns="91440" tIns="45720" rIns="91440" bIns="45720" rtlCol="0" anchor="t">
            <a:normAutofit/>
          </a:bodyPr>
          <a:lstStyle/>
          <a:p>
            <a:pPr>
              <a:lnSpc>
                <a:spcPct val="130000"/>
              </a:lnSpc>
            </a:pPr>
            <a:r>
              <a:rPr lang="x-none" dirty="0">
                <a:latin typeface="メイリオ" panose="020B0604030504040204" pitchFamily="50" charset="-128"/>
                <a:ea typeface="メイリオ" panose="020B0604030504040204" pitchFamily="50" charset="-128"/>
                <a:cs typeface="メイリオ" panose="020B0604030504040204" pitchFamily="50" charset="-128"/>
              </a:rPr>
              <a:t>FOSSコンプライアンスとは何を意味しますか？</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a:lnSpc>
                <a:spcPct val="130000"/>
              </a:lnSpc>
            </a:pPr>
            <a:r>
              <a:rPr lang="x-none" dirty="0">
                <a:latin typeface="メイリオ" panose="020B0604030504040204" pitchFamily="50" charset="-128"/>
                <a:ea typeface="メイリオ" panose="020B0604030504040204" pitchFamily="50" charset="-128"/>
                <a:cs typeface="メイリオ" panose="020B0604030504040204" pitchFamily="50" charset="-128"/>
              </a:rPr>
              <a:t>FOSSコンプライアンス プログラムの</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r>
              <a:rPr lang="x-none" dirty="0">
                <a:latin typeface="メイリオ" panose="020B0604030504040204" pitchFamily="50" charset="-128"/>
                <a:ea typeface="メイリオ" panose="020B0604030504040204" pitchFamily="50" charset="-128"/>
                <a:cs typeface="メイリオ" panose="020B0604030504040204" pitchFamily="50" charset="-128"/>
              </a:rPr>
              <a:t>つの主要なゴールとは</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何</a:t>
            </a:r>
            <a:r>
              <a:rPr lang="x-none" dirty="0">
                <a:latin typeface="メイリオ" panose="020B0604030504040204" pitchFamily="50" charset="-128"/>
                <a:ea typeface="メイリオ" panose="020B0604030504040204" pitchFamily="50" charset="-128"/>
                <a:cs typeface="メイリオ" panose="020B0604030504040204" pitchFamily="50" charset="-128"/>
              </a:rPr>
              <a:t>ですか？</a:t>
            </a:r>
          </a:p>
          <a:p>
            <a:pPr>
              <a:lnSpc>
                <a:spcPct val="130000"/>
              </a:lnSpc>
            </a:pPr>
            <a:r>
              <a:rPr lang="x-none" dirty="0">
                <a:latin typeface="メイリオ" panose="020B0604030504040204" pitchFamily="50" charset="-128"/>
                <a:ea typeface="メイリオ" panose="020B0604030504040204" pitchFamily="50" charset="-128"/>
                <a:cs typeface="メイリオ" panose="020B0604030504040204" pitchFamily="50" charset="-128"/>
              </a:rPr>
              <a:t>FOSSコンプライアンスプログラム</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を実践する上で</a:t>
            </a:r>
            <a:r>
              <a:rPr lang="x-none" dirty="0">
                <a:latin typeface="メイリオ" panose="020B0604030504040204" pitchFamily="50" charset="-128"/>
                <a:ea typeface="メイリオ" panose="020B0604030504040204" pitchFamily="50" charset="-128"/>
                <a:cs typeface="メイリオ" panose="020B0604030504040204" pitchFamily="50" charset="-128"/>
              </a:rPr>
              <a:t>重要</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なもの</a:t>
            </a:r>
            <a:r>
              <a:rPr lang="x-none" dirty="0">
                <a:latin typeface="メイリオ" panose="020B0604030504040204" pitchFamily="50" charset="-128"/>
                <a:ea typeface="メイリオ" panose="020B0604030504040204" pitchFamily="50" charset="-128"/>
                <a:cs typeface="メイリオ" panose="020B0604030504040204" pitchFamily="50" charset="-128"/>
              </a:rPr>
              <a:t>を挙げ、その内容を述べてください</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a:t>
            </a:r>
            <a:endParaRPr lang="x-none" dirty="0">
              <a:latin typeface="メイリオ" panose="020B0604030504040204" pitchFamily="50" charset="-128"/>
              <a:ea typeface="メイリオ" panose="020B0604030504040204" pitchFamily="50" charset="-128"/>
              <a:cs typeface="メイリオ" panose="020B0604030504040204" pitchFamily="50" charset="-128"/>
            </a:endParaRPr>
          </a:p>
          <a:p>
            <a:pPr>
              <a:lnSpc>
                <a:spcPct val="130000"/>
              </a:lnSpc>
            </a:pPr>
            <a:r>
              <a:rPr lang="x-none"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コンプライアンス</a:t>
            </a:r>
            <a:r>
              <a:rPr lang="x-none" dirty="0">
                <a:latin typeface="メイリオ" panose="020B0604030504040204" pitchFamily="50" charset="-128"/>
                <a:ea typeface="メイリオ" panose="020B0604030504040204" pitchFamily="50" charset="-128"/>
                <a:cs typeface="メイリオ" panose="020B0604030504040204" pitchFamily="50" charset="-128"/>
              </a:rPr>
              <a:t>プログラムのメリットとしてどんなものがありますか？</a:t>
            </a:r>
          </a:p>
          <a:p>
            <a:pPr marL="0" indent="0">
              <a:lnSpc>
                <a:spcPct val="130000"/>
              </a:lnSpc>
              <a:buNone/>
            </a:pP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45542561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400" dirty="0">
                <a:latin typeface="メイリオ" panose="020B0604030504040204" pitchFamily="50" charset="-128"/>
                <a:ea typeface="メイリオ" panose="020B0604030504040204" pitchFamily="50" charset="-128"/>
                <a:cs typeface="メイリオ" panose="020B0604030504040204" pitchFamily="50" charset="-128"/>
              </a:rPr>
              <a:t>第4章</a:t>
            </a:r>
          </a:p>
        </p:txBody>
      </p:sp>
      <p:sp>
        <p:nvSpPr>
          <p:cNvPr id="5" name="Text Placeholder 4"/>
          <p:cNvSpPr>
            <a:spLocks noGrp="1"/>
          </p:cNvSpPr>
          <p:nvPr>
            <p:ph type="body" idx="1"/>
          </p:nvPr>
        </p:nvSpPr>
        <p:spPr/>
        <p:txBody>
          <a:bodyPr vert="horz" lIns="91440" tIns="45720" rIns="91440" bIns="45720" rtlCol="0" anchor="t">
            <a:noAutofit/>
          </a:bodyPr>
          <a:lstStyle/>
          <a:p>
            <a:r>
              <a:rPr lang="en-US" sz="4800" dirty="0" err="1">
                <a:latin typeface="メイリオ" panose="020B0604030504040204" pitchFamily="50" charset="-128"/>
                <a:ea typeface="メイリオ" panose="020B0604030504040204" pitchFamily="50" charset="-128"/>
                <a:cs typeface="メイリオ" panose="020B0604030504040204" pitchFamily="50" charset="-128"/>
              </a:rPr>
              <a:t>FOSSレビュ</a:t>
            </a:r>
            <a:r>
              <a:rPr lang="en-US" sz="4800" dirty="0">
                <a:latin typeface="メイリオ" panose="020B0604030504040204" pitchFamily="50" charset="-128"/>
                <a:ea typeface="メイリオ" panose="020B0604030504040204" pitchFamily="50" charset="-128"/>
                <a:cs typeface="メイリオ" panose="020B0604030504040204" pitchFamily="50" charset="-128"/>
              </a:rPr>
              <a:t>ー</a:t>
            </a:r>
            <a:r>
              <a:rPr lang="ja-JP" altLang="en-US" sz="4800">
                <a:latin typeface="メイリオ" panose="020B0604030504040204" pitchFamily="50" charset="-128"/>
                <a:ea typeface="メイリオ" panose="020B0604030504040204" pitchFamily="50" charset="-128"/>
                <a:cs typeface="メイリオ" panose="020B0604030504040204" pitchFamily="50" charset="-128"/>
              </a:rPr>
              <a:t>における</a:t>
            </a:r>
            <a:r>
              <a:rPr lang="en-US" altLang="ja-JP" sz="4800">
                <a:latin typeface="メイリオ" panose="020B0604030504040204" pitchFamily="50" charset="-128"/>
                <a:ea typeface="メイリオ" panose="020B0604030504040204" pitchFamily="50" charset="-128"/>
                <a:cs typeface="メイリオ" panose="020B0604030504040204" pitchFamily="50" charset="-128"/>
              </a:rPr>
              <a:t/>
            </a:r>
            <a:br>
              <a:rPr lang="en-US" altLang="ja-JP" sz="4800">
                <a:latin typeface="メイリオ" panose="020B0604030504040204" pitchFamily="50" charset="-128"/>
                <a:ea typeface="メイリオ" panose="020B0604030504040204" pitchFamily="50" charset="-128"/>
                <a:cs typeface="メイリオ" panose="020B0604030504040204" pitchFamily="50" charset="-128"/>
              </a:rPr>
            </a:br>
            <a:r>
              <a:rPr lang="en-US" sz="4800">
                <a:latin typeface="メイリオ" panose="020B0604030504040204" pitchFamily="50" charset="-128"/>
                <a:ea typeface="メイリオ" panose="020B0604030504040204" pitchFamily="50" charset="-128"/>
                <a:cs typeface="メイリオ" panose="020B0604030504040204" pitchFamily="50" charset="-128"/>
              </a:rPr>
              <a:t>ソフトウェアの重要概念</a:t>
            </a:r>
            <a:endParaRPr lang="en-US" sz="48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6956059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normAutofit/>
          </a:bodyPr>
          <a:lstStyle/>
          <a:p>
            <a:r>
              <a:rPr lang="en-US" dirty="0" err="1">
                <a:latin typeface="メイリオ" panose="020B0604030504040204" pitchFamily="50" charset="-128"/>
                <a:ea typeface="メイリオ" panose="020B0604030504040204" pitchFamily="50" charset="-128"/>
                <a:cs typeface="メイリオ" panose="020B0604030504040204" pitchFamily="50" charset="-128"/>
              </a:rPr>
              <a:t>そのコンポーネントをど</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う</a:t>
            </a:r>
            <a:r>
              <a:rPr lang="en-US" dirty="0">
                <a:latin typeface="メイリオ" panose="020B0604030504040204" pitchFamily="50" charset="-128"/>
                <a:ea typeface="メイリオ" panose="020B0604030504040204" pitchFamily="50" charset="-128"/>
                <a:cs typeface="メイリオ" panose="020B0604030504040204" pitchFamily="50" charset="-128"/>
              </a:rPr>
              <a:t>使</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うのか</a:t>
            </a:r>
            <a:r>
              <a:rPr lang="en-US" dirty="0">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123907" name="Rectangle 3"/>
          <p:cNvSpPr>
            <a:spLocks noGrp="1" noChangeArrowheads="1"/>
          </p:cNvSpPr>
          <p:nvPr>
            <p:ph idx="1"/>
          </p:nvPr>
        </p:nvSpPr>
        <p:spPr/>
        <p:txBody>
          <a:bodyPr vert="horz" lIns="91440" tIns="45720" rIns="91440" bIns="45720" rtlCol="0" anchor="t">
            <a:normAutofit/>
          </a:bodyPr>
          <a:lstStyle/>
          <a:p>
            <a:pPr marL="0" indent="0">
              <a:buNone/>
            </a:pPr>
            <a:r>
              <a:rPr lang="en-US" dirty="0" err="1">
                <a:latin typeface="メイリオ" panose="020B0604030504040204" pitchFamily="50" charset="-128"/>
                <a:ea typeface="メイリオ" panose="020B0604030504040204" pitchFamily="50" charset="-128"/>
                <a:cs typeface="メイリオ" panose="020B0604030504040204" pitchFamily="50" charset="-128"/>
              </a:rPr>
              <a:t>共通するシナリオ</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に含まれるもの</a:t>
            </a:r>
            <a:r>
              <a:rPr lang="en-US" dirty="0">
                <a:latin typeface="メイリオ" panose="020B0604030504040204" pitchFamily="50" charset="-128"/>
                <a:ea typeface="メイリオ" panose="020B0604030504040204" pitchFamily="50" charset="-128"/>
                <a:cs typeface="メイリオ" panose="020B0604030504040204" pitchFamily="50" charset="-128"/>
              </a:rPr>
              <a:t>：</a:t>
            </a:r>
          </a:p>
          <a:p>
            <a:pPr marL="342900" indent="-342900">
              <a:buFont typeface="Arial"/>
              <a:buChar char="•"/>
            </a:pPr>
            <a:r>
              <a:rPr lang="en-US" dirty="0">
                <a:latin typeface="メイリオ" panose="020B0604030504040204" pitchFamily="50" charset="-128"/>
                <a:ea typeface="メイリオ" panose="020B0604030504040204" pitchFamily="50" charset="-128"/>
                <a:cs typeface="メイリオ" panose="020B0604030504040204" pitchFamily="50" charset="-128"/>
              </a:rPr>
              <a:t>取り込む（Incorporation）</a:t>
            </a:r>
          </a:p>
          <a:p>
            <a:pPr marL="342900" indent="-342900">
              <a:buFont typeface="Arial"/>
              <a:buChar char="•"/>
            </a:pPr>
            <a:r>
              <a:rPr lang="en-US" dirty="0">
                <a:latin typeface="メイリオ" panose="020B0604030504040204" pitchFamily="50" charset="-128"/>
                <a:ea typeface="メイリオ" panose="020B0604030504040204" pitchFamily="50" charset="-128"/>
                <a:cs typeface="メイリオ" panose="020B0604030504040204" pitchFamily="50" charset="-128"/>
              </a:rPr>
              <a:t>リンクする（Linking）</a:t>
            </a:r>
          </a:p>
          <a:p>
            <a:pPr marL="342900" indent="-342900">
              <a:buFont typeface="Arial"/>
              <a:buChar char="•"/>
            </a:pPr>
            <a:r>
              <a:rPr lang="en-US" dirty="0">
                <a:latin typeface="メイリオ" panose="020B0604030504040204" pitchFamily="50" charset="-128"/>
                <a:ea typeface="メイリオ" panose="020B0604030504040204" pitchFamily="50" charset="-128"/>
                <a:cs typeface="メイリオ" panose="020B0604030504040204" pitchFamily="50" charset="-128"/>
              </a:rPr>
              <a:t>改変する（Modification）</a:t>
            </a:r>
          </a:p>
          <a:p>
            <a:pPr marL="342900" indent="-342900">
              <a:buFont typeface="Arial"/>
              <a:buChar char="•"/>
            </a:pPr>
            <a:r>
              <a:rPr lang="en-US" dirty="0">
                <a:latin typeface="メイリオ" panose="020B0604030504040204" pitchFamily="50" charset="-128"/>
                <a:ea typeface="メイリオ" panose="020B0604030504040204" pitchFamily="50" charset="-128"/>
                <a:cs typeface="メイリオ" panose="020B0604030504040204" pitchFamily="50" charset="-128"/>
              </a:rPr>
              <a:t>翻訳する（Translation）</a:t>
            </a:r>
          </a:p>
          <a:p>
            <a:pPr marL="342900" indent="-342900">
              <a:buFont typeface="Arial"/>
              <a:buChar char="•"/>
            </a:pPr>
            <a:endParaRPr lang="en-US" b="1"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683690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907">
                                            <p:txEl>
                                              <p:pRg st="0" end="0"/>
                                            </p:txEl>
                                          </p:spTgt>
                                        </p:tgtEl>
                                        <p:attrNameLst>
                                          <p:attrName>style.visibility</p:attrName>
                                        </p:attrNameLst>
                                      </p:cBhvr>
                                      <p:to>
                                        <p:strVal val="visible"/>
                                      </p:to>
                                    </p:set>
                                    <p:animEffect transition="in" filter="fade">
                                      <p:cBhvr>
                                        <p:cTn id="7" dur="750"/>
                                        <p:tgtEl>
                                          <p:spTgt spid="1239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3907">
                                            <p:txEl>
                                              <p:pRg st="1" end="1"/>
                                            </p:txEl>
                                          </p:spTgt>
                                        </p:tgtEl>
                                        <p:attrNameLst>
                                          <p:attrName>style.visibility</p:attrName>
                                        </p:attrNameLst>
                                      </p:cBhvr>
                                      <p:to>
                                        <p:strVal val="visible"/>
                                      </p:to>
                                    </p:set>
                                    <p:animEffect transition="in" filter="fade">
                                      <p:cBhvr>
                                        <p:cTn id="12" dur="750"/>
                                        <p:tgtEl>
                                          <p:spTgt spid="1239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3907">
                                            <p:txEl>
                                              <p:pRg st="2" end="2"/>
                                            </p:txEl>
                                          </p:spTgt>
                                        </p:tgtEl>
                                        <p:attrNameLst>
                                          <p:attrName>style.visibility</p:attrName>
                                        </p:attrNameLst>
                                      </p:cBhvr>
                                      <p:to>
                                        <p:strVal val="visible"/>
                                      </p:to>
                                    </p:set>
                                    <p:animEffect transition="in" filter="fade">
                                      <p:cBhvr>
                                        <p:cTn id="17" dur="750"/>
                                        <p:tgtEl>
                                          <p:spTgt spid="1239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3907">
                                            <p:txEl>
                                              <p:pRg st="3" end="3"/>
                                            </p:txEl>
                                          </p:spTgt>
                                        </p:tgtEl>
                                        <p:attrNameLst>
                                          <p:attrName>style.visibility</p:attrName>
                                        </p:attrNameLst>
                                      </p:cBhvr>
                                      <p:to>
                                        <p:strVal val="visible"/>
                                      </p:to>
                                    </p:set>
                                    <p:animEffect transition="in" filter="fade">
                                      <p:cBhvr>
                                        <p:cTn id="22" dur="750"/>
                                        <p:tgtEl>
                                          <p:spTgt spid="12390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3907">
                                            <p:txEl>
                                              <p:pRg st="4" end="4"/>
                                            </p:txEl>
                                          </p:spTgt>
                                        </p:tgtEl>
                                        <p:attrNameLst>
                                          <p:attrName>style.visibility</p:attrName>
                                        </p:attrNameLst>
                                      </p:cBhvr>
                                      <p:to>
                                        <p:strVal val="visible"/>
                                      </p:to>
                                    </p:set>
                                    <p:animEffect transition="in" filter="fade">
                                      <p:cBhvr>
                                        <p:cTn id="27" dur="750"/>
                                        <p:tgtEl>
                                          <p:spTgt spid="12390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a:xfrm>
            <a:off x="608400" y="533400"/>
            <a:ext cx="10972800" cy="990600"/>
          </a:xfrm>
        </p:spPr>
        <p:txBody>
          <a:bodyPr>
            <a:normAutofit/>
          </a:bodyPr>
          <a:lstStyle/>
          <a:p>
            <a:r>
              <a:rPr lang="en-US" dirty="0">
                <a:latin typeface="メイリオ" panose="020B0604030504040204" pitchFamily="50" charset="-128"/>
                <a:ea typeface="メイリオ" panose="020B0604030504040204" pitchFamily="50" charset="-128"/>
                <a:cs typeface="メイリオ" panose="020B0604030504040204" pitchFamily="50" charset="-128"/>
              </a:rPr>
              <a:t>取り込む（Incorporation）</a:t>
            </a:r>
          </a:p>
        </p:txBody>
      </p:sp>
      <p:sp>
        <p:nvSpPr>
          <p:cNvPr id="123907" name="Rectangle 3"/>
          <p:cNvSpPr>
            <a:spLocks noGrp="1" noChangeArrowheads="1"/>
          </p:cNvSpPr>
          <p:nvPr>
            <p:ph idx="1"/>
          </p:nvPr>
        </p:nvSpPr>
        <p:spPr>
          <a:xfrm>
            <a:off x="608400" y="1600200"/>
            <a:ext cx="5548132" cy="4876800"/>
          </a:xfrm>
        </p:spPr>
        <p:txBody>
          <a:bodyPr>
            <a:normAutofit/>
          </a:bodyPr>
          <a:lstStyle/>
          <a:p>
            <a:pPr marL="0" indent="0">
              <a:buNone/>
            </a:pPr>
            <a:r>
              <a:rPr lang="en-US" dirty="0" err="1">
                <a:latin typeface="メイリオ" panose="020B0604030504040204" pitchFamily="50" charset="-128"/>
                <a:ea typeface="メイリオ" panose="020B0604030504040204" pitchFamily="50" charset="-128"/>
                <a:cs typeface="メイリオ" panose="020B0604030504040204" pitchFamily="50" charset="-128"/>
              </a:rPr>
              <a:t>開発者はFOSSコンポーネントの一部を自身のソフトウェア</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製品</a:t>
            </a:r>
            <a:r>
              <a:rPr lang="en-US" dirty="0" err="1">
                <a:latin typeface="メイリオ" panose="020B0604030504040204" pitchFamily="50" charset="-128"/>
                <a:ea typeface="メイリオ" panose="020B0604030504040204" pitchFamily="50" charset="-128"/>
                <a:cs typeface="メイリオ" panose="020B0604030504040204" pitchFamily="50" charset="-128"/>
              </a:rPr>
              <a:t>にコピーでき</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る</a:t>
            </a:r>
            <a:r>
              <a:rPr lang="en-US" dirty="0">
                <a:latin typeface="メイリオ" panose="020B0604030504040204" pitchFamily="50" charset="-128"/>
                <a:ea typeface="メイリオ" panose="020B0604030504040204" pitchFamily="50" charset="-128"/>
                <a:cs typeface="メイリオ" panose="020B0604030504040204" pitchFamily="50" charset="-128"/>
              </a:rPr>
              <a:t>。 </a:t>
            </a:r>
          </a:p>
          <a:p>
            <a:pPr marL="0" indent="0">
              <a:buNone/>
            </a:pP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en-US" dirty="0" err="1">
                <a:latin typeface="メイリオ" panose="020B0604030504040204" pitchFamily="50" charset="-128"/>
                <a:ea typeface="メイリオ" panose="020B0604030504040204" pitchFamily="50" charset="-128"/>
                <a:cs typeface="メイリオ" panose="020B0604030504040204" pitchFamily="50" charset="-128"/>
              </a:rPr>
              <a:t>関連する用語</a:t>
            </a:r>
            <a:r>
              <a:rPr lang="en-US" dirty="0">
                <a:latin typeface="メイリオ" panose="020B0604030504040204" pitchFamily="50" charset="-128"/>
                <a:ea typeface="メイリオ" panose="020B0604030504040204" pitchFamily="50" charset="-128"/>
                <a:cs typeface="メイリオ" panose="020B0604030504040204" pitchFamily="50" charset="-128"/>
              </a:rPr>
              <a:t>：</a:t>
            </a:r>
          </a:p>
          <a:p>
            <a:pPr marL="342900" indent="-342900"/>
            <a:r>
              <a:rPr lang="en-US" dirty="0">
                <a:latin typeface="メイリオ" panose="020B0604030504040204" pitchFamily="50" charset="-128"/>
                <a:ea typeface="メイリオ" panose="020B0604030504040204" pitchFamily="50" charset="-128"/>
                <a:cs typeface="メイリオ" panose="020B0604030504040204" pitchFamily="50" charset="-128"/>
              </a:rPr>
              <a:t>統合する（Integrating）</a:t>
            </a:r>
          </a:p>
          <a:p>
            <a:pPr marL="342900" indent="-342900"/>
            <a:r>
              <a:rPr lang="en-US" dirty="0">
                <a:latin typeface="メイリオ" panose="020B0604030504040204" pitchFamily="50" charset="-128"/>
                <a:ea typeface="メイリオ" panose="020B0604030504040204" pitchFamily="50" charset="-128"/>
                <a:cs typeface="メイリオ" panose="020B0604030504040204" pitchFamily="50" charset="-128"/>
              </a:rPr>
              <a:t>結合する（Merging）</a:t>
            </a:r>
          </a:p>
          <a:p>
            <a:pPr marL="342900" indent="-342900"/>
            <a:r>
              <a:rPr lang="en-US" dirty="0">
                <a:latin typeface="メイリオ" panose="020B0604030504040204" pitchFamily="50" charset="-128"/>
                <a:ea typeface="メイリオ" panose="020B0604030504040204" pitchFamily="50" charset="-128"/>
                <a:cs typeface="メイリオ" panose="020B0604030504040204" pitchFamily="50" charset="-128"/>
              </a:rPr>
              <a:t>貼り付ける（Pasting）</a:t>
            </a:r>
          </a:p>
          <a:p>
            <a:pPr marL="342900" indent="-342900"/>
            <a:r>
              <a:rPr lang="en-US" dirty="0">
                <a:latin typeface="メイリオ" panose="020B0604030504040204" pitchFamily="50" charset="-128"/>
                <a:ea typeface="メイリオ" panose="020B0604030504040204" pitchFamily="50" charset="-128"/>
                <a:cs typeface="メイリオ" panose="020B0604030504040204" pitchFamily="50" charset="-128"/>
              </a:rPr>
              <a:t>適応させる（Adapting）</a:t>
            </a:r>
          </a:p>
          <a:p>
            <a:pPr marL="342900" indent="-342900"/>
            <a:r>
              <a:rPr lang="en-US" dirty="0">
                <a:latin typeface="メイリオ" panose="020B0604030504040204" pitchFamily="50" charset="-128"/>
                <a:ea typeface="メイリオ" panose="020B0604030504040204" pitchFamily="50" charset="-128"/>
                <a:cs typeface="メイリオ" panose="020B0604030504040204" pitchFamily="50" charset="-128"/>
              </a:rPr>
              <a:t>挿入する（Inserting）</a:t>
            </a:r>
          </a:p>
          <a:p>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21796" y="1377183"/>
            <a:ext cx="7600936" cy="4275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0933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907">
                                            <p:txEl>
                                              <p:pRg st="0" end="0"/>
                                            </p:txEl>
                                          </p:spTgt>
                                        </p:tgtEl>
                                        <p:attrNameLst>
                                          <p:attrName>style.visibility</p:attrName>
                                        </p:attrNameLst>
                                      </p:cBhvr>
                                      <p:to>
                                        <p:strVal val="visible"/>
                                      </p:to>
                                    </p:set>
                                    <p:animEffect transition="in" filter="fade">
                                      <p:cBhvr>
                                        <p:cTn id="7" dur="750"/>
                                        <p:tgtEl>
                                          <p:spTgt spid="1239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3907">
                                            <p:txEl>
                                              <p:pRg st="2" end="2"/>
                                            </p:txEl>
                                          </p:spTgt>
                                        </p:tgtEl>
                                        <p:attrNameLst>
                                          <p:attrName>style.visibility</p:attrName>
                                        </p:attrNameLst>
                                      </p:cBhvr>
                                      <p:to>
                                        <p:strVal val="visible"/>
                                      </p:to>
                                    </p:set>
                                    <p:animEffect transition="in" filter="fade">
                                      <p:cBhvr>
                                        <p:cTn id="12" dur="750"/>
                                        <p:tgtEl>
                                          <p:spTgt spid="12390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3907">
                                            <p:txEl>
                                              <p:pRg st="3" end="3"/>
                                            </p:txEl>
                                          </p:spTgt>
                                        </p:tgtEl>
                                        <p:attrNameLst>
                                          <p:attrName>style.visibility</p:attrName>
                                        </p:attrNameLst>
                                      </p:cBhvr>
                                      <p:to>
                                        <p:strVal val="visible"/>
                                      </p:to>
                                    </p:set>
                                    <p:animEffect transition="in" filter="fade">
                                      <p:cBhvr>
                                        <p:cTn id="17" dur="750"/>
                                        <p:tgtEl>
                                          <p:spTgt spid="12390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3907">
                                            <p:txEl>
                                              <p:pRg st="4" end="4"/>
                                            </p:txEl>
                                          </p:spTgt>
                                        </p:tgtEl>
                                        <p:attrNameLst>
                                          <p:attrName>style.visibility</p:attrName>
                                        </p:attrNameLst>
                                      </p:cBhvr>
                                      <p:to>
                                        <p:strVal val="visible"/>
                                      </p:to>
                                    </p:set>
                                    <p:animEffect transition="in" filter="fade">
                                      <p:cBhvr>
                                        <p:cTn id="22" dur="750"/>
                                        <p:tgtEl>
                                          <p:spTgt spid="12390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3907">
                                            <p:txEl>
                                              <p:pRg st="5" end="5"/>
                                            </p:txEl>
                                          </p:spTgt>
                                        </p:tgtEl>
                                        <p:attrNameLst>
                                          <p:attrName>style.visibility</p:attrName>
                                        </p:attrNameLst>
                                      </p:cBhvr>
                                      <p:to>
                                        <p:strVal val="visible"/>
                                      </p:to>
                                    </p:set>
                                    <p:animEffect transition="in" filter="fade">
                                      <p:cBhvr>
                                        <p:cTn id="27" dur="750"/>
                                        <p:tgtEl>
                                          <p:spTgt spid="123907">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3907">
                                            <p:txEl>
                                              <p:pRg st="6" end="6"/>
                                            </p:txEl>
                                          </p:spTgt>
                                        </p:tgtEl>
                                        <p:attrNameLst>
                                          <p:attrName>style.visibility</p:attrName>
                                        </p:attrNameLst>
                                      </p:cBhvr>
                                      <p:to>
                                        <p:strVal val="visible"/>
                                      </p:to>
                                    </p:set>
                                    <p:animEffect transition="in" filter="fade">
                                      <p:cBhvr>
                                        <p:cTn id="32" dur="750"/>
                                        <p:tgtEl>
                                          <p:spTgt spid="123907">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3907">
                                            <p:txEl>
                                              <p:pRg st="7" end="7"/>
                                            </p:txEl>
                                          </p:spTgt>
                                        </p:tgtEl>
                                        <p:attrNameLst>
                                          <p:attrName>style.visibility</p:attrName>
                                        </p:attrNameLst>
                                      </p:cBhvr>
                                      <p:to>
                                        <p:strVal val="visible"/>
                                      </p:to>
                                    </p:set>
                                    <p:animEffect transition="in" filter="fade">
                                      <p:cBhvr>
                                        <p:cTn id="37" dur="750"/>
                                        <p:tgtEl>
                                          <p:spTgt spid="12390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normAutofit/>
          </a:bodyPr>
          <a:lstStyle/>
          <a:p>
            <a:r>
              <a:rPr lang="en-US" dirty="0">
                <a:latin typeface="メイリオ" panose="020B0604030504040204" pitchFamily="50" charset="-128"/>
                <a:ea typeface="メイリオ" panose="020B0604030504040204" pitchFamily="50" charset="-128"/>
                <a:cs typeface="メイリオ" panose="020B0604030504040204" pitchFamily="50" charset="-128"/>
              </a:rPr>
              <a:t>リンクする（Linking）</a:t>
            </a:r>
          </a:p>
        </p:txBody>
      </p:sp>
      <p:sp>
        <p:nvSpPr>
          <p:cNvPr id="123907" name="Rectangle 3"/>
          <p:cNvSpPr>
            <a:spLocks noGrp="1" noChangeArrowheads="1"/>
          </p:cNvSpPr>
          <p:nvPr>
            <p:ph idx="1"/>
          </p:nvPr>
        </p:nvSpPr>
        <p:spPr>
          <a:xfrm>
            <a:off x="608400" y="1600200"/>
            <a:ext cx="5988424" cy="4876800"/>
          </a:xfrm>
        </p:spPr>
        <p:txBody>
          <a:bodyPr>
            <a:noAutofit/>
          </a:bodyPr>
          <a:lstStyle/>
          <a:p>
            <a:pPr marL="0" indent="0">
              <a:buNone/>
            </a:pPr>
            <a:r>
              <a:rPr lang="en-US" dirty="0" err="1">
                <a:latin typeface="メイリオ" panose="020B0604030504040204" pitchFamily="50" charset="-128"/>
                <a:ea typeface="メイリオ" panose="020B0604030504040204" pitchFamily="50" charset="-128"/>
                <a:cs typeface="メイリオ" panose="020B0604030504040204" pitchFamily="50" charset="-128"/>
              </a:rPr>
              <a:t>開発者はFOSSコンポーネントを自身のソフトウェア</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製品</a:t>
            </a:r>
            <a:r>
              <a:rPr lang="en-US" dirty="0" err="1">
                <a:latin typeface="メイリオ" panose="020B0604030504040204" pitchFamily="50" charset="-128"/>
                <a:ea typeface="メイリオ" panose="020B0604030504040204" pitchFamily="50" charset="-128"/>
                <a:cs typeface="メイリオ" panose="020B0604030504040204" pitchFamily="50" charset="-128"/>
              </a:rPr>
              <a:t>とリンクもしくは接合</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（join） </a:t>
            </a:r>
            <a:r>
              <a:rPr lang="en-US" dirty="0" err="1">
                <a:latin typeface="メイリオ" panose="020B0604030504040204" pitchFamily="50" charset="-128"/>
                <a:ea typeface="メイリオ" panose="020B0604030504040204" pitchFamily="50" charset="-128"/>
                <a:cs typeface="メイリオ" panose="020B0604030504040204" pitchFamily="50" charset="-128"/>
              </a:rPr>
              <a:t>することができ</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る</a:t>
            </a:r>
            <a:r>
              <a:rPr lang="en-US" dirty="0">
                <a:latin typeface="メイリオ" panose="020B0604030504040204" pitchFamily="50" charset="-128"/>
                <a:ea typeface="メイリオ" panose="020B0604030504040204" pitchFamily="50" charset="-128"/>
                <a:cs typeface="メイリオ" panose="020B0604030504040204" pitchFamily="50" charset="-128"/>
              </a:rPr>
              <a:t>。 </a:t>
            </a:r>
          </a:p>
          <a:p>
            <a:pPr marL="0" indent="0">
              <a:buNone/>
            </a:pPr>
            <a:r>
              <a:rPr lang="en-US" dirty="0" err="1">
                <a:latin typeface="メイリオ" panose="020B0604030504040204" pitchFamily="50" charset="-128"/>
                <a:ea typeface="メイリオ" panose="020B0604030504040204" pitchFamily="50" charset="-128"/>
                <a:cs typeface="メイリオ" panose="020B0604030504040204" pitchFamily="50" charset="-128"/>
              </a:rPr>
              <a:t>関連する用語</a:t>
            </a:r>
            <a:r>
              <a:rPr lang="en-US" dirty="0">
                <a:latin typeface="メイリオ" panose="020B0604030504040204" pitchFamily="50" charset="-128"/>
                <a:ea typeface="メイリオ" panose="020B0604030504040204" pitchFamily="50" charset="-128"/>
                <a:cs typeface="メイリオ" panose="020B0604030504040204" pitchFamily="50" charset="-128"/>
              </a:rPr>
              <a:t>：</a:t>
            </a:r>
          </a:p>
          <a:p>
            <a:pPr marL="342900" indent="-342900"/>
            <a:r>
              <a:rPr lang="en-US" dirty="0" err="1">
                <a:latin typeface="メイリオ" panose="020B0604030504040204" pitchFamily="50" charset="-128"/>
                <a:ea typeface="メイリオ" panose="020B0604030504040204" pitchFamily="50" charset="-128"/>
                <a:cs typeface="メイリオ" panose="020B0604030504040204" pitchFamily="50" charset="-128"/>
              </a:rPr>
              <a:t>静的／動的リンク</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する</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r>
            <a:br>
              <a:rPr lang="en-US" altLang="ja-JP" dirty="0">
                <a:latin typeface="メイリオ" panose="020B0604030504040204" pitchFamily="50" charset="-128"/>
                <a:ea typeface="メイリオ" panose="020B0604030504040204" pitchFamily="50" charset="-128"/>
                <a:cs typeface="メイリオ" panose="020B0604030504040204" pitchFamily="50" charset="-128"/>
              </a:rPr>
            </a:br>
            <a:r>
              <a:rPr lang="en-US" dirty="0">
                <a:latin typeface="メイリオ" panose="020B0604030504040204" pitchFamily="50" charset="-128"/>
                <a:ea typeface="メイリオ" panose="020B0604030504040204" pitchFamily="50" charset="-128"/>
                <a:cs typeface="メイリオ" panose="020B0604030504040204" pitchFamily="50" charset="-128"/>
              </a:rPr>
              <a:t>（Static/Dynamic Linking）</a:t>
            </a:r>
          </a:p>
          <a:p>
            <a:pPr marL="342900" indent="-342900"/>
            <a:r>
              <a:rPr lang="en-US" dirty="0" err="1">
                <a:latin typeface="メイリオ" panose="020B0604030504040204" pitchFamily="50" charset="-128"/>
                <a:ea typeface="メイリオ" panose="020B0604030504040204" pitchFamily="50" charset="-128"/>
                <a:cs typeface="メイリオ" panose="020B0604030504040204" pitchFamily="50" charset="-128"/>
              </a:rPr>
              <a:t>対合</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する</a:t>
            </a:r>
            <a:r>
              <a:rPr lang="en-US" dirty="0">
                <a:latin typeface="メイリオ" panose="020B0604030504040204" pitchFamily="50" charset="-128"/>
                <a:ea typeface="メイリオ" panose="020B0604030504040204" pitchFamily="50" charset="-128"/>
                <a:cs typeface="メイリオ" panose="020B0604030504040204" pitchFamily="50" charset="-128"/>
              </a:rPr>
              <a:t>（Pairing）</a:t>
            </a:r>
          </a:p>
          <a:p>
            <a:pPr marL="342900" indent="-342900"/>
            <a:r>
              <a:rPr lang="en-US" dirty="0" err="1">
                <a:latin typeface="メイリオ" panose="020B0604030504040204" pitchFamily="50" charset="-128"/>
                <a:ea typeface="メイリオ" panose="020B0604030504040204" pitchFamily="50" charset="-128"/>
                <a:cs typeface="メイリオ" panose="020B0604030504040204" pitchFamily="50" charset="-128"/>
              </a:rPr>
              <a:t>結合</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する</a:t>
            </a:r>
            <a:r>
              <a:rPr lang="en-US" dirty="0">
                <a:latin typeface="メイリオ" panose="020B0604030504040204" pitchFamily="50" charset="-128"/>
                <a:ea typeface="メイリオ" panose="020B0604030504040204" pitchFamily="50" charset="-128"/>
                <a:cs typeface="メイリオ" panose="020B0604030504040204" pitchFamily="50" charset="-128"/>
              </a:rPr>
              <a:t>（Combining）</a:t>
            </a:r>
          </a:p>
          <a:p>
            <a:pPr marL="342900" indent="-342900"/>
            <a:r>
              <a:rPr lang="en-US" dirty="0" err="1">
                <a:latin typeface="メイリオ" panose="020B0604030504040204" pitchFamily="50" charset="-128"/>
                <a:ea typeface="メイリオ" panose="020B0604030504040204" pitchFamily="50" charset="-128"/>
                <a:cs typeface="メイリオ" panose="020B0604030504040204" pitchFamily="50" charset="-128"/>
              </a:rPr>
              <a:t>活用</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する</a:t>
            </a:r>
            <a:r>
              <a:rPr lang="en-US" dirty="0">
                <a:latin typeface="メイリオ" panose="020B0604030504040204" pitchFamily="50" charset="-128"/>
                <a:ea typeface="メイリオ" panose="020B0604030504040204" pitchFamily="50" charset="-128"/>
                <a:cs typeface="メイリオ" panose="020B0604030504040204" pitchFamily="50" charset="-128"/>
              </a:rPr>
              <a:t>（Utilizing）</a:t>
            </a:r>
          </a:p>
          <a:p>
            <a:pPr marL="342900" indent="-342900"/>
            <a:r>
              <a:rPr lang="en-US" dirty="0" err="1">
                <a:latin typeface="メイリオ" panose="020B0604030504040204" pitchFamily="50" charset="-128"/>
                <a:ea typeface="メイリオ" panose="020B0604030504040204" pitchFamily="50" charset="-128"/>
                <a:cs typeface="メイリオ" panose="020B0604030504040204" pitchFamily="50" charset="-128"/>
              </a:rPr>
              <a:t>パッケージ化</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する</a:t>
            </a:r>
            <a:r>
              <a:rPr lang="en-US" dirty="0">
                <a:latin typeface="メイリオ" panose="020B0604030504040204" pitchFamily="50" charset="-128"/>
                <a:ea typeface="メイリオ" panose="020B0604030504040204" pitchFamily="50" charset="-128"/>
                <a:cs typeface="メイリオ" panose="020B0604030504040204" pitchFamily="50" charset="-128"/>
              </a:rPr>
              <a:t>（Packaging）</a:t>
            </a:r>
          </a:p>
          <a:p>
            <a:pPr marL="342900" indent="-342900"/>
            <a:r>
              <a:rPr lang="en-US" dirty="0" err="1">
                <a:latin typeface="メイリオ" panose="020B0604030504040204" pitchFamily="50" charset="-128"/>
                <a:ea typeface="メイリオ" panose="020B0604030504040204" pitchFamily="50" charset="-128"/>
                <a:cs typeface="メイリオ" panose="020B0604030504040204" pitchFamily="50" charset="-128"/>
              </a:rPr>
              <a:t>相互依存性</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を生成する</a:t>
            </a:r>
            <a:r>
              <a:rPr lang="en-US" dirty="0">
                <a:latin typeface="メイリオ" panose="020B0604030504040204" pitchFamily="50" charset="-128"/>
                <a:ea typeface="メイリオ" panose="020B0604030504040204" pitchFamily="50" charset="-128"/>
                <a:cs typeface="メイリオ" panose="020B0604030504040204" pitchFamily="50" charset="-128"/>
              </a:rPr>
              <a:t>（Creating interdependency）</a:t>
            </a:r>
          </a:p>
          <a:p>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77574" y="1441279"/>
            <a:ext cx="9234921" cy="51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104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907">
                                            <p:txEl>
                                              <p:pRg st="0" end="0"/>
                                            </p:txEl>
                                          </p:spTgt>
                                        </p:tgtEl>
                                        <p:attrNameLst>
                                          <p:attrName>style.visibility</p:attrName>
                                        </p:attrNameLst>
                                      </p:cBhvr>
                                      <p:to>
                                        <p:strVal val="visible"/>
                                      </p:to>
                                    </p:set>
                                    <p:animEffect transition="in" filter="fade">
                                      <p:cBhvr>
                                        <p:cTn id="7" dur="750"/>
                                        <p:tgtEl>
                                          <p:spTgt spid="1239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3907">
                                            <p:txEl>
                                              <p:pRg st="1" end="1"/>
                                            </p:txEl>
                                          </p:spTgt>
                                        </p:tgtEl>
                                        <p:attrNameLst>
                                          <p:attrName>style.visibility</p:attrName>
                                        </p:attrNameLst>
                                      </p:cBhvr>
                                      <p:to>
                                        <p:strVal val="visible"/>
                                      </p:to>
                                    </p:set>
                                    <p:animEffect transition="in" filter="fade">
                                      <p:cBhvr>
                                        <p:cTn id="12" dur="750"/>
                                        <p:tgtEl>
                                          <p:spTgt spid="1239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3907">
                                            <p:txEl>
                                              <p:pRg st="2" end="2"/>
                                            </p:txEl>
                                          </p:spTgt>
                                        </p:tgtEl>
                                        <p:attrNameLst>
                                          <p:attrName>style.visibility</p:attrName>
                                        </p:attrNameLst>
                                      </p:cBhvr>
                                      <p:to>
                                        <p:strVal val="visible"/>
                                      </p:to>
                                    </p:set>
                                    <p:animEffect transition="in" filter="fade">
                                      <p:cBhvr>
                                        <p:cTn id="17" dur="500"/>
                                        <p:tgtEl>
                                          <p:spTgt spid="123907">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23907">
                                            <p:txEl>
                                              <p:pRg st="3" end="3"/>
                                            </p:txEl>
                                          </p:spTgt>
                                        </p:tgtEl>
                                        <p:attrNameLst>
                                          <p:attrName>style.visibility</p:attrName>
                                        </p:attrNameLst>
                                      </p:cBhvr>
                                      <p:to>
                                        <p:strVal val="visible"/>
                                      </p:to>
                                    </p:set>
                                    <p:animEffect transition="in" filter="fade">
                                      <p:cBhvr>
                                        <p:cTn id="20" dur="500"/>
                                        <p:tgtEl>
                                          <p:spTgt spid="123907">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23907">
                                            <p:txEl>
                                              <p:pRg st="4" end="4"/>
                                            </p:txEl>
                                          </p:spTgt>
                                        </p:tgtEl>
                                        <p:attrNameLst>
                                          <p:attrName>style.visibility</p:attrName>
                                        </p:attrNameLst>
                                      </p:cBhvr>
                                      <p:to>
                                        <p:strVal val="visible"/>
                                      </p:to>
                                    </p:set>
                                    <p:animEffect transition="in" filter="fade">
                                      <p:cBhvr>
                                        <p:cTn id="23" dur="500"/>
                                        <p:tgtEl>
                                          <p:spTgt spid="123907">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23907">
                                            <p:txEl>
                                              <p:pRg st="5" end="5"/>
                                            </p:txEl>
                                          </p:spTgt>
                                        </p:tgtEl>
                                        <p:attrNameLst>
                                          <p:attrName>style.visibility</p:attrName>
                                        </p:attrNameLst>
                                      </p:cBhvr>
                                      <p:to>
                                        <p:strVal val="visible"/>
                                      </p:to>
                                    </p:set>
                                    <p:animEffect transition="in" filter="fade">
                                      <p:cBhvr>
                                        <p:cTn id="26" dur="500"/>
                                        <p:tgtEl>
                                          <p:spTgt spid="123907">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23907">
                                            <p:txEl>
                                              <p:pRg st="6" end="6"/>
                                            </p:txEl>
                                          </p:spTgt>
                                        </p:tgtEl>
                                        <p:attrNameLst>
                                          <p:attrName>style.visibility</p:attrName>
                                        </p:attrNameLst>
                                      </p:cBhvr>
                                      <p:to>
                                        <p:strVal val="visible"/>
                                      </p:to>
                                    </p:set>
                                    <p:animEffect transition="in" filter="fade">
                                      <p:cBhvr>
                                        <p:cTn id="29" dur="500"/>
                                        <p:tgtEl>
                                          <p:spTgt spid="123907">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23907">
                                            <p:txEl>
                                              <p:pRg st="7" end="7"/>
                                            </p:txEl>
                                          </p:spTgt>
                                        </p:tgtEl>
                                        <p:attrNameLst>
                                          <p:attrName>style.visibility</p:attrName>
                                        </p:attrNameLst>
                                      </p:cBhvr>
                                      <p:to>
                                        <p:strVal val="visible"/>
                                      </p:to>
                                    </p:set>
                                    <p:animEffect transition="in" filter="fade">
                                      <p:cBhvr>
                                        <p:cTn id="32" dur="500"/>
                                        <p:tgtEl>
                                          <p:spTgt spid="12390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a:xfrm>
            <a:off x="608400" y="532800"/>
            <a:ext cx="10972800" cy="990600"/>
          </a:xfrm>
        </p:spPr>
        <p:txBody>
          <a:bodyPr>
            <a:normAutofit/>
          </a:bodyPr>
          <a:lstStyle/>
          <a:p>
            <a:r>
              <a:rPr lang="en-US" dirty="0">
                <a:latin typeface="メイリオ" panose="020B0604030504040204" pitchFamily="50" charset="-128"/>
                <a:ea typeface="メイリオ" panose="020B0604030504040204" pitchFamily="50" charset="-128"/>
                <a:cs typeface="メイリオ" panose="020B0604030504040204" pitchFamily="50" charset="-128"/>
              </a:rPr>
              <a:t>改変する（Modification）</a:t>
            </a:r>
          </a:p>
        </p:txBody>
      </p:sp>
      <p:sp>
        <p:nvSpPr>
          <p:cNvPr id="123907" name="Rectangle 3"/>
          <p:cNvSpPr>
            <a:spLocks noGrp="1" noChangeArrowheads="1"/>
          </p:cNvSpPr>
          <p:nvPr>
            <p:ph idx="1"/>
          </p:nvPr>
        </p:nvSpPr>
        <p:spPr>
          <a:xfrm>
            <a:off x="608400" y="1600200"/>
            <a:ext cx="4762612" cy="4876800"/>
          </a:xfrm>
        </p:spPr>
        <p:txBody>
          <a:bodyPr vert="horz" lIns="91440" tIns="45720" rIns="91440" bIns="45720" rtlCol="0" anchor="t">
            <a:noAutofit/>
          </a:bodyPr>
          <a:lstStyle/>
          <a:p>
            <a:pPr marL="0" indent="0">
              <a:buNone/>
            </a:pPr>
            <a:r>
              <a:rPr lang="en-US" dirty="0" err="1">
                <a:latin typeface="メイリオ" panose="020B0604030504040204" pitchFamily="50" charset="-128"/>
                <a:ea typeface="メイリオ" panose="020B0604030504040204" pitchFamily="50" charset="-128"/>
                <a:cs typeface="メイリオ" panose="020B0604030504040204" pitchFamily="50" charset="-128"/>
              </a:rPr>
              <a:t>開発者はFOSSコンポーネントに対して</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次のように</a:t>
            </a:r>
            <a:r>
              <a:rPr lang="en-US" dirty="0" err="1">
                <a:latin typeface="メイリオ" panose="020B0604030504040204" pitchFamily="50" charset="-128"/>
                <a:ea typeface="メイリオ" panose="020B0604030504040204" pitchFamily="50" charset="-128"/>
                <a:cs typeface="メイリオ" panose="020B0604030504040204" pitchFamily="50" charset="-128"/>
              </a:rPr>
              <a:t>変更を加えることができ</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る</a:t>
            </a:r>
            <a:r>
              <a:rPr lang="en-US" dirty="0">
                <a:latin typeface="メイリオ" panose="020B0604030504040204" pitchFamily="50" charset="-128"/>
                <a:ea typeface="メイリオ" panose="020B0604030504040204" pitchFamily="50" charset="-128"/>
                <a:cs typeface="メイリオ" panose="020B0604030504040204" pitchFamily="50" charset="-128"/>
              </a:rPr>
              <a:t>：</a:t>
            </a:r>
          </a:p>
          <a:p>
            <a:r>
              <a:rPr lang="en-US" dirty="0" err="1">
                <a:latin typeface="メイリオ" panose="020B0604030504040204" pitchFamily="50" charset="-128"/>
                <a:ea typeface="メイリオ" panose="020B0604030504040204" pitchFamily="50" charset="-128"/>
                <a:cs typeface="メイリオ" panose="020B0604030504040204" pitchFamily="50" charset="-128"/>
              </a:rPr>
              <a:t>FOSSコンポーネント</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a:t>
            </a:r>
            <a:r>
              <a:rPr lang="en-US" dirty="0" err="1">
                <a:latin typeface="メイリオ" panose="020B0604030504040204" pitchFamily="50" charset="-128"/>
                <a:ea typeface="メイリオ" panose="020B0604030504040204" pitchFamily="50" charset="-128"/>
                <a:cs typeface="メイリオ" panose="020B0604030504040204" pitchFamily="50" charset="-128"/>
              </a:rPr>
              <a:t>新たなコード</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a:t>
            </a:r>
            <a:r>
              <a:rPr lang="en-US" dirty="0" err="1">
                <a:latin typeface="メイリオ" panose="020B0604030504040204" pitchFamily="50" charset="-128"/>
                <a:ea typeface="メイリオ" panose="020B0604030504040204" pitchFamily="50" charset="-128"/>
                <a:cs typeface="メイリオ" panose="020B0604030504040204" pitchFamily="50" charset="-128"/>
              </a:rPr>
              <a:t>追加／注入</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する</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r>
            <a:br>
              <a:rPr lang="en-US" altLang="ja-JP" dirty="0">
                <a:latin typeface="メイリオ" panose="020B0604030504040204" pitchFamily="50" charset="-128"/>
                <a:ea typeface="メイリオ" panose="020B0604030504040204" pitchFamily="50" charset="-128"/>
                <a:cs typeface="メイリオ" panose="020B0604030504040204" pitchFamily="50" charset="-128"/>
              </a:rPr>
            </a:br>
            <a:r>
              <a:rPr lang="en-US" dirty="0">
                <a:latin typeface="メイリオ" panose="020B0604030504040204" pitchFamily="50" charset="-128"/>
                <a:ea typeface="メイリオ" panose="020B0604030504040204" pitchFamily="50" charset="-128"/>
                <a:cs typeface="メイリオ" panose="020B0604030504040204" pitchFamily="50" charset="-128"/>
              </a:rPr>
              <a:t>（Adding/Injecting）</a:t>
            </a:r>
          </a:p>
          <a:p>
            <a:r>
              <a:rPr lang="en-US" dirty="0" err="1">
                <a:latin typeface="メイリオ" panose="020B0604030504040204" pitchFamily="50" charset="-128"/>
                <a:ea typeface="メイリオ" panose="020B0604030504040204" pitchFamily="50" charset="-128"/>
                <a:cs typeface="メイリオ" panose="020B0604030504040204" pitchFamily="50" charset="-128"/>
              </a:rPr>
              <a:t>FOSSコンポーネント</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a:t>
            </a:r>
            <a:r>
              <a:rPr lang="en-US" dirty="0" err="1">
                <a:latin typeface="メイリオ" panose="020B0604030504040204" pitchFamily="50" charset="-128"/>
                <a:ea typeface="メイリオ" panose="020B0604030504040204" pitchFamily="50" charset="-128"/>
                <a:cs typeface="メイリオ" panose="020B0604030504040204" pitchFamily="50" charset="-128"/>
              </a:rPr>
              <a:t>修正</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する</a:t>
            </a:r>
            <a:r>
              <a:rPr lang="en-US" dirty="0">
                <a:latin typeface="メイリオ" panose="020B0604030504040204" pitchFamily="50" charset="-128"/>
                <a:ea typeface="メイリオ" panose="020B0604030504040204" pitchFamily="50" charset="-128"/>
                <a:cs typeface="メイリオ" panose="020B0604030504040204" pitchFamily="50" charset="-128"/>
              </a:rPr>
              <a:t>（Fixing）</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最適化</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する</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r>
            <a:br>
              <a:rPr lang="en-US" altLang="ja-JP" dirty="0">
                <a:latin typeface="メイリオ" panose="020B0604030504040204" pitchFamily="50" charset="-128"/>
                <a:ea typeface="メイリオ" panose="020B0604030504040204" pitchFamily="50" charset="-128"/>
                <a:cs typeface="メイリオ" panose="020B0604030504040204" pitchFamily="50" charset="-128"/>
              </a:rPr>
            </a:br>
            <a:r>
              <a:rPr lang="en-US" dirty="0">
                <a:latin typeface="メイリオ" panose="020B0604030504040204" pitchFamily="50" charset="-128"/>
                <a:ea typeface="メイリオ" panose="020B0604030504040204" pitchFamily="50" charset="-128"/>
                <a:cs typeface="メイリオ" panose="020B0604030504040204" pitchFamily="50" charset="-128"/>
              </a:rPr>
              <a:t>（Optimizing）</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また</a:t>
            </a:r>
            <a:r>
              <a:rPr lang="en-US" dirty="0" err="1">
                <a:latin typeface="メイリオ" panose="020B0604030504040204" pitchFamily="50" charset="-128"/>
                <a:ea typeface="メイリオ" panose="020B0604030504040204" pitchFamily="50" charset="-128"/>
                <a:cs typeface="メイリオ" panose="020B0604030504040204" pitchFamily="50" charset="-128"/>
              </a:rPr>
              <a:t>は変更</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する</a:t>
            </a:r>
            <a:r>
              <a:rPr lang="en-US" dirty="0">
                <a:latin typeface="メイリオ" panose="020B0604030504040204" pitchFamily="50" charset="-128"/>
                <a:ea typeface="メイリオ" panose="020B0604030504040204" pitchFamily="50" charset="-128"/>
                <a:cs typeface="メイリオ" panose="020B0604030504040204" pitchFamily="50" charset="-128"/>
              </a:rPr>
              <a:t>（Making change）</a:t>
            </a:r>
            <a:endParaRPr lang="en-US" strike="sngStrike" dirty="0">
              <a:latin typeface="メイリオ" panose="020B0604030504040204" pitchFamily="50" charset="-128"/>
              <a:ea typeface="メイリオ" panose="020B0604030504040204" pitchFamily="50" charset="-128"/>
              <a:cs typeface="メイリオ" panose="020B0604030504040204" pitchFamily="50" charset="-128"/>
            </a:endParaRPr>
          </a:p>
          <a:p>
            <a:r>
              <a:rPr lang="en-US" dirty="0" err="1">
                <a:latin typeface="メイリオ" panose="020B0604030504040204" pitchFamily="50" charset="-128"/>
                <a:ea typeface="メイリオ" panose="020B0604030504040204" pitchFamily="50" charset="-128"/>
                <a:cs typeface="メイリオ" panose="020B0604030504040204" pitchFamily="50" charset="-128"/>
              </a:rPr>
              <a:t>コード</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a:t>
            </a:r>
            <a:r>
              <a:rPr lang="en-US" dirty="0" err="1">
                <a:latin typeface="メイリオ" panose="020B0604030504040204" pitchFamily="50" charset="-128"/>
                <a:ea typeface="メイリオ" panose="020B0604030504040204" pitchFamily="50" charset="-128"/>
                <a:cs typeface="メイリオ" panose="020B0604030504040204" pitchFamily="50" charset="-128"/>
              </a:rPr>
              <a:t>削除</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する</a:t>
            </a:r>
            <a:r>
              <a:rPr lang="en-US" dirty="0">
                <a:latin typeface="メイリオ" panose="020B0604030504040204" pitchFamily="50" charset="-128"/>
                <a:ea typeface="メイリオ" panose="020B0604030504040204" pitchFamily="50" charset="-128"/>
                <a:cs typeface="メイリオ" panose="020B0604030504040204" pitchFamily="50" charset="-128"/>
              </a:rPr>
              <a:t>（Deleting）</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また</a:t>
            </a:r>
            <a:r>
              <a:rPr lang="en-US" dirty="0" err="1">
                <a:latin typeface="メイリオ" panose="020B0604030504040204" pitchFamily="50" charset="-128"/>
                <a:ea typeface="メイリオ" panose="020B0604030504040204" pitchFamily="50" charset="-128"/>
                <a:cs typeface="メイリオ" panose="020B0604030504040204" pitchFamily="50" charset="-128"/>
              </a:rPr>
              <a:t>は除去</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する</a:t>
            </a:r>
            <a:r>
              <a:rPr lang="en-US" dirty="0">
                <a:latin typeface="メイリオ" panose="020B0604030504040204" pitchFamily="50" charset="-128"/>
                <a:ea typeface="メイリオ" panose="020B0604030504040204" pitchFamily="50" charset="-128"/>
                <a:cs typeface="メイリオ" panose="020B0604030504040204" pitchFamily="50" charset="-128"/>
              </a:rPr>
              <a:t>（Removing）</a:t>
            </a:r>
          </a:p>
          <a:p>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228698" y="784990"/>
            <a:ext cx="7619998" cy="58197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599439" y="3106558"/>
            <a:ext cx="1592562" cy="1569660"/>
          </a:xfrm>
          <a:prstGeom prst="rect">
            <a:avLst/>
          </a:prstGeom>
          <a:noFill/>
        </p:spPr>
        <p:txBody>
          <a:bodyPr wrap="square" rtlCol="0">
            <a:spAutoFit/>
          </a:bodyPr>
          <a:lstStyle/>
          <a:p>
            <a:r>
              <a:rPr lang="ja-JP" altLang="en-US" sz="2400" dirty="0">
                <a:latin typeface="ＭＳ ゴシック" panose="020B0609070205080204" pitchFamily="49" charset="-128"/>
                <a:ea typeface="ＭＳ ゴシック" panose="020B0609070205080204" pitchFamily="49" charset="-128"/>
              </a:rPr>
              <a:t>・</a:t>
            </a:r>
            <a:r>
              <a:rPr lang="en-US" sz="2400" dirty="0" err="1">
                <a:latin typeface="ＭＳ ゴシック" panose="020B0609070205080204" pitchFamily="49" charset="-128"/>
                <a:ea typeface="ＭＳ ゴシック" panose="020B0609070205080204" pitchFamily="49" charset="-128"/>
              </a:rPr>
              <a:t>修正</a:t>
            </a:r>
            <a:r>
              <a:rPr lang="en-US" sz="2400" dirty="0">
                <a:latin typeface="ＭＳ ゴシック" panose="020B0609070205080204" pitchFamily="49" charset="-128"/>
                <a:ea typeface="ＭＳ ゴシック" panose="020B0609070205080204" pitchFamily="49" charset="-128"/>
              </a:rPr>
              <a:t> </a:t>
            </a:r>
          </a:p>
          <a:p>
            <a:r>
              <a:rPr lang="ja-JP" altLang="en-US" sz="2400" dirty="0">
                <a:latin typeface="ＭＳ ゴシック" panose="020B0609070205080204" pitchFamily="49" charset="-128"/>
                <a:ea typeface="ＭＳ ゴシック" panose="020B0609070205080204" pitchFamily="49" charset="-128"/>
              </a:rPr>
              <a:t>・</a:t>
            </a:r>
            <a:r>
              <a:rPr lang="en-US" sz="2400" dirty="0" err="1">
                <a:latin typeface="ＭＳ ゴシック" panose="020B0609070205080204" pitchFamily="49" charset="-128"/>
                <a:ea typeface="ＭＳ ゴシック" panose="020B0609070205080204" pitchFamily="49" charset="-128"/>
              </a:rPr>
              <a:t>最適化</a:t>
            </a:r>
            <a:endParaRPr lang="en-US" sz="2400" dirty="0">
              <a:latin typeface="ＭＳ ゴシック" panose="020B0609070205080204" pitchFamily="49" charset="-128"/>
              <a:ea typeface="ＭＳ ゴシック" panose="020B0609070205080204" pitchFamily="49" charset="-128"/>
            </a:endParaRPr>
          </a:p>
          <a:p>
            <a:r>
              <a:rPr lang="ja-JP" altLang="en-US" sz="2400" dirty="0">
                <a:latin typeface="ＭＳ ゴシック" panose="020B0609070205080204" pitchFamily="49" charset="-128"/>
                <a:ea typeface="ＭＳ ゴシック" panose="020B0609070205080204" pitchFamily="49" charset="-128"/>
              </a:rPr>
              <a:t>・</a:t>
            </a:r>
            <a:r>
              <a:rPr lang="en-US" sz="2400" dirty="0" err="1">
                <a:latin typeface="ＭＳ ゴシック" panose="020B0609070205080204" pitchFamily="49" charset="-128"/>
                <a:ea typeface="ＭＳ ゴシック" panose="020B0609070205080204" pitchFamily="49" charset="-128"/>
              </a:rPr>
              <a:t>変更</a:t>
            </a:r>
            <a:endParaRPr lang="en-US" sz="2400" dirty="0">
              <a:latin typeface="ＭＳ ゴシック" panose="020B0609070205080204" pitchFamily="49" charset="-128"/>
              <a:ea typeface="ＭＳ ゴシック" panose="020B0609070205080204" pitchFamily="49" charset="-128"/>
            </a:endParaRPr>
          </a:p>
          <a:p>
            <a:endParaRPr lang="en-US" sz="2400" dirty="0">
              <a:latin typeface="ＭＳ ゴシック" panose="020B0609070205080204" pitchFamily="49" charset="-128"/>
              <a:ea typeface="ＭＳ ゴシック" panose="020B0609070205080204" pitchFamily="49" charset="-128"/>
            </a:endParaRPr>
          </a:p>
        </p:txBody>
      </p:sp>
      <p:sp>
        <p:nvSpPr>
          <p:cNvPr id="8" name="TextBox 7"/>
          <p:cNvSpPr txBox="1"/>
          <p:nvPr/>
        </p:nvSpPr>
        <p:spPr>
          <a:xfrm>
            <a:off x="5371012" y="1775590"/>
            <a:ext cx="1741389" cy="1107996"/>
          </a:xfrm>
          <a:prstGeom prst="rect">
            <a:avLst/>
          </a:prstGeom>
          <a:noFill/>
        </p:spPr>
        <p:txBody>
          <a:bodyPr wrap="square" rtlCol="0">
            <a:spAutoFit/>
          </a:bodyPr>
          <a:lstStyle/>
          <a:p>
            <a:pPr>
              <a:defRPr/>
            </a:pPr>
            <a:r>
              <a:rPr lang="ja-JP" altLang="en-US" sz="2400" dirty="0">
                <a:latin typeface="ＭＳ ゴシック" panose="020B0609070205080204" pitchFamily="49" charset="-128"/>
                <a:ea typeface="ＭＳ ゴシック" panose="020B0609070205080204" pitchFamily="49" charset="-128"/>
              </a:rPr>
              <a:t>・</a:t>
            </a:r>
            <a:r>
              <a:rPr lang="en-US" sz="2400" dirty="0" err="1">
                <a:latin typeface="ＭＳ ゴシック" panose="020B0609070205080204" pitchFamily="49" charset="-128"/>
                <a:ea typeface="ＭＳ ゴシック" panose="020B0609070205080204" pitchFamily="49" charset="-128"/>
              </a:rPr>
              <a:t>追加</a:t>
            </a:r>
            <a:endParaRPr lang="en-US" sz="2400" dirty="0">
              <a:latin typeface="ＭＳ ゴシック" panose="020B0609070205080204" pitchFamily="49" charset="-128"/>
              <a:ea typeface="ＭＳ ゴシック" panose="020B0609070205080204" pitchFamily="49" charset="-128"/>
            </a:endParaRPr>
          </a:p>
          <a:p>
            <a:pPr>
              <a:defRPr/>
            </a:pPr>
            <a:r>
              <a:rPr lang="ja-JP" altLang="en-US" sz="2400" dirty="0">
                <a:latin typeface="ＭＳ ゴシック" panose="020B0609070205080204" pitchFamily="49" charset="-128"/>
                <a:ea typeface="ＭＳ ゴシック" panose="020B0609070205080204" pitchFamily="49" charset="-128"/>
              </a:rPr>
              <a:t>・</a:t>
            </a:r>
            <a:r>
              <a:rPr lang="en-US" sz="2400" dirty="0" err="1">
                <a:latin typeface="ＭＳ ゴシック" panose="020B0609070205080204" pitchFamily="49" charset="-128"/>
                <a:ea typeface="ＭＳ ゴシック" panose="020B0609070205080204" pitchFamily="49" charset="-128"/>
              </a:rPr>
              <a:t>注入</a:t>
            </a:r>
            <a:endParaRPr lang="en-US" sz="2400" dirty="0">
              <a:latin typeface="ＭＳ ゴシック" panose="020B0609070205080204" pitchFamily="49" charset="-128"/>
              <a:ea typeface="ＭＳ ゴシック" panose="020B0609070205080204" pitchFamily="49" charset="-128"/>
            </a:endParaRPr>
          </a:p>
          <a:p>
            <a:endParaRPr lang="en-US" dirty="0">
              <a:latin typeface="ＭＳ ゴシック" panose="020B0609070205080204" pitchFamily="49" charset="-128"/>
              <a:ea typeface="ＭＳ ゴシック" panose="020B0609070205080204" pitchFamily="49" charset="-128"/>
            </a:endParaRPr>
          </a:p>
        </p:txBody>
      </p:sp>
      <p:sp>
        <p:nvSpPr>
          <p:cNvPr id="9" name="TextBox 8"/>
          <p:cNvSpPr txBox="1"/>
          <p:nvPr/>
        </p:nvSpPr>
        <p:spPr>
          <a:xfrm>
            <a:off x="5371012" y="6246167"/>
            <a:ext cx="1940135" cy="461665"/>
          </a:xfrm>
          <a:prstGeom prst="rect">
            <a:avLst/>
          </a:prstGeom>
          <a:noFill/>
        </p:spPr>
        <p:txBody>
          <a:bodyPr wrap="square" rtlCol="0">
            <a:spAutoFit/>
          </a:bodyPr>
          <a:lstStyle/>
          <a:p>
            <a:r>
              <a:rPr lang="ja-JP" altLang="en-US" sz="2400" dirty="0">
                <a:latin typeface="ＭＳ ゴシック" panose="020B0609070205080204" pitchFamily="49" charset="-128"/>
                <a:ea typeface="ＭＳ ゴシック" panose="020B0609070205080204" pitchFamily="49" charset="-128"/>
              </a:rPr>
              <a:t>・</a:t>
            </a:r>
            <a:r>
              <a:rPr lang="en-US" sz="2400" dirty="0" err="1">
                <a:latin typeface="ＭＳ ゴシック" panose="020B0609070205080204" pitchFamily="49" charset="-128"/>
                <a:ea typeface="ＭＳ ゴシック" panose="020B0609070205080204" pitchFamily="49" charset="-128"/>
              </a:rPr>
              <a:t>削除</a:t>
            </a:r>
            <a:endParaRPr lang="en-US" sz="2400" dirty="0">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1802529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907">
                                            <p:txEl>
                                              <p:pRg st="0" end="0"/>
                                            </p:txEl>
                                          </p:spTgt>
                                        </p:tgtEl>
                                        <p:attrNameLst>
                                          <p:attrName>style.visibility</p:attrName>
                                        </p:attrNameLst>
                                      </p:cBhvr>
                                      <p:to>
                                        <p:strVal val="visible"/>
                                      </p:to>
                                    </p:set>
                                    <p:animEffect transition="in" filter="fade">
                                      <p:cBhvr>
                                        <p:cTn id="7" dur="750"/>
                                        <p:tgtEl>
                                          <p:spTgt spid="1239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3907">
                                            <p:txEl>
                                              <p:pRg st="1" end="1"/>
                                            </p:txEl>
                                          </p:spTgt>
                                        </p:tgtEl>
                                        <p:attrNameLst>
                                          <p:attrName>style.visibility</p:attrName>
                                        </p:attrNameLst>
                                      </p:cBhvr>
                                      <p:to>
                                        <p:strVal val="visible"/>
                                      </p:to>
                                    </p:set>
                                    <p:animEffect transition="in" filter="fade">
                                      <p:cBhvr>
                                        <p:cTn id="12" dur="750"/>
                                        <p:tgtEl>
                                          <p:spTgt spid="1239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3907">
                                            <p:txEl>
                                              <p:pRg st="2" end="2"/>
                                            </p:txEl>
                                          </p:spTgt>
                                        </p:tgtEl>
                                        <p:attrNameLst>
                                          <p:attrName>style.visibility</p:attrName>
                                        </p:attrNameLst>
                                      </p:cBhvr>
                                      <p:to>
                                        <p:strVal val="visible"/>
                                      </p:to>
                                    </p:set>
                                    <p:animEffect transition="in" filter="fade">
                                      <p:cBhvr>
                                        <p:cTn id="17" dur="750"/>
                                        <p:tgtEl>
                                          <p:spTgt spid="1239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3907">
                                            <p:txEl>
                                              <p:pRg st="3" end="3"/>
                                            </p:txEl>
                                          </p:spTgt>
                                        </p:tgtEl>
                                        <p:attrNameLst>
                                          <p:attrName>style.visibility</p:attrName>
                                        </p:attrNameLst>
                                      </p:cBhvr>
                                      <p:to>
                                        <p:strVal val="visible"/>
                                      </p:to>
                                    </p:set>
                                    <p:animEffect transition="in" filter="fade">
                                      <p:cBhvr>
                                        <p:cTn id="22" dur="750"/>
                                        <p:tgtEl>
                                          <p:spTgt spid="12390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normAutofit/>
          </a:bodyPr>
          <a:lstStyle/>
          <a:p>
            <a:r>
              <a:rPr lang="en-US" dirty="0">
                <a:latin typeface="メイリオ" panose="020B0604030504040204" pitchFamily="50" charset="-128"/>
                <a:ea typeface="メイリオ" panose="020B0604030504040204" pitchFamily="50" charset="-128"/>
                <a:cs typeface="メイリオ" panose="020B0604030504040204" pitchFamily="50" charset="-128"/>
              </a:rPr>
              <a:t>翻訳する（Translation）</a:t>
            </a:r>
          </a:p>
        </p:txBody>
      </p:sp>
      <p:sp>
        <p:nvSpPr>
          <p:cNvPr id="123907" name="Rectangle 3"/>
          <p:cNvSpPr>
            <a:spLocks noGrp="1" noChangeArrowheads="1"/>
          </p:cNvSpPr>
          <p:nvPr>
            <p:ph idx="1"/>
          </p:nvPr>
        </p:nvSpPr>
        <p:spPr>
          <a:xfrm>
            <a:off x="609600" y="1600200"/>
            <a:ext cx="5270339" cy="4876800"/>
          </a:xfrm>
        </p:spPr>
        <p:txBody>
          <a:bodyPr>
            <a:normAutofit/>
          </a:bodyPr>
          <a:lstStyle/>
          <a:p>
            <a:pPr marL="0" indent="0">
              <a:buNone/>
            </a:pPr>
            <a:r>
              <a:rPr lang="en-US" dirty="0" err="1">
                <a:latin typeface="メイリオ" panose="020B0604030504040204" pitchFamily="50" charset="-128"/>
                <a:ea typeface="メイリオ" panose="020B0604030504040204" pitchFamily="50" charset="-128"/>
                <a:cs typeface="メイリオ" panose="020B0604030504040204" pitchFamily="50" charset="-128"/>
              </a:rPr>
              <a:t>開発者は、コードをある状態から異なる状態に変換することができ</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る</a:t>
            </a:r>
            <a:r>
              <a:rPr lang="en-US" dirty="0">
                <a:latin typeface="メイリオ" panose="020B0604030504040204" pitchFamily="50" charset="-128"/>
                <a:ea typeface="メイリオ" panose="020B0604030504040204" pitchFamily="50" charset="-128"/>
                <a:cs typeface="メイリオ" panose="020B0604030504040204" pitchFamily="50" charset="-128"/>
              </a:rPr>
              <a:t>。</a:t>
            </a:r>
          </a:p>
          <a:p>
            <a:pPr marL="0" indent="0">
              <a:buNone/>
            </a:pP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en-US" dirty="0" err="1">
                <a:latin typeface="メイリオ" panose="020B0604030504040204" pitchFamily="50" charset="-128"/>
                <a:ea typeface="メイリオ" panose="020B0604030504040204" pitchFamily="50" charset="-128"/>
                <a:cs typeface="メイリオ" panose="020B0604030504040204" pitchFamily="50" charset="-128"/>
              </a:rPr>
              <a:t>例として以下のようなものがあ</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る</a:t>
            </a:r>
            <a:r>
              <a:rPr lang="en-US" dirty="0">
                <a:latin typeface="メイリオ" panose="020B0604030504040204" pitchFamily="50" charset="-128"/>
                <a:ea typeface="メイリオ" panose="020B0604030504040204" pitchFamily="50" charset="-128"/>
                <a:cs typeface="メイリオ" panose="020B0604030504040204" pitchFamily="50" charset="-128"/>
              </a:rPr>
              <a:t>：</a:t>
            </a:r>
          </a:p>
          <a:p>
            <a:pPr marL="342900" indent="-342900"/>
            <a:r>
              <a:rPr lang="en-US" dirty="0">
                <a:latin typeface="メイリオ" panose="020B0604030504040204" pitchFamily="50" charset="-128"/>
                <a:ea typeface="メイリオ" panose="020B0604030504040204" pitchFamily="50" charset="-128"/>
                <a:cs typeface="メイリオ" panose="020B0604030504040204" pitchFamily="50" charset="-128"/>
              </a:rPr>
              <a:t>中国語から英語への翻訳 </a:t>
            </a:r>
          </a:p>
          <a:p>
            <a:pPr marL="342900" indent="-342900"/>
            <a:r>
              <a:rPr lang="en-US" dirty="0">
                <a:latin typeface="メイリオ" panose="020B0604030504040204" pitchFamily="50" charset="-128"/>
                <a:ea typeface="メイリオ" panose="020B0604030504040204" pitchFamily="50" charset="-128"/>
                <a:cs typeface="メイリオ" panose="020B0604030504040204" pitchFamily="50" charset="-128"/>
              </a:rPr>
              <a:t>C++ からJavaへの変換 </a:t>
            </a:r>
          </a:p>
          <a:p>
            <a:pPr marL="342900" indent="-342900"/>
            <a:r>
              <a:rPr lang="en-US" dirty="0" err="1">
                <a:latin typeface="メイリオ" panose="020B0604030504040204" pitchFamily="50" charset="-128"/>
                <a:ea typeface="メイリオ" panose="020B0604030504040204" pitchFamily="50" charset="-128"/>
                <a:cs typeface="メイリオ" panose="020B0604030504040204" pitchFamily="50" charset="-128"/>
              </a:rPr>
              <a:t>バイナリへのコンパイル</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96600" y="1028700"/>
            <a:ext cx="10158412" cy="5714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540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907">
                                            <p:txEl>
                                              <p:pRg st="0" end="0"/>
                                            </p:txEl>
                                          </p:spTgt>
                                        </p:tgtEl>
                                        <p:attrNameLst>
                                          <p:attrName>style.visibility</p:attrName>
                                        </p:attrNameLst>
                                      </p:cBhvr>
                                      <p:to>
                                        <p:strVal val="visible"/>
                                      </p:to>
                                    </p:set>
                                    <p:animEffect transition="in" filter="fade">
                                      <p:cBhvr>
                                        <p:cTn id="7" dur="750"/>
                                        <p:tgtEl>
                                          <p:spTgt spid="1239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3907">
                                            <p:txEl>
                                              <p:pRg st="2" end="2"/>
                                            </p:txEl>
                                          </p:spTgt>
                                        </p:tgtEl>
                                        <p:attrNameLst>
                                          <p:attrName>style.visibility</p:attrName>
                                        </p:attrNameLst>
                                      </p:cBhvr>
                                      <p:to>
                                        <p:strVal val="visible"/>
                                      </p:to>
                                    </p:set>
                                    <p:animEffect transition="in" filter="fade">
                                      <p:cBhvr>
                                        <p:cTn id="12" dur="750"/>
                                        <p:tgtEl>
                                          <p:spTgt spid="12390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3907">
                                            <p:txEl>
                                              <p:pRg st="3" end="3"/>
                                            </p:txEl>
                                          </p:spTgt>
                                        </p:tgtEl>
                                        <p:attrNameLst>
                                          <p:attrName>style.visibility</p:attrName>
                                        </p:attrNameLst>
                                      </p:cBhvr>
                                      <p:to>
                                        <p:strVal val="visible"/>
                                      </p:to>
                                    </p:set>
                                    <p:animEffect transition="in" filter="fade">
                                      <p:cBhvr>
                                        <p:cTn id="17" dur="500"/>
                                        <p:tgtEl>
                                          <p:spTgt spid="123907">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23907">
                                            <p:txEl>
                                              <p:pRg st="4" end="4"/>
                                            </p:txEl>
                                          </p:spTgt>
                                        </p:tgtEl>
                                        <p:attrNameLst>
                                          <p:attrName>style.visibility</p:attrName>
                                        </p:attrNameLst>
                                      </p:cBhvr>
                                      <p:to>
                                        <p:strVal val="visible"/>
                                      </p:to>
                                    </p:set>
                                    <p:animEffect transition="in" filter="fade">
                                      <p:cBhvr>
                                        <p:cTn id="20" dur="500"/>
                                        <p:tgtEl>
                                          <p:spTgt spid="123907">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23907">
                                            <p:txEl>
                                              <p:pRg st="5" end="5"/>
                                            </p:txEl>
                                          </p:spTgt>
                                        </p:tgtEl>
                                        <p:attrNameLst>
                                          <p:attrName>style.visibility</p:attrName>
                                        </p:attrNameLst>
                                      </p:cBhvr>
                                      <p:to>
                                        <p:strVal val="visible"/>
                                      </p:to>
                                    </p:set>
                                    <p:animEffect transition="in" filter="fade">
                                      <p:cBhvr>
                                        <p:cTn id="23" dur="500"/>
                                        <p:tgtEl>
                                          <p:spTgt spid="12390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メイリオ" panose="020B0604030504040204" pitchFamily="50" charset="-128"/>
                <a:ea typeface="メイリオ" panose="020B0604030504040204" pitchFamily="50" charset="-128"/>
                <a:cs typeface="メイリオ" panose="020B0604030504040204" pitchFamily="50" charset="-128"/>
              </a:rPr>
              <a:t>コンテンツ</a:t>
            </a:r>
          </a:p>
        </p:txBody>
      </p:sp>
      <p:sp>
        <p:nvSpPr>
          <p:cNvPr id="3" name="Content Placeholder 2"/>
          <p:cNvSpPr>
            <a:spLocks noGrp="1"/>
          </p:cNvSpPr>
          <p:nvPr>
            <p:ph sz="half" idx="1"/>
          </p:nvPr>
        </p:nvSpPr>
        <p:spPr/>
        <p:txBody>
          <a:bodyPr vert="horz" lIns="91440" tIns="45720" rIns="91440" bIns="45720" rtlCol="0" anchor="t">
            <a:normAutofit/>
          </a:bodyPr>
          <a:lstStyle/>
          <a:p>
            <a:pPr marL="514350" indent="-514350">
              <a:buFont typeface="+mj-lt"/>
              <a:buAutoNum type="arabicPeriod"/>
            </a:pPr>
            <a:r>
              <a:rPr lang="x-none" dirty="0">
                <a:latin typeface="メイリオ" panose="020B0604030504040204" pitchFamily="50" charset="-128"/>
                <a:ea typeface="メイリオ" panose="020B0604030504040204" pitchFamily="50" charset="-128"/>
                <a:cs typeface="メイリオ" panose="020B0604030504040204" pitchFamily="50" charset="-128"/>
              </a:rPr>
              <a:t>知的財産とは何か？</a:t>
            </a:r>
          </a:p>
          <a:p>
            <a:pPr marL="514350" indent="-514350">
              <a:buFont typeface="+mj-lt"/>
              <a:buAutoNum type="arabicPeriod"/>
            </a:pPr>
            <a:r>
              <a:rPr lang="en-US" dirty="0">
                <a:latin typeface="メイリオ" panose="020B0604030504040204" pitchFamily="50" charset="-128"/>
                <a:ea typeface="メイリオ" panose="020B0604030504040204" pitchFamily="50" charset="-128"/>
                <a:cs typeface="メイリオ" panose="020B0604030504040204" pitchFamily="50" charset="-128"/>
              </a:rPr>
              <a:t>FOSSライセンス概論</a:t>
            </a:r>
            <a:endParaRPr lang="x-none"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a:buFont typeface="+mj-lt"/>
              <a:buAutoNum type="arabicPeriod"/>
            </a:pPr>
            <a:r>
              <a:rPr lang="x-none" dirty="0">
                <a:latin typeface="メイリオ" panose="020B0604030504040204" pitchFamily="50" charset="-128"/>
                <a:ea typeface="メイリオ" panose="020B0604030504040204" pitchFamily="50" charset="-128"/>
                <a:cs typeface="メイリオ" panose="020B0604030504040204" pitchFamily="50" charset="-128"/>
              </a:rPr>
              <a:t>FOSSコンプライアンス概論</a:t>
            </a:r>
          </a:p>
          <a:p>
            <a:pPr marL="514350" indent="-514350">
              <a:buFont typeface="+mj-lt"/>
              <a:buAutoNum type="arabicPeriod"/>
            </a:pPr>
            <a:r>
              <a:rPr lang="en-US" dirty="0">
                <a:latin typeface="メイリオ" panose="020B0604030504040204" pitchFamily="50" charset="-128"/>
                <a:ea typeface="メイリオ" panose="020B0604030504040204" pitchFamily="50" charset="-128"/>
                <a:cs typeface="メイリオ" panose="020B0604030504040204" pitchFamily="50" charset="-128"/>
              </a:rPr>
              <a:t>FOSSレビュー</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における</a:t>
            </a:r>
            <a:r>
              <a:rPr lang="en-US" dirty="0" err="1">
                <a:latin typeface="メイリオ" panose="020B0604030504040204" pitchFamily="50" charset="-128"/>
                <a:ea typeface="メイリオ" panose="020B0604030504040204" pitchFamily="50" charset="-128"/>
                <a:cs typeface="メイリオ" panose="020B0604030504040204" pitchFamily="50" charset="-128"/>
              </a:rPr>
              <a:t>ソフトウェアの重要概念</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Content Placeholder 3"/>
          <p:cNvSpPr>
            <a:spLocks noGrp="1"/>
          </p:cNvSpPr>
          <p:nvPr>
            <p:ph sz="half" idx="2"/>
          </p:nvPr>
        </p:nvSpPr>
        <p:spPr/>
        <p:txBody>
          <a:bodyPr vert="horz" lIns="91440" tIns="45720" rIns="91440" bIns="45720" rtlCol="0" anchor="t">
            <a:normAutofit/>
          </a:bodyPr>
          <a:lstStyle/>
          <a:p>
            <a:pPr marL="514350" indent="-514350">
              <a:buFont typeface="+mj-lt"/>
              <a:buAutoNum type="arabicPeriod" startAt="5"/>
            </a:pPr>
            <a:r>
              <a:rPr lang="en-US" dirty="0">
                <a:latin typeface="メイリオ" panose="020B0604030504040204" pitchFamily="50" charset="-128"/>
                <a:ea typeface="メイリオ" panose="020B0604030504040204" pitchFamily="50" charset="-128"/>
                <a:cs typeface="メイリオ" panose="020B0604030504040204" pitchFamily="50" charset="-128"/>
              </a:rPr>
              <a:t>FOSSレビュー</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a:t>
            </a:r>
            <a:r>
              <a:rPr lang="en-US" dirty="0" err="1">
                <a:latin typeface="メイリオ" panose="020B0604030504040204" pitchFamily="50" charset="-128"/>
                <a:ea typeface="メイリオ" panose="020B0604030504040204" pitchFamily="50" charset="-128"/>
                <a:cs typeface="メイリオ" panose="020B0604030504040204" pitchFamily="50" charset="-128"/>
              </a:rPr>
              <a:t>実施</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a:buFont typeface="+mj-lt"/>
              <a:buAutoNum type="arabicPeriod" startAt="5"/>
            </a:pPr>
            <a:r>
              <a:rPr lang="x-none" dirty="0">
                <a:latin typeface="メイリオ" panose="020B0604030504040204" pitchFamily="50" charset="-128"/>
                <a:ea typeface="メイリオ" panose="020B0604030504040204" pitchFamily="50" charset="-128"/>
                <a:cs typeface="メイリオ" panose="020B0604030504040204" pitchFamily="50" charset="-128"/>
              </a:rPr>
              <a:t>コンプライアンスマネジメント</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の始めから終わりまで</a:t>
            </a:r>
            <a:r>
              <a:rPr lang="x-none" dirty="0">
                <a:latin typeface="メイリオ" panose="020B0604030504040204" pitchFamily="50" charset="-128"/>
                <a:ea typeface="メイリオ" panose="020B0604030504040204" pitchFamily="50" charset="-128"/>
                <a:cs typeface="メイリオ" panose="020B0604030504040204" pitchFamily="50" charset="-128"/>
              </a:rPr>
              <a:t>（プロセス例）</a:t>
            </a:r>
          </a:p>
          <a:p>
            <a:pPr marL="514350" indent="-514350">
              <a:buFont typeface="+mj-lt"/>
              <a:buAutoNum type="arabicPeriod" startAt="5"/>
            </a:pPr>
            <a:r>
              <a:rPr lang="en-US" dirty="0" err="1">
                <a:latin typeface="メイリオ" panose="020B0604030504040204" pitchFamily="50" charset="-128"/>
                <a:ea typeface="メイリオ" panose="020B0604030504040204" pitchFamily="50" charset="-128"/>
                <a:cs typeface="メイリオ" panose="020B0604030504040204" pitchFamily="50" charset="-128"/>
              </a:rPr>
              <a:t>コンプライアンス</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での</a:t>
            </a:r>
            <a:r>
              <a:rPr lang="en-US" dirty="0" err="1">
                <a:latin typeface="メイリオ" panose="020B0604030504040204" pitchFamily="50" charset="-128"/>
                <a:ea typeface="メイリオ" panose="020B0604030504040204" pitchFamily="50" charset="-128"/>
                <a:cs typeface="メイリオ" panose="020B0604030504040204" pitchFamily="50" charset="-128"/>
              </a:rPr>
              <a:t>落とし穴</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と</a:t>
            </a:r>
            <a:r>
              <a:rPr lang="ja-JP" altLang="en-US">
                <a:latin typeface="メイリオ" panose="020B0604030504040204" pitchFamily="50" charset="-128"/>
                <a:ea typeface="メイリオ" panose="020B0604030504040204" pitchFamily="50" charset="-128"/>
                <a:cs typeface="メイリオ" panose="020B0604030504040204" pitchFamily="50" charset="-128"/>
              </a:rPr>
              <a:t>その</a:t>
            </a:r>
            <a:r>
              <a:rPr lang="en-US">
                <a:latin typeface="メイリオ" panose="020B0604030504040204" pitchFamily="50" charset="-128"/>
                <a:ea typeface="メイリオ" panose="020B0604030504040204" pitchFamily="50" charset="-128"/>
                <a:cs typeface="メイリオ" panose="020B0604030504040204" pitchFamily="50" charset="-128"/>
              </a:rPr>
              <a:t>回避</a:t>
            </a:r>
          </a:p>
          <a:p>
            <a:pPr marL="514350" indent="-514350">
              <a:buFont typeface="+mj-lt"/>
              <a:buAutoNum type="arabicPeriod" startAt="5"/>
            </a:pPr>
            <a:r>
              <a:rPr lang="ja-JP" altLang="en-US">
                <a:latin typeface="メイリオ" panose="020B0604030504040204" pitchFamily="50" charset="-128"/>
                <a:ea typeface="メイリオ" panose="020B0604030504040204" pitchFamily="50" charset="-128"/>
                <a:cs typeface="メイリオ" panose="020B0604030504040204" pitchFamily="50" charset="-128"/>
              </a:rPr>
              <a:t>開発者向けガイドライン</a:t>
            </a:r>
            <a:endParaRPr lang="x-none"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19124899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normAutofit/>
          </a:bodyPr>
          <a:lstStyle/>
          <a:p>
            <a:r>
              <a:rPr lang="en-US" dirty="0">
                <a:latin typeface="メイリオ" panose="020B0604030504040204" pitchFamily="50" charset="-128"/>
                <a:ea typeface="メイリオ" panose="020B0604030504040204" pitchFamily="50" charset="-128"/>
                <a:cs typeface="メイリオ" panose="020B0604030504040204" pitchFamily="50" charset="-128"/>
              </a:rPr>
              <a:t>開発ツール</a:t>
            </a:r>
          </a:p>
        </p:txBody>
      </p:sp>
      <p:sp>
        <p:nvSpPr>
          <p:cNvPr id="123907" name="Rectangle 3"/>
          <p:cNvSpPr>
            <a:spLocks noGrp="1" noChangeArrowheads="1"/>
          </p:cNvSpPr>
          <p:nvPr>
            <p:ph idx="1"/>
          </p:nvPr>
        </p:nvSpPr>
        <p:spPr>
          <a:xfrm>
            <a:off x="609600" y="1600200"/>
            <a:ext cx="4539916" cy="4876800"/>
          </a:xfrm>
        </p:spPr>
        <p:txBody>
          <a:bodyPr vert="horz" lIns="91440" tIns="45720" rIns="91440" bIns="45720" rtlCol="0" anchor="t">
            <a:normAutofit/>
          </a:bodyPr>
          <a:lstStyle/>
          <a:p>
            <a:pPr marL="0" indent="0">
              <a:buNone/>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開発ツールが</a:t>
            </a:r>
            <a:r>
              <a:rPr lang="en-US" dirty="0" err="1">
                <a:latin typeface="メイリオ" panose="020B0604030504040204" pitchFamily="50" charset="-128"/>
                <a:ea typeface="メイリオ" panose="020B0604030504040204" pitchFamily="50" charset="-128"/>
                <a:cs typeface="メイリオ" panose="020B0604030504040204" pitchFamily="50" charset="-128"/>
              </a:rPr>
              <a:t>これらの操作のいくつかを</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バックグラウンドで</a:t>
            </a:r>
            <a:r>
              <a:rPr lang="en-US" dirty="0" err="1">
                <a:latin typeface="メイリオ" panose="020B0604030504040204" pitchFamily="50" charset="-128"/>
                <a:ea typeface="メイリオ" panose="020B0604030504040204" pitchFamily="50" charset="-128"/>
                <a:cs typeface="メイリオ" panose="020B0604030504040204" pitchFamily="50" charset="-128"/>
              </a:rPr>
              <a:t>実行してくれる場合があ</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る</a:t>
            </a:r>
            <a:r>
              <a:rPr lang="en-US" dirty="0">
                <a:latin typeface="メイリオ" panose="020B0604030504040204" pitchFamily="50" charset="-128"/>
                <a:ea typeface="メイリオ" panose="020B0604030504040204" pitchFamily="50" charset="-128"/>
                <a:cs typeface="メイリオ" panose="020B0604030504040204" pitchFamily="50" charset="-128"/>
              </a:rPr>
              <a:t>。</a:t>
            </a:r>
          </a:p>
          <a:p>
            <a:pPr marL="0" indent="0">
              <a:buNone/>
            </a:pP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en-US" dirty="0" err="1">
                <a:latin typeface="メイリオ" panose="020B0604030504040204" pitchFamily="50" charset="-128"/>
                <a:ea typeface="メイリオ" panose="020B0604030504040204" pitchFamily="50" charset="-128"/>
                <a:cs typeface="メイリオ" panose="020B0604030504040204" pitchFamily="50" charset="-128"/>
              </a:rPr>
              <a:t>たとえば</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開発ツールの</a:t>
            </a:r>
            <a:r>
              <a:rPr lang="en-US" dirty="0" err="1">
                <a:latin typeface="メイリオ" panose="020B0604030504040204" pitchFamily="50" charset="-128"/>
                <a:ea typeface="メイリオ" panose="020B0604030504040204" pitchFamily="50" charset="-128"/>
                <a:cs typeface="メイリオ" panose="020B0604030504040204" pitchFamily="50" charset="-128"/>
              </a:rPr>
              <a:t>コード</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部分を</a:t>
            </a:r>
            <a:r>
              <a:rPr lang="en-US" dirty="0" err="1">
                <a:latin typeface="メイリオ" panose="020B0604030504040204" pitchFamily="50" charset="-128"/>
                <a:ea typeface="メイリオ" panose="020B0604030504040204" pitchFamily="50" charset="-128"/>
                <a:cs typeface="メイリオ" panose="020B0604030504040204" pitchFamily="50" charset="-128"/>
              </a:rPr>
              <a:t>出力ファイルに</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挿</a:t>
            </a:r>
            <a:r>
              <a:rPr lang="en-US" dirty="0" err="1">
                <a:latin typeface="メイリオ" panose="020B0604030504040204" pitchFamily="50" charset="-128"/>
                <a:ea typeface="メイリオ" panose="020B0604030504040204" pitchFamily="50" charset="-128"/>
                <a:cs typeface="メイリオ" panose="020B0604030504040204" pitchFamily="50" charset="-128"/>
              </a:rPr>
              <a:t>入してくれ</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るものがある。</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50656" y="1104130"/>
            <a:ext cx="6156668" cy="470215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300166" y="1166859"/>
            <a:ext cx="2423948" cy="461665"/>
          </a:xfrm>
          <a:prstGeom prst="rect">
            <a:avLst/>
          </a:prstGeom>
          <a:noFill/>
        </p:spPr>
        <p:txBody>
          <a:bodyPr wrap="square" rtlCol="0">
            <a:spAutoFit/>
          </a:bodyPr>
          <a:lstStyle/>
          <a:p>
            <a:pPr algn="ctr">
              <a:spcAft>
                <a:spcPts val="600"/>
              </a:spcAft>
            </a:pPr>
            <a:r>
              <a:rPr lang="en-US" sz="2400">
                <a:latin typeface="ＭＳ ゴシック" panose="020B0609070205080204" pitchFamily="49" charset="-128"/>
                <a:ea typeface="ＭＳ ゴシック" panose="020B0609070205080204" pitchFamily="49" charset="-128"/>
              </a:rPr>
              <a:t>素材を注入</a:t>
            </a:r>
            <a:endParaRPr lang="en-US" sz="2400" dirty="0">
              <a:latin typeface="ＭＳ ゴシック" panose="020B0609070205080204" pitchFamily="49" charset="-128"/>
              <a:ea typeface="ＭＳ ゴシック" panose="020B0609070205080204" pitchFamily="49" charset="-128"/>
            </a:endParaRPr>
          </a:p>
        </p:txBody>
      </p:sp>
      <p:sp>
        <p:nvSpPr>
          <p:cNvPr id="6" name="TextBox 5"/>
          <p:cNvSpPr txBox="1"/>
          <p:nvPr/>
        </p:nvSpPr>
        <p:spPr>
          <a:xfrm>
            <a:off x="7040291" y="5177866"/>
            <a:ext cx="2943698" cy="461665"/>
          </a:xfrm>
          <a:prstGeom prst="rect">
            <a:avLst/>
          </a:prstGeom>
          <a:noFill/>
        </p:spPr>
        <p:txBody>
          <a:bodyPr wrap="square" rtlCol="0">
            <a:spAutoFit/>
          </a:bodyPr>
          <a:lstStyle/>
          <a:p>
            <a:pPr algn="ctr">
              <a:spcAft>
                <a:spcPts val="600"/>
              </a:spcAft>
            </a:pPr>
            <a:r>
              <a:rPr lang="en-US" sz="2400">
                <a:latin typeface="ＭＳ ゴシック" panose="020B0609070205080204" pitchFamily="49" charset="-128"/>
                <a:ea typeface="ＭＳ ゴシック" panose="020B0609070205080204" pitchFamily="49" charset="-128"/>
              </a:rPr>
              <a:t>素材を改変</a:t>
            </a:r>
            <a:endParaRPr lang="en-US" sz="2400" dirty="0">
              <a:latin typeface="ＭＳ ゴシック" panose="020B0609070205080204" pitchFamily="49" charset="-128"/>
              <a:ea typeface="ＭＳ ゴシック" panose="020B0609070205080204" pitchFamily="49" charset="-128"/>
            </a:endParaRPr>
          </a:p>
        </p:txBody>
      </p:sp>
      <p:sp>
        <p:nvSpPr>
          <p:cNvPr id="7" name="TextBox 6"/>
          <p:cNvSpPr txBox="1"/>
          <p:nvPr/>
        </p:nvSpPr>
        <p:spPr>
          <a:xfrm>
            <a:off x="8886011" y="4338982"/>
            <a:ext cx="2121313" cy="461665"/>
          </a:xfrm>
          <a:prstGeom prst="rect">
            <a:avLst/>
          </a:prstGeom>
          <a:noFill/>
        </p:spPr>
        <p:txBody>
          <a:bodyPr wrap="square" rtlCol="0">
            <a:spAutoFit/>
          </a:bodyPr>
          <a:lstStyle/>
          <a:p>
            <a:pPr>
              <a:spcAft>
                <a:spcPts val="600"/>
              </a:spcAft>
            </a:pPr>
            <a:r>
              <a:rPr lang="en-US" sz="2400">
                <a:latin typeface="ＭＳ ゴシック" panose="020B0609070205080204" pitchFamily="49" charset="-128"/>
                <a:ea typeface="ＭＳ ゴシック" panose="020B0609070205080204" pitchFamily="49" charset="-128"/>
              </a:rPr>
              <a:t>素材を翻訳</a:t>
            </a:r>
            <a:endParaRPr lang="en-US" sz="2400" dirty="0">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164918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907">
                                            <p:txEl>
                                              <p:pRg st="0" end="0"/>
                                            </p:txEl>
                                          </p:spTgt>
                                        </p:tgtEl>
                                        <p:attrNameLst>
                                          <p:attrName>style.visibility</p:attrName>
                                        </p:attrNameLst>
                                      </p:cBhvr>
                                      <p:to>
                                        <p:strVal val="visible"/>
                                      </p:to>
                                    </p:set>
                                    <p:animEffect transition="in" filter="fade">
                                      <p:cBhvr>
                                        <p:cTn id="7" dur="750"/>
                                        <p:tgtEl>
                                          <p:spTgt spid="1239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3907">
                                            <p:txEl>
                                              <p:pRg st="2" end="2"/>
                                            </p:txEl>
                                          </p:spTgt>
                                        </p:tgtEl>
                                        <p:attrNameLst>
                                          <p:attrName>style.visibility</p:attrName>
                                        </p:attrNameLst>
                                      </p:cBhvr>
                                      <p:to>
                                        <p:strVal val="visible"/>
                                      </p:to>
                                    </p:set>
                                    <p:animEffect transition="in" filter="fade">
                                      <p:cBhvr>
                                        <p:cTn id="12" dur="750"/>
                                        <p:tgtEl>
                                          <p:spTgt spid="12390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normAutofit/>
          </a:bodyPr>
          <a:lstStyle/>
          <a:p>
            <a:r>
              <a:rPr lang="en-US" dirty="0">
                <a:latin typeface="メイリオ" panose="020B0604030504040204" pitchFamily="50" charset="-128"/>
                <a:ea typeface="メイリオ" panose="020B0604030504040204" pitchFamily="50" charset="-128"/>
                <a:cs typeface="メイリオ" panose="020B0604030504040204" pitchFamily="50" charset="-128"/>
              </a:rPr>
              <a:t>FOSSコンポーネントをどのように頒布するか？</a:t>
            </a:r>
          </a:p>
        </p:txBody>
      </p:sp>
      <p:sp>
        <p:nvSpPr>
          <p:cNvPr id="123907" name="Rectangle 3"/>
          <p:cNvSpPr>
            <a:spLocks noGrp="1" noChangeArrowheads="1"/>
          </p:cNvSpPr>
          <p:nvPr>
            <p:ph idx="1"/>
          </p:nvPr>
        </p:nvSpPr>
        <p:spPr>
          <a:xfrm>
            <a:off x="609600" y="1600200"/>
            <a:ext cx="10972800" cy="5123734"/>
          </a:xfrm>
        </p:spPr>
        <p:txBody>
          <a:bodyPr vert="horz" lIns="91440" tIns="45720" rIns="91440" bIns="45720" numCol="1" rtlCol="0" anchor="t">
            <a:normAutofit/>
          </a:bodyPr>
          <a:lstStyle/>
          <a:p>
            <a:pPr defTabSz="929579">
              <a:defRPr/>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誰が</a:t>
            </a:r>
            <a:r>
              <a:rPr lang="en-US" dirty="0" err="1">
                <a:latin typeface="メイリオ" panose="020B0604030504040204" pitchFamily="50" charset="-128"/>
                <a:ea typeface="メイリオ" panose="020B0604030504040204" pitchFamily="50" charset="-128"/>
                <a:cs typeface="メイリオ" panose="020B0604030504040204" pitchFamily="50" charset="-128"/>
              </a:rPr>
              <a:t>ソフトウェアを受け取るのか</a:t>
            </a:r>
            <a:r>
              <a:rPr lang="en-US" dirty="0">
                <a:latin typeface="メイリオ" panose="020B0604030504040204" pitchFamily="50" charset="-128"/>
                <a:ea typeface="メイリオ" panose="020B0604030504040204" pitchFamily="50" charset="-128"/>
                <a:cs typeface="メイリオ" panose="020B0604030504040204" pitchFamily="50" charset="-128"/>
              </a:rPr>
              <a:t>？</a:t>
            </a:r>
          </a:p>
          <a:p>
            <a:pPr lvl="1">
              <a:buFont typeface="Wingdings" panose="05000000000000000000" pitchFamily="2" charset="2"/>
              <a:buChar char="Ø"/>
            </a:pPr>
            <a:r>
              <a:rPr lang="en-US" sz="1800" dirty="0">
                <a:latin typeface="メイリオ" panose="020B0604030504040204" pitchFamily="50" charset="-128"/>
                <a:ea typeface="メイリオ" panose="020B0604030504040204" pitchFamily="50" charset="-128"/>
                <a:cs typeface="メイリオ" panose="020B0604030504040204" pitchFamily="50" charset="-128"/>
              </a:rPr>
              <a:t>顧客／パートナー</a:t>
            </a:r>
          </a:p>
          <a:p>
            <a:pPr lvl="1">
              <a:buFont typeface="Wingdings" panose="05000000000000000000" pitchFamily="2" charset="2"/>
              <a:buChar char="Ø"/>
            </a:pP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コミュニティ</a:t>
            </a:r>
            <a:r>
              <a:rPr lang="en-US" sz="1800" dirty="0">
                <a:latin typeface="メイリオ" panose="020B0604030504040204" pitchFamily="50" charset="-128"/>
                <a:ea typeface="メイリオ" panose="020B0604030504040204" pitchFamily="50" charset="-128"/>
                <a:cs typeface="メイリオ" panose="020B0604030504040204" pitchFamily="50" charset="-128"/>
              </a:rPr>
              <a:t> </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プロジェクト</a:t>
            </a: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企業集団内にある別法人</a:t>
            </a:r>
            <a:r>
              <a:rPr lang="en-US" altLang="ja-JP" sz="1800" baseline="30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（頒布として扱う場合がある）</a:t>
            </a: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頒布</a:t>
            </a:r>
            <a:r>
              <a:rPr lang="en-US" dirty="0" err="1">
                <a:latin typeface="メイリオ" panose="020B0604030504040204" pitchFamily="50" charset="-128"/>
                <a:ea typeface="メイリオ" panose="020B0604030504040204" pitchFamily="50" charset="-128"/>
                <a:cs typeface="メイリオ" panose="020B0604030504040204" pitchFamily="50" charset="-128"/>
              </a:rPr>
              <a:t>用のフォーマットは何か</a:t>
            </a:r>
            <a:r>
              <a:rPr lang="en-US" dirty="0">
                <a:latin typeface="メイリオ" panose="020B0604030504040204" pitchFamily="50" charset="-128"/>
                <a:ea typeface="メイリオ" panose="020B0604030504040204" pitchFamily="50" charset="-128"/>
                <a:cs typeface="メイリオ" panose="020B0604030504040204" pitchFamily="50" charset="-128"/>
              </a:rPr>
              <a:t>？</a:t>
            </a:r>
          </a:p>
          <a:p>
            <a:pPr lvl="1">
              <a:buFont typeface="Wingdings" panose="05000000000000000000" pitchFamily="2" charset="2"/>
              <a:buChar char="Ø"/>
            </a:pP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ソースコードでの</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頒布</a:t>
            </a: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バイナリでの</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頒布</a:t>
            </a: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ハードウェアに</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プレインストール</a:t>
            </a: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テキスト ボックス 3"/>
          <p:cNvSpPr txBox="1"/>
          <p:nvPr/>
        </p:nvSpPr>
        <p:spPr>
          <a:xfrm>
            <a:off x="246509" y="6351877"/>
            <a:ext cx="7160935" cy="338554"/>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rPr>
              <a:t>たとえばグループ内の会社間（親会社から子会社、その逆など）での提供</a:t>
            </a:r>
            <a:endPar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804631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907">
                                            <p:txEl>
                                              <p:pRg st="0" end="0"/>
                                            </p:txEl>
                                          </p:spTgt>
                                        </p:tgtEl>
                                        <p:attrNameLst>
                                          <p:attrName>style.visibility</p:attrName>
                                        </p:attrNameLst>
                                      </p:cBhvr>
                                      <p:to>
                                        <p:strVal val="visible"/>
                                      </p:to>
                                    </p:set>
                                    <p:animEffect transition="in" filter="fade">
                                      <p:cBhvr>
                                        <p:cTn id="7" dur="750"/>
                                        <p:tgtEl>
                                          <p:spTgt spid="12390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3907">
                                            <p:txEl>
                                              <p:pRg st="1" end="1"/>
                                            </p:txEl>
                                          </p:spTgt>
                                        </p:tgtEl>
                                        <p:attrNameLst>
                                          <p:attrName>style.visibility</p:attrName>
                                        </p:attrNameLst>
                                      </p:cBhvr>
                                      <p:to>
                                        <p:strVal val="visible"/>
                                      </p:to>
                                    </p:set>
                                    <p:animEffect transition="in" filter="fade">
                                      <p:cBhvr>
                                        <p:cTn id="10" dur="750"/>
                                        <p:tgtEl>
                                          <p:spTgt spid="12390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3907">
                                            <p:txEl>
                                              <p:pRg st="2" end="2"/>
                                            </p:txEl>
                                          </p:spTgt>
                                        </p:tgtEl>
                                        <p:attrNameLst>
                                          <p:attrName>style.visibility</p:attrName>
                                        </p:attrNameLst>
                                      </p:cBhvr>
                                      <p:to>
                                        <p:strVal val="visible"/>
                                      </p:to>
                                    </p:set>
                                    <p:animEffect transition="in" filter="fade">
                                      <p:cBhvr>
                                        <p:cTn id="13" dur="750"/>
                                        <p:tgtEl>
                                          <p:spTgt spid="123907">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3907">
                                            <p:txEl>
                                              <p:pRg st="3" end="3"/>
                                            </p:txEl>
                                          </p:spTgt>
                                        </p:tgtEl>
                                        <p:attrNameLst>
                                          <p:attrName>style.visibility</p:attrName>
                                        </p:attrNameLst>
                                      </p:cBhvr>
                                      <p:to>
                                        <p:strVal val="visible"/>
                                      </p:to>
                                    </p:set>
                                    <p:animEffect transition="in" filter="fade">
                                      <p:cBhvr>
                                        <p:cTn id="16" dur="750"/>
                                        <p:tgtEl>
                                          <p:spTgt spid="123907">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3907">
                                            <p:txEl>
                                              <p:pRg st="5" end="5"/>
                                            </p:txEl>
                                          </p:spTgt>
                                        </p:tgtEl>
                                        <p:attrNameLst>
                                          <p:attrName>style.visibility</p:attrName>
                                        </p:attrNameLst>
                                      </p:cBhvr>
                                      <p:to>
                                        <p:strVal val="visible"/>
                                      </p:to>
                                    </p:set>
                                    <p:animEffect transition="in" filter="fade">
                                      <p:cBhvr>
                                        <p:cTn id="21" dur="750"/>
                                        <p:tgtEl>
                                          <p:spTgt spid="123907">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3907">
                                            <p:txEl>
                                              <p:pRg st="6" end="6"/>
                                            </p:txEl>
                                          </p:spTgt>
                                        </p:tgtEl>
                                        <p:attrNameLst>
                                          <p:attrName>style.visibility</p:attrName>
                                        </p:attrNameLst>
                                      </p:cBhvr>
                                      <p:to>
                                        <p:strVal val="visible"/>
                                      </p:to>
                                    </p:set>
                                    <p:animEffect transition="in" filter="fade">
                                      <p:cBhvr>
                                        <p:cTn id="24" dur="750"/>
                                        <p:tgtEl>
                                          <p:spTgt spid="123907">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3907">
                                            <p:txEl>
                                              <p:pRg st="7" end="7"/>
                                            </p:txEl>
                                          </p:spTgt>
                                        </p:tgtEl>
                                        <p:attrNameLst>
                                          <p:attrName>style.visibility</p:attrName>
                                        </p:attrNameLst>
                                      </p:cBhvr>
                                      <p:to>
                                        <p:strVal val="visible"/>
                                      </p:to>
                                    </p:set>
                                    <p:animEffect transition="in" filter="fade">
                                      <p:cBhvr>
                                        <p:cTn id="27" dur="750"/>
                                        <p:tgtEl>
                                          <p:spTgt spid="123907">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3907">
                                            <p:txEl>
                                              <p:pRg st="8" end="8"/>
                                            </p:txEl>
                                          </p:spTgt>
                                        </p:tgtEl>
                                        <p:attrNameLst>
                                          <p:attrName>style.visibility</p:attrName>
                                        </p:attrNameLst>
                                      </p:cBhvr>
                                      <p:to>
                                        <p:strVal val="visible"/>
                                      </p:to>
                                    </p:set>
                                    <p:animEffect transition="in" filter="fade">
                                      <p:cBhvr>
                                        <p:cTn id="30" dur="750"/>
                                        <p:tgtEl>
                                          <p:spTgt spid="12390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normAutofit/>
          </a:bodyPr>
          <a:lstStyle/>
          <a:p>
            <a:r>
              <a:rPr lang="en-US" dirty="0">
                <a:latin typeface="メイリオ" panose="020B0604030504040204" pitchFamily="50" charset="-128"/>
                <a:ea typeface="メイリオ" panose="020B0604030504040204" pitchFamily="50" charset="-128"/>
                <a:cs typeface="メイリオ" panose="020B0604030504040204" pitchFamily="50" charset="-128"/>
              </a:rPr>
              <a:t>理解度チェック</a:t>
            </a:r>
          </a:p>
        </p:txBody>
      </p:sp>
      <p:sp>
        <p:nvSpPr>
          <p:cNvPr id="123907" name="Rectangle 3"/>
          <p:cNvSpPr>
            <a:spLocks noGrp="1" noChangeArrowheads="1"/>
          </p:cNvSpPr>
          <p:nvPr>
            <p:ph idx="1"/>
          </p:nvPr>
        </p:nvSpPr>
        <p:spPr/>
        <p:txBody>
          <a:bodyPr>
            <a:normAutofit/>
          </a:bodyPr>
          <a:lstStyle/>
          <a:p>
            <a:r>
              <a:rPr lang="en-US" dirty="0" err="1">
                <a:latin typeface="メイリオ" panose="020B0604030504040204" pitchFamily="50" charset="-128"/>
                <a:ea typeface="メイリオ" panose="020B0604030504040204" pitchFamily="50" charset="-128"/>
                <a:cs typeface="メイリオ" panose="020B0604030504040204" pitchFamily="50" charset="-128"/>
              </a:rPr>
              <a:t>取り込むとはど</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ういう</a:t>
            </a:r>
            <a:r>
              <a:rPr lang="en-US" dirty="0" err="1">
                <a:latin typeface="メイリオ" panose="020B0604030504040204" pitchFamily="50" charset="-128"/>
                <a:ea typeface="メイリオ" panose="020B0604030504040204" pitchFamily="50" charset="-128"/>
                <a:cs typeface="メイリオ" panose="020B0604030504040204" pitchFamily="50" charset="-128"/>
              </a:rPr>
              <a:t>ことですか</a:t>
            </a:r>
            <a:r>
              <a:rPr lang="en-US" dirty="0">
                <a:latin typeface="メイリオ" panose="020B0604030504040204" pitchFamily="50" charset="-128"/>
                <a:ea typeface="メイリオ" panose="020B0604030504040204" pitchFamily="50" charset="-128"/>
                <a:cs typeface="メイリオ" panose="020B0604030504040204" pitchFamily="50" charset="-128"/>
              </a:rPr>
              <a:t>？</a:t>
            </a:r>
          </a:p>
          <a:p>
            <a:r>
              <a:rPr lang="en-US" dirty="0">
                <a:latin typeface="メイリオ" panose="020B0604030504040204" pitchFamily="50" charset="-128"/>
                <a:ea typeface="メイリオ" panose="020B0604030504040204" pitchFamily="50" charset="-128"/>
                <a:cs typeface="メイリオ" panose="020B0604030504040204" pitchFamily="50" charset="-128"/>
              </a:rPr>
              <a:t>リンクするとはどういうことですか？</a:t>
            </a:r>
          </a:p>
          <a:p>
            <a:r>
              <a:rPr lang="en-US" dirty="0">
                <a:latin typeface="メイリオ" panose="020B0604030504040204" pitchFamily="50" charset="-128"/>
                <a:ea typeface="メイリオ" panose="020B0604030504040204" pitchFamily="50" charset="-128"/>
                <a:cs typeface="メイリオ" panose="020B0604030504040204" pitchFamily="50" charset="-128"/>
              </a:rPr>
              <a:t>改変するとはどういうことですか？</a:t>
            </a:r>
          </a:p>
          <a:p>
            <a:r>
              <a:rPr lang="en-US" dirty="0">
                <a:latin typeface="メイリオ" panose="020B0604030504040204" pitchFamily="50" charset="-128"/>
                <a:ea typeface="メイリオ" panose="020B0604030504040204" pitchFamily="50" charset="-128"/>
                <a:cs typeface="メイリオ" panose="020B0604030504040204" pitchFamily="50" charset="-128"/>
              </a:rPr>
              <a:t>翻訳するとはどういうことですか？</a:t>
            </a:r>
          </a:p>
          <a:p>
            <a:r>
              <a:rPr lang="en-US" dirty="0" err="1">
                <a:latin typeface="メイリオ" panose="020B0604030504040204" pitchFamily="50" charset="-128"/>
                <a:ea typeface="メイリオ" panose="020B0604030504040204" pitchFamily="50" charset="-128"/>
                <a:cs typeface="メイリオ" panose="020B0604030504040204" pitchFamily="50" charset="-128"/>
              </a:rPr>
              <a:t>頒布を</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検討</a:t>
            </a:r>
            <a:r>
              <a:rPr lang="en-US" dirty="0" err="1">
                <a:latin typeface="メイリオ" panose="020B0604030504040204" pitchFamily="50" charset="-128"/>
                <a:ea typeface="メイリオ" panose="020B0604030504040204" pitchFamily="50" charset="-128"/>
                <a:cs typeface="メイリオ" panose="020B0604030504040204" pitchFamily="50" charset="-128"/>
              </a:rPr>
              <a:t>する上で重要な要素</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は何ですか</a:t>
            </a:r>
            <a:r>
              <a:rPr lang="en-US" dirty="0">
                <a:latin typeface="メイリオ" panose="020B0604030504040204" pitchFamily="50" charset="-128"/>
                <a:ea typeface="メイリオ" panose="020B0604030504040204" pitchFamily="50" charset="-128"/>
                <a:cs typeface="メイリオ" panose="020B0604030504040204" pitchFamily="50" charset="-128"/>
              </a:rPr>
              <a:t>？</a:t>
            </a:r>
          </a:p>
          <a:p>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440218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907">
                                            <p:txEl>
                                              <p:pRg st="0" end="0"/>
                                            </p:txEl>
                                          </p:spTgt>
                                        </p:tgtEl>
                                        <p:attrNameLst>
                                          <p:attrName>style.visibility</p:attrName>
                                        </p:attrNameLst>
                                      </p:cBhvr>
                                      <p:to>
                                        <p:strVal val="visible"/>
                                      </p:to>
                                    </p:set>
                                    <p:animEffect transition="in" filter="fade">
                                      <p:cBhvr>
                                        <p:cTn id="7" dur="750"/>
                                        <p:tgtEl>
                                          <p:spTgt spid="1239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3907">
                                            <p:txEl>
                                              <p:pRg st="1" end="1"/>
                                            </p:txEl>
                                          </p:spTgt>
                                        </p:tgtEl>
                                        <p:attrNameLst>
                                          <p:attrName>style.visibility</p:attrName>
                                        </p:attrNameLst>
                                      </p:cBhvr>
                                      <p:to>
                                        <p:strVal val="visible"/>
                                      </p:to>
                                    </p:set>
                                    <p:animEffect transition="in" filter="fade">
                                      <p:cBhvr>
                                        <p:cTn id="12" dur="750"/>
                                        <p:tgtEl>
                                          <p:spTgt spid="1239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3907">
                                            <p:txEl>
                                              <p:pRg st="2" end="2"/>
                                            </p:txEl>
                                          </p:spTgt>
                                        </p:tgtEl>
                                        <p:attrNameLst>
                                          <p:attrName>style.visibility</p:attrName>
                                        </p:attrNameLst>
                                      </p:cBhvr>
                                      <p:to>
                                        <p:strVal val="visible"/>
                                      </p:to>
                                    </p:set>
                                    <p:animEffect transition="in" filter="fade">
                                      <p:cBhvr>
                                        <p:cTn id="17" dur="750"/>
                                        <p:tgtEl>
                                          <p:spTgt spid="1239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3907">
                                            <p:txEl>
                                              <p:pRg st="3" end="3"/>
                                            </p:txEl>
                                          </p:spTgt>
                                        </p:tgtEl>
                                        <p:attrNameLst>
                                          <p:attrName>style.visibility</p:attrName>
                                        </p:attrNameLst>
                                      </p:cBhvr>
                                      <p:to>
                                        <p:strVal val="visible"/>
                                      </p:to>
                                    </p:set>
                                    <p:animEffect transition="in" filter="fade">
                                      <p:cBhvr>
                                        <p:cTn id="22" dur="750"/>
                                        <p:tgtEl>
                                          <p:spTgt spid="12390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3907">
                                            <p:txEl>
                                              <p:pRg st="4" end="4"/>
                                            </p:txEl>
                                          </p:spTgt>
                                        </p:tgtEl>
                                        <p:attrNameLst>
                                          <p:attrName>style.visibility</p:attrName>
                                        </p:attrNameLst>
                                      </p:cBhvr>
                                      <p:to>
                                        <p:strVal val="visible"/>
                                      </p:to>
                                    </p:set>
                                    <p:animEffect transition="in" filter="fade">
                                      <p:cBhvr>
                                        <p:cTn id="27" dur="750"/>
                                        <p:tgtEl>
                                          <p:spTgt spid="12390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400" dirty="0">
                <a:latin typeface="メイリオ" panose="020B0604030504040204" pitchFamily="50" charset="-128"/>
                <a:ea typeface="メイリオ" panose="020B0604030504040204" pitchFamily="50" charset="-128"/>
                <a:cs typeface="メイリオ" panose="020B0604030504040204" pitchFamily="50" charset="-128"/>
              </a:rPr>
              <a:t>第5章</a:t>
            </a:r>
          </a:p>
        </p:txBody>
      </p:sp>
      <p:sp>
        <p:nvSpPr>
          <p:cNvPr id="2" name="Text Placeholder 1"/>
          <p:cNvSpPr>
            <a:spLocks noGrp="1"/>
          </p:cNvSpPr>
          <p:nvPr>
            <p:ph type="body" idx="1"/>
          </p:nvPr>
        </p:nvSpPr>
        <p:spPr/>
        <p:txBody>
          <a:bodyPr>
            <a:normAutofit/>
          </a:bodyPr>
          <a:lstStyle/>
          <a:p>
            <a:r>
              <a:rPr lang="en-US" sz="4800" dirty="0" err="1">
                <a:latin typeface="メイリオ" panose="020B0604030504040204" pitchFamily="50" charset="-128"/>
                <a:ea typeface="メイリオ" panose="020B0604030504040204" pitchFamily="50" charset="-128"/>
                <a:cs typeface="メイリオ" panose="020B0604030504040204" pitchFamily="50" charset="-128"/>
              </a:rPr>
              <a:t>FOSSレビュ</a:t>
            </a:r>
            <a:r>
              <a:rPr lang="en-US" sz="4800" dirty="0">
                <a:latin typeface="メイリオ" panose="020B0604030504040204" pitchFamily="50" charset="-128"/>
                <a:ea typeface="メイリオ" panose="020B0604030504040204" pitchFamily="50" charset="-128"/>
                <a:cs typeface="メイリオ" panose="020B0604030504040204" pitchFamily="50" charset="-128"/>
              </a:rPr>
              <a:t>ー</a:t>
            </a:r>
            <a:r>
              <a:rPr lang="ja-JP" altLang="en-US" sz="4800" dirty="0">
                <a:latin typeface="メイリオ" panose="020B0604030504040204" pitchFamily="50" charset="-128"/>
                <a:ea typeface="メイリオ" panose="020B0604030504040204" pitchFamily="50" charset="-128"/>
                <a:cs typeface="メイリオ" panose="020B0604030504040204" pitchFamily="50" charset="-128"/>
              </a:rPr>
              <a:t>の</a:t>
            </a:r>
            <a:r>
              <a:rPr lang="en-US" sz="4800" dirty="0" err="1">
                <a:latin typeface="メイリオ" panose="020B0604030504040204" pitchFamily="50" charset="-128"/>
                <a:ea typeface="メイリオ" panose="020B0604030504040204" pitchFamily="50" charset="-128"/>
                <a:cs typeface="メイリオ" panose="020B0604030504040204" pitchFamily="50" charset="-128"/>
              </a:rPr>
              <a:t>実施</a:t>
            </a:r>
            <a:endParaRPr lang="en-US" sz="4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56597205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メイリオ" panose="020B0604030504040204" pitchFamily="50" charset="-128"/>
                <a:ea typeface="メイリオ" panose="020B0604030504040204" pitchFamily="50" charset="-128"/>
                <a:cs typeface="メイリオ" panose="020B0604030504040204" pitchFamily="50" charset="-128"/>
              </a:rPr>
              <a:t>FOSSレビュ</a:t>
            </a:r>
            <a:r>
              <a:rPr lang="en-US" dirty="0">
                <a:latin typeface="メイリオ" panose="020B0604030504040204" pitchFamily="50" charset="-128"/>
                <a:ea typeface="メイリオ" panose="020B0604030504040204" pitchFamily="50" charset="-128"/>
                <a:cs typeface="メイリオ" panose="020B0604030504040204" pitchFamily="50" charset="-128"/>
              </a:rPr>
              <a:t>ー</a:t>
            </a:r>
            <a:endParaRPr 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Content Placeholder 2"/>
          <p:cNvSpPr>
            <a:spLocks noGrp="1"/>
          </p:cNvSpPr>
          <p:nvPr>
            <p:ph idx="1"/>
          </p:nvPr>
        </p:nvSpPr>
        <p:spPr/>
        <p:txBody>
          <a:bodyPr vert="horz" lIns="91440" tIns="45720" rIns="91440" bIns="45720" rtlCol="0" anchor="t">
            <a:norm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プログラムマネージャー、プロダクトマネージャー</a:t>
            </a:r>
            <a:r>
              <a:rPr lang="ja-JP" altLang="en-US">
                <a:latin typeface="メイリオ" panose="020B0604030504040204" pitchFamily="50" charset="-128"/>
                <a:ea typeface="メイリオ" panose="020B0604030504040204" pitchFamily="50" charset="-128"/>
                <a:cs typeface="メイリオ" panose="020B0604030504040204" pitchFamily="50" charset="-128"/>
              </a:rPr>
              <a:t>およびエンジニアに提案</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された</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コンポーネントの有益性や品質面のレビューを</a:t>
            </a:r>
            <a:r>
              <a:rPr lang="ja-JP" altLang="en-US">
                <a:latin typeface="メイリオ" panose="020B0604030504040204" pitchFamily="50" charset="-128"/>
                <a:ea typeface="メイリオ" panose="020B0604030504040204" pitchFamily="50" charset="-128"/>
                <a:cs typeface="メイリオ" panose="020B0604030504040204" pitchFamily="50" charset="-128"/>
              </a:rPr>
              <a:t>実施しその後、選択</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されたコンポーネントの使用に付随する権利や義務についてのレビューが開始される</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r>
              <a:rPr lang="en-US" dirty="0" err="1">
                <a:latin typeface="メイリオ" panose="020B0604030504040204" pitchFamily="50" charset="-128"/>
                <a:ea typeface="メイリオ" panose="020B0604030504040204" pitchFamily="50" charset="-128"/>
                <a:cs typeface="メイリオ" panose="020B0604030504040204" pitchFamily="50" charset="-128"/>
              </a:rPr>
              <a:t>FOSSコンプライアンス</a:t>
            </a:r>
            <a:r>
              <a:rPr 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dirty="0" err="1">
                <a:latin typeface="メイリオ" panose="020B0604030504040204" pitchFamily="50" charset="-128"/>
                <a:ea typeface="メイリオ" panose="020B0604030504040204" pitchFamily="50" charset="-128"/>
                <a:cs typeface="メイリオ" panose="020B0604030504040204" pitchFamily="50" charset="-128"/>
              </a:rPr>
              <a:t>プログラムに</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とって鍵となる</a:t>
            </a:r>
            <a:r>
              <a:rPr lang="en-US" dirty="0" err="1">
                <a:latin typeface="メイリオ" panose="020B0604030504040204" pitchFamily="50" charset="-128"/>
                <a:ea typeface="メイリオ" panose="020B0604030504040204" pitchFamily="50" charset="-128"/>
                <a:cs typeface="メイリオ" panose="020B0604030504040204" pitchFamily="50" charset="-128"/>
              </a:rPr>
              <a:t>要素</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が「</a:t>
            </a:r>
            <a:r>
              <a:rPr lang="en-US" dirty="0">
                <a:latin typeface="メイリオ" panose="020B0604030504040204" pitchFamily="50" charset="-128"/>
                <a:ea typeface="メイリオ" panose="020B0604030504040204" pitchFamily="50" charset="-128"/>
                <a:cs typeface="メイリオ" panose="020B0604030504040204" pitchFamily="50" charset="-128"/>
              </a:rPr>
              <a:t>FOSS </a:t>
            </a:r>
            <a:r>
              <a:rPr lang="en-US" dirty="0" err="1">
                <a:latin typeface="メイリオ" panose="020B0604030504040204" pitchFamily="50" charset="-128"/>
                <a:ea typeface="メイリオ" panose="020B0604030504040204" pitchFamily="50" charset="-128"/>
                <a:cs typeface="メイリオ" panose="020B0604030504040204" pitchFamily="50" charset="-128"/>
              </a:rPr>
              <a:t>レビュ</a:t>
            </a:r>
            <a:r>
              <a:rPr lang="en-US" dirty="0">
                <a:latin typeface="メイリオ" panose="020B0604030504040204" pitchFamily="50" charset="-128"/>
                <a:ea typeface="メイリオ" panose="020B0604030504040204" pitchFamily="50" charset="-128"/>
                <a:cs typeface="メイリオ" panose="020B0604030504040204" pitchFamily="50" charset="-128"/>
              </a:rPr>
              <a:t>ー</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のプロセスで</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あり、これにより企業は使用する</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を分析し、権利と義務を理解することができる</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r>
              <a:rPr lang="en-US" dirty="0" err="1">
                <a:latin typeface="メイリオ" panose="020B0604030504040204" pitchFamily="50" charset="-128"/>
                <a:ea typeface="メイリオ" panose="020B0604030504040204" pitchFamily="50" charset="-128"/>
                <a:cs typeface="メイリオ" panose="020B0604030504040204" pitchFamily="50" charset="-128"/>
              </a:rPr>
              <a:t>FOSSレビューのプロセスには以下のステップがあ</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る：</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en-US" dirty="0">
                <a:latin typeface="メイリオ" panose="020B0604030504040204" pitchFamily="50" charset="-128"/>
                <a:ea typeface="メイリオ" panose="020B0604030504040204" pitchFamily="50" charset="-128"/>
                <a:cs typeface="メイリオ" panose="020B0604030504040204" pitchFamily="50" charset="-128"/>
              </a:rPr>
              <a:t>関連情報の収集</a:t>
            </a:r>
          </a:p>
          <a:p>
            <a:pPr lvl="1">
              <a:buFont typeface="Wingdings" panose="05000000000000000000" pitchFamily="2" charset="2"/>
              <a:buChar char="Ø"/>
            </a:pPr>
            <a:r>
              <a:rPr lang="en-US" dirty="0" err="1">
                <a:latin typeface="メイリオ" panose="020B0604030504040204" pitchFamily="50" charset="-128"/>
                <a:ea typeface="メイリオ" panose="020B0604030504040204" pitchFamily="50" charset="-128"/>
                <a:cs typeface="メイリオ" panose="020B0604030504040204" pitchFamily="50" charset="-128"/>
              </a:rPr>
              <a:t>ライセンスの義務の分析</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と理解</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en-US" dirty="0" err="1">
                <a:latin typeface="メイリオ" panose="020B0604030504040204" pitchFamily="50" charset="-128"/>
                <a:ea typeface="メイリオ" panose="020B0604030504040204" pitchFamily="50" charset="-128"/>
                <a:cs typeface="メイリオ" panose="020B0604030504040204" pitchFamily="50" charset="-128"/>
              </a:rPr>
              <a:t>企業のポリシーや事業</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目標に合わせた指導の提供</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mj-lt"/>
              <a:buAutoNum type="arabicPeriod"/>
            </a:pP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mj-lt"/>
              <a:buAutoNum type="arabicPeriod"/>
            </a:pP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5702480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メイリオ" panose="020B0604030504040204" pitchFamily="50" charset="-128"/>
                <a:ea typeface="メイリオ" panose="020B0604030504040204" pitchFamily="50" charset="-128"/>
                <a:cs typeface="メイリオ" panose="020B0604030504040204" pitchFamily="50" charset="-128"/>
              </a:rPr>
              <a:t>FOSSレビューの開始</a:t>
            </a:r>
            <a:endParaRPr 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Content Placeholder 2"/>
          <p:cNvSpPr txBox="1">
            <a:spLocks/>
          </p:cNvSpPr>
          <p:nvPr/>
        </p:nvSpPr>
        <p:spPr>
          <a:xfrm>
            <a:off x="38908" y="5246040"/>
            <a:ext cx="12120664" cy="1776906"/>
          </a:xfrm>
          <a:prstGeom prst="rect">
            <a:avLst/>
          </a:prstGeom>
        </p:spPr>
        <p:txBody>
          <a:bodyPr vert="horz" lIns="91440" tIns="45720" rIns="91440" bIns="45720" rtlCol="0" anchor="t">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en-US" altLang="ja-JP" sz="2000" dirty="0" err="1">
                <a:latin typeface="メイリオ" panose="020B0604030504040204" pitchFamily="50" charset="-128"/>
                <a:ea typeface="メイリオ" panose="020B0604030504040204" pitchFamily="50" charset="-128"/>
                <a:cs typeface="メイリオ" panose="020B0604030504040204" pitchFamily="50" charset="-128"/>
              </a:rPr>
              <a:t>プログラム</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err="1">
                <a:latin typeface="メイリオ" panose="020B0604030504040204" pitchFamily="50" charset="-128"/>
                <a:ea typeface="メイリオ" panose="020B0604030504040204" pitchFamily="50" charset="-128"/>
                <a:cs typeface="メイリオ" panose="020B0604030504040204" pitchFamily="50" charset="-128"/>
              </a:rPr>
              <a:t>マネージャ</a:t>
            </a:r>
            <a:r>
              <a:rPr lang="ja-JP" altLang="en-US" sz="2000" dirty="0" err="1">
                <a:latin typeface="メイリオ" panose="020B0604030504040204" pitchFamily="50" charset="-128"/>
                <a:ea typeface="メイリオ" panose="020B0604030504040204" pitchFamily="50" charset="-128"/>
                <a:cs typeface="メイリオ" panose="020B0604030504040204" pitchFamily="50" charset="-128"/>
              </a:rPr>
              <a:t>ー</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err="1">
                <a:latin typeface="メイリオ" panose="020B0604030504040204" pitchFamily="50" charset="-128"/>
                <a:ea typeface="メイリオ" panose="020B0604030504040204" pitchFamily="50" charset="-128"/>
                <a:cs typeface="メイリオ" panose="020B0604030504040204" pitchFamily="50" charset="-128"/>
              </a:rPr>
              <a:t>プロダクト</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err="1">
                <a:latin typeface="メイリオ" panose="020B0604030504040204" pitchFamily="50" charset="-128"/>
                <a:ea typeface="メイリオ" panose="020B0604030504040204" pitchFamily="50" charset="-128"/>
                <a:cs typeface="メイリオ" panose="020B0604030504040204" pitchFamily="50" charset="-128"/>
              </a:rPr>
              <a:t>マネージャ</a:t>
            </a:r>
            <a:r>
              <a:rPr lang="ja-JP" altLang="en-US" sz="2000" dirty="0" err="1">
                <a:latin typeface="メイリオ" panose="020B0604030504040204" pitchFamily="50" charset="-128"/>
                <a:ea typeface="メイリオ" panose="020B0604030504040204" pitchFamily="50" charset="-128"/>
                <a:cs typeface="メイリオ" panose="020B0604030504040204" pitchFamily="50" charset="-128"/>
              </a:rPr>
              <a:t>ー</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、エンジニア、法務関係者など、企業内で</a:t>
            </a:r>
            <a:r>
              <a:rPr lang="en-US" sz="2000"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に関わる全員が</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レビューを開始すること</a:t>
            </a:r>
            <a:r>
              <a:rPr lang="ja-JP" altLang="en-US" sz="2000">
                <a:latin typeface="メイリオ" panose="020B0604030504040204" pitchFamily="50" charset="-128"/>
                <a:ea typeface="メイリオ" panose="020B0604030504040204" pitchFamily="50" charset="-128"/>
                <a:cs typeface="メイリオ" panose="020B0604030504040204" pitchFamily="50" charset="-128"/>
              </a:rPr>
              <a:t>ができる。</a:t>
            </a:r>
            <a:endParaRPr lang="en-US" sz="2000" dirty="0">
              <a:latin typeface="メイリオ" panose="020B0604030504040204" pitchFamily="50" charset="-128"/>
              <a:ea typeface="メイリオ" panose="020B0604030504040204" pitchFamily="50" charset="-128"/>
              <a:cs typeface="メイリオ" panose="020B0604030504040204" pitchFamily="50" charset="-128"/>
            </a:endParaRPr>
          </a:p>
          <a:p>
            <a:pPr marL="544513" indent="-544513">
              <a:buFont typeface="Arial" pitchFamily="34" charset="0"/>
              <a:buNone/>
            </a:pP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a:p>
            <a:pPr marL="544513" indent="-544513">
              <a:buFont typeface="Arial" pitchFamily="34" charset="0"/>
              <a:buNone/>
            </a:pPr>
            <a:r>
              <a:rPr lang="en-US" sz="1800" dirty="0" err="1">
                <a:latin typeface="メイリオ" panose="020B0604030504040204" pitchFamily="50" charset="-128"/>
                <a:ea typeface="メイリオ" panose="020B0604030504040204" pitchFamily="50" charset="-128"/>
                <a:cs typeface="メイリオ" panose="020B0604030504040204" pitchFamily="50" charset="-128"/>
              </a:rPr>
              <a:t>注：このプロセスは</a:t>
            </a:r>
            <a:r>
              <a:rPr lang="ja-JP" altLang="en-US" sz="1800" dirty="0" err="1">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エンジニアリング部門もしくは</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外部ベンダ</a:t>
            </a:r>
            <a:r>
              <a:rPr lang="en-US" sz="1800" dirty="0">
                <a:latin typeface="メイリオ" panose="020B0604030504040204" pitchFamily="50" charset="-128"/>
                <a:ea typeface="メイリオ" panose="020B0604030504040204" pitchFamily="50" charset="-128"/>
                <a:cs typeface="メイリオ" panose="020B0604030504040204" pitchFamily="50" charset="-128"/>
              </a:rPr>
              <a:t>ー</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によって新たな</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FOSSベースのソフトウェア</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が選定された</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時に開始される</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ことが多い</a:t>
            </a: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mj-lt"/>
              <a:buAutoNum type="arabicPeriod"/>
            </a:pPr>
            <a:endParaRPr 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9225" y="1703245"/>
            <a:ext cx="4273016" cy="1460319"/>
          </a:xfrm>
          <a:prstGeom prst="rect">
            <a:avLst/>
          </a:prstGeom>
        </p:spPr>
      </p:pic>
      <p:sp>
        <p:nvSpPr>
          <p:cNvPr id="6" name="TextBox 5"/>
          <p:cNvSpPr txBox="1"/>
          <p:nvPr/>
        </p:nvSpPr>
        <p:spPr>
          <a:xfrm>
            <a:off x="4748213" y="2332038"/>
            <a:ext cx="2609940" cy="830262"/>
          </a:xfrm>
          <a:prstGeom prst="rect">
            <a:avLst/>
          </a:prstGeom>
          <a:noFill/>
        </p:spPr>
        <p:txBody>
          <a:bodyPr wrap="square" lIns="91436" tIns="45719" rIns="91436" bIns="45719" rtlCol="0" anchor="t">
            <a:spAutoFit/>
          </a:bodyPr>
          <a:lstStyle/>
          <a:p>
            <a:pPr algn="ctr"/>
            <a:r>
              <a:rPr lang="en-US" sz="2400" b="1" dirty="0">
                <a:solidFill>
                  <a:srgbClr val="808080"/>
                </a:solidFill>
                <a:latin typeface="メイリオ" panose="020B0604030504040204" pitchFamily="50" charset="-128"/>
                <a:ea typeface="メイリオ" panose="020B0604030504040204" pitchFamily="50" charset="-128"/>
                <a:cs typeface="メイリオ" panose="020B0604030504040204" pitchFamily="50" charset="-128"/>
              </a:rPr>
              <a:t>FOSSレビューを開始する </a:t>
            </a:r>
            <a:endParaRPr 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5839" y="3284810"/>
            <a:ext cx="658853" cy="1298702"/>
          </a:xfrm>
          <a:prstGeom prst="rect">
            <a:avLst/>
          </a:prstGeom>
        </p:spPr>
      </p:pic>
      <p:grpSp>
        <p:nvGrpSpPr>
          <p:cNvPr id="8" name="Group 7"/>
          <p:cNvGrpSpPr/>
          <p:nvPr/>
        </p:nvGrpSpPr>
        <p:grpSpPr>
          <a:xfrm>
            <a:off x="1286351" y="3284810"/>
            <a:ext cx="2013684" cy="1212408"/>
            <a:chOff x="-229041" y="2412353"/>
            <a:chExt cx="2013684" cy="1212408"/>
          </a:xfrm>
        </p:grpSpPr>
        <p:grpSp>
          <p:nvGrpSpPr>
            <p:cNvPr id="9" name="Group 8"/>
            <p:cNvGrpSpPr/>
            <p:nvPr/>
          </p:nvGrpSpPr>
          <p:grpSpPr>
            <a:xfrm>
              <a:off x="-229041" y="2412353"/>
              <a:ext cx="2013684" cy="771113"/>
              <a:chOff x="-229041" y="2412353"/>
              <a:chExt cx="2013684" cy="771113"/>
            </a:xfrm>
          </p:grpSpPr>
          <p:sp>
            <p:nvSpPr>
              <p:cNvPr id="11" name="TextBox 10"/>
              <p:cNvSpPr txBox="1"/>
              <p:nvPr/>
            </p:nvSpPr>
            <p:spPr>
              <a:xfrm>
                <a:off x="-229041" y="2906469"/>
                <a:ext cx="1954373" cy="276997"/>
              </a:xfrm>
              <a:prstGeom prst="rect">
                <a:avLst/>
              </a:prstGeom>
              <a:noFill/>
            </p:spPr>
            <p:txBody>
              <a:bodyPr wrap="none" lIns="91436" tIns="45719" rIns="91436" bIns="45719" rtlCol="0">
                <a:spAutoFit/>
              </a:bodyPr>
              <a:lstStyle/>
              <a:p>
                <a:pPr algn="r">
                  <a:spcAft>
                    <a:spcPts val="300"/>
                  </a:spcAft>
                </a:pPr>
                <a:r>
                  <a:rPr lang="en-US" sz="1200" dirty="0" err="1">
                    <a:solidFill>
                      <a:srgbClr val="333333"/>
                    </a:solidFill>
                    <a:latin typeface="メイリオ" panose="020B0604030504040204" pitchFamily="50" charset="-128"/>
                    <a:ea typeface="メイリオ" panose="020B0604030504040204" pitchFamily="50" charset="-128"/>
                    <a:cs typeface="メイリオ" panose="020B0604030504040204" pitchFamily="50" charset="-128"/>
                  </a:rPr>
                  <a:t>プロダクト</a:t>
                </a:r>
                <a:r>
                  <a:rPr lang="ja-JP" altLang="en-US" sz="1200" dirty="0">
                    <a:solidFill>
                      <a:srgbClr val="333333"/>
                    </a:solidFill>
                    <a:latin typeface="メイリオ" panose="020B0604030504040204" pitchFamily="50" charset="-128"/>
                    <a:ea typeface="メイリオ" panose="020B0604030504040204" pitchFamily="50" charset="-128"/>
                    <a:cs typeface="メイリオ" panose="020B0604030504040204" pitchFamily="50" charset="-128"/>
                  </a:rPr>
                  <a:t> </a:t>
                </a:r>
                <a:r>
                  <a:rPr lang="en-US" sz="1200" dirty="0" err="1">
                    <a:solidFill>
                      <a:srgbClr val="333333"/>
                    </a:solidFill>
                    <a:latin typeface="メイリオ" panose="020B0604030504040204" pitchFamily="50" charset="-128"/>
                    <a:ea typeface="メイリオ" panose="020B0604030504040204" pitchFamily="50" charset="-128"/>
                    <a:cs typeface="メイリオ" panose="020B0604030504040204" pitchFamily="50" charset="-128"/>
                  </a:rPr>
                  <a:t>マネージャ</a:t>
                </a:r>
                <a:r>
                  <a:rPr lang="ja-JP" altLang="en-US" sz="1200" dirty="0" err="1">
                    <a:solidFill>
                      <a:srgbClr val="333333"/>
                    </a:solidFill>
                    <a:latin typeface="メイリオ" panose="020B0604030504040204" pitchFamily="50" charset="-128"/>
                    <a:ea typeface="メイリオ" panose="020B0604030504040204" pitchFamily="50" charset="-128"/>
                    <a:cs typeface="メイリオ" panose="020B0604030504040204" pitchFamily="50" charset="-128"/>
                  </a:rPr>
                  <a:t>ー</a:t>
                </a:r>
                <a:endParaRPr lang="en-US" sz="1200" dirty="0">
                  <a:solidFill>
                    <a:srgbClr val="333333"/>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TextBox 11"/>
              <p:cNvSpPr txBox="1"/>
              <p:nvPr/>
            </p:nvSpPr>
            <p:spPr>
              <a:xfrm>
                <a:off x="-169730" y="2412353"/>
                <a:ext cx="1954373" cy="276997"/>
              </a:xfrm>
              <a:prstGeom prst="rect">
                <a:avLst/>
              </a:prstGeom>
              <a:noFill/>
            </p:spPr>
            <p:txBody>
              <a:bodyPr wrap="none" lIns="91436" tIns="45719" rIns="91436" bIns="45719" rtlCol="0">
                <a:spAutoFit/>
              </a:bodyPr>
              <a:lstStyle/>
              <a:p>
                <a:pPr algn="r">
                  <a:spcAft>
                    <a:spcPts val="300"/>
                  </a:spcAft>
                </a:pPr>
                <a:r>
                  <a:rPr lang="en-US" sz="1200" dirty="0" err="1">
                    <a:solidFill>
                      <a:srgbClr val="333333"/>
                    </a:solidFill>
                    <a:latin typeface="メイリオ" panose="020B0604030504040204" pitchFamily="50" charset="-128"/>
                    <a:ea typeface="メイリオ" panose="020B0604030504040204" pitchFamily="50" charset="-128"/>
                    <a:cs typeface="メイリオ" panose="020B0604030504040204" pitchFamily="50" charset="-128"/>
                  </a:rPr>
                  <a:t>プログラム</a:t>
                </a:r>
                <a:r>
                  <a:rPr lang="ja-JP" altLang="en-US" sz="1200" dirty="0">
                    <a:solidFill>
                      <a:srgbClr val="333333"/>
                    </a:solidFill>
                    <a:latin typeface="メイリオ" panose="020B0604030504040204" pitchFamily="50" charset="-128"/>
                    <a:ea typeface="メイリオ" panose="020B0604030504040204" pitchFamily="50" charset="-128"/>
                    <a:cs typeface="メイリオ" panose="020B0604030504040204" pitchFamily="50" charset="-128"/>
                  </a:rPr>
                  <a:t> </a:t>
                </a:r>
                <a:r>
                  <a:rPr lang="en-US" sz="1200" dirty="0" err="1">
                    <a:solidFill>
                      <a:srgbClr val="333333"/>
                    </a:solidFill>
                    <a:latin typeface="メイリオ" panose="020B0604030504040204" pitchFamily="50" charset="-128"/>
                    <a:ea typeface="メイリオ" panose="020B0604030504040204" pitchFamily="50" charset="-128"/>
                    <a:cs typeface="メイリオ" panose="020B0604030504040204" pitchFamily="50" charset="-128"/>
                  </a:rPr>
                  <a:t>マネージャ</a:t>
                </a:r>
                <a:r>
                  <a:rPr lang="ja-JP" altLang="en-US" sz="1200" dirty="0" err="1">
                    <a:solidFill>
                      <a:srgbClr val="333333"/>
                    </a:solidFill>
                    <a:latin typeface="メイリオ" panose="020B0604030504040204" pitchFamily="50" charset="-128"/>
                    <a:ea typeface="メイリオ" panose="020B0604030504040204" pitchFamily="50" charset="-128"/>
                    <a:cs typeface="メイリオ" panose="020B0604030504040204" pitchFamily="50" charset="-128"/>
                  </a:rPr>
                  <a:t>ー</a:t>
                </a:r>
                <a:endParaRPr lang="en-US" sz="1200" dirty="0">
                  <a:solidFill>
                    <a:srgbClr val="333333"/>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0" name="TextBox 9"/>
            <p:cNvSpPr txBox="1"/>
            <p:nvPr/>
          </p:nvSpPr>
          <p:spPr>
            <a:xfrm>
              <a:off x="694288" y="3347764"/>
              <a:ext cx="1031044" cy="276997"/>
            </a:xfrm>
            <a:prstGeom prst="rect">
              <a:avLst/>
            </a:prstGeom>
            <a:noFill/>
          </p:spPr>
          <p:txBody>
            <a:bodyPr wrap="none" lIns="91436" tIns="45719" rIns="91436" bIns="45719" rtlCol="0">
              <a:spAutoFit/>
            </a:bodyPr>
            <a:lstStyle/>
            <a:p>
              <a:pPr algn="r">
                <a:spcAft>
                  <a:spcPts val="300"/>
                </a:spcAft>
              </a:pPr>
              <a:r>
                <a:rPr lang="en-US" sz="1200" dirty="0">
                  <a:solidFill>
                    <a:srgbClr val="333333"/>
                  </a:solidFill>
                  <a:latin typeface="メイリオ" panose="020B0604030504040204" pitchFamily="50" charset="-128"/>
                  <a:ea typeface="メイリオ" panose="020B0604030504040204" pitchFamily="50" charset="-128"/>
                  <a:cs typeface="メイリオ" panose="020B0604030504040204" pitchFamily="50" charset="-128"/>
                </a:rPr>
                <a:t> エンジニア</a:t>
              </a:r>
            </a:p>
          </p:txBody>
        </p:sp>
      </p:grpSp>
    </p:spTree>
    <p:extLst>
      <p:ext uri="{BB962C8B-B14F-4D97-AF65-F5344CB8AC3E}">
        <p14:creationId xmlns:p14="http://schemas.microsoft.com/office/powerpoint/2010/main" val="148334361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メイリオ" panose="020B0604030504040204" pitchFamily="50" charset="-128"/>
                <a:ea typeface="メイリオ" panose="020B0604030504040204" pitchFamily="50" charset="-128"/>
                <a:cs typeface="メイリオ" panose="020B0604030504040204" pitchFamily="50" charset="-128"/>
              </a:rPr>
              <a:t>ど</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のような</a:t>
            </a:r>
            <a:r>
              <a:rPr lang="en-US" dirty="0" err="1">
                <a:latin typeface="メイリオ" panose="020B0604030504040204" pitchFamily="50" charset="-128"/>
                <a:ea typeface="メイリオ" panose="020B0604030504040204" pitchFamily="50" charset="-128"/>
                <a:cs typeface="メイリオ" panose="020B0604030504040204" pitchFamily="50" charset="-128"/>
              </a:rPr>
              <a:t>情報を集める必要があるか</a:t>
            </a:r>
            <a:r>
              <a:rPr lang="en-US" dirty="0">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3" name="Content Placeholder 2"/>
          <p:cNvSpPr>
            <a:spLocks noGrp="1"/>
          </p:cNvSpPr>
          <p:nvPr>
            <p:ph idx="1"/>
          </p:nvPr>
        </p:nvSpPr>
        <p:spPr>
          <a:xfrm>
            <a:off x="609600" y="1600200"/>
            <a:ext cx="10972800" cy="5092430"/>
          </a:xfrm>
        </p:spPr>
        <p:txBody>
          <a:bodyPr vert="horz" lIns="91440" tIns="45720" rIns="91440" bIns="45720" rtlCol="0" anchor="t">
            <a:normAutofit/>
          </a:bodyPr>
          <a:lstStyle/>
          <a:p>
            <a:pPr marL="0" indent="0">
              <a:buNone/>
            </a:pPr>
            <a:r>
              <a:rPr lang="en-US" dirty="0" err="1">
                <a:latin typeface="メイリオ" panose="020B0604030504040204" pitchFamily="50" charset="-128"/>
                <a:ea typeface="メイリオ" panose="020B0604030504040204" pitchFamily="50" charset="-128"/>
                <a:cs typeface="メイリオ" panose="020B0604030504040204" pitchFamily="50" charset="-128"/>
              </a:rPr>
              <a:t>FOSSの使用分析にあたり、FOSSコンポーネント</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の属性</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起源、使用</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方法などの情報</a:t>
            </a:r>
            <a:r>
              <a:rPr lang="en-US" dirty="0" err="1">
                <a:latin typeface="メイリオ" panose="020B0604030504040204" pitchFamily="50" charset="-128"/>
                <a:ea typeface="メイリオ" panose="020B0604030504040204" pitchFamily="50" charset="-128"/>
                <a:cs typeface="メイリオ" panose="020B0604030504040204" pitchFamily="50" charset="-128"/>
              </a:rPr>
              <a:t>を集め</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る</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たとえば</a:t>
            </a:r>
            <a:r>
              <a:rPr lang="en-US" dirty="0" err="1">
                <a:latin typeface="メイリオ" panose="020B0604030504040204" pitchFamily="50" charset="-128"/>
                <a:ea typeface="メイリオ" panose="020B0604030504040204" pitchFamily="50" charset="-128"/>
                <a:cs typeface="メイリオ" panose="020B0604030504040204" pitchFamily="50" charset="-128"/>
              </a:rPr>
              <a:t>以下のようなものがあ</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る。</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Content Placeholder 2"/>
          <p:cNvSpPr txBox="1">
            <a:spLocks/>
          </p:cNvSpPr>
          <p:nvPr/>
        </p:nvSpPr>
        <p:spPr>
          <a:xfrm>
            <a:off x="608400" y="2418925"/>
            <a:ext cx="11483291" cy="4293160"/>
          </a:xfrm>
          <a:prstGeom prst="rect">
            <a:avLst/>
          </a:prstGeom>
          <a:noFill/>
          <a:ln w="3175" cap="sq">
            <a:noFill/>
            <a:miter lim="800000"/>
          </a:ln>
        </p:spPr>
        <p:txBody>
          <a:bodyPr vert="horz" wrap="square" lIns="252000" tIns="180000" rIns="180000" bIns="216000" numCol="2" rtlCol="0">
            <a:noAutofit/>
          </a:bodyPr>
          <a:lstStyle>
            <a:lvl1pPr marL="271463" indent="-271463" algn="l" defTabSz="914400" rtl="0" eaLnBrk="1" latinLnBrk="0" hangingPunct="1">
              <a:lnSpc>
                <a:spcPct val="150000"/>
              </a:lnSpc>
              <a:spcBef>
                <a:spcPts val="1000"/>
              </a:spcBef>
              <a:buSzPct val="90000"/>
              <a:buFontTx/>
              <a:buBlip>
                <a:blip r:embed="rId3"/>
              </a:buBlip>
              <a:defRPr sz="1800" b="1" kern="1200">
                <a:solidFill>
                  <a:schemeClr val="tx1"/>
                </a:solidFill>
                <a:latin typeface="+mn-ea"/>
                <a:ea typeface="+mn-ea"/>
                <a:cs typeface="+mn-cs"/>
              </a:defRPr>
            </a:lvl1pPr>
            <a:lvl2pPr marL="449263" indent="-177800" algn="l" defTabSz="914400" rtl="0" eaLnBrk="1" latinLnBrk="0" hangingPunct="1">
              <a:lnSpc>
                <a:spcPct val="100000"/>
              </a:lnSpc>
              <a:spcBef>
                <a:spcPts val="500"/>
              </a:spcBef>
              <a:buSzPct val="110000"/>
              <a:buFont typeface="맑은 고딕" pitchFamily="50" charset="-127"/>
              <a:buChar char="-"/>
              <a:defRPr sz="1500" b="0" kern="1200">
                <a:solidFill>
                  <a:schemeClr val="tx1"/>
                </a:solidFill>
                <a:latin typeface="+mn-ea"/>
                <a:ea typeface="+mn-ea"/>
                <a:cs typeface="+mn-cs"/>
              </a:defRPr>
            </a:lvl2pPr>
            <a:lvl3pPr marL="719138" indent="-177800" algn="l" defTabSz="914400" rtl="0" eaLnBrk="1" latinLnBrk="0" hangingPunct="1">
              <a:lnSpc>
                <a:spcPct val="100000"/>
              </a:lnSpc>
              <a:spcBef>
                <a:spcPts val="500"/>
              </a:spcBef>
              <a:buSzPct val="110000"/>
              <a:buFont typeface="맑은 고딕" pitchFamily="50" charset="-127"/>
              <a:buChar char="∙"/>
              <a:defRPr sz="1200" b="0" kern="1200">
                <a:solidFill>
                  <a:schemeClr val="tx1"/>
                </a:solidFill>
                <a:latin typeface="+mn-ea"/>
                <a:ea typeface="+mn-ea"/>
                <a:cs typeface="+mn-cs"/>
              </a:defRPr>
            </a:lvl3pPr>
            <a:lvl4pPr marL="896938" indent="-177800" algn="l" defTabSz="914400" rtl="0" eaLnBrk="1" latinLnBrk="0" hangingPunct="1">
              <a:lnSpc>
                <a:spcPct val="100000"/>
              </a:lnSpc>
              <a:spcBef>
                <a:spcPts val="500"/>
              </a:spcBef>
              <a:buSzPct val="110000"/>
              <a:buFont typeface="맑은 고딕" pitchFamily="50" charset="-127"/>
              <a:buChar char="-"/>
              <a:defRPr sz="1100" b="0" kern="1200">
                <a:solidFill>
                  <a:schemeClr val="tx1"/>
                </a:solidFill>
                <a:latin typeface="+mn-ea"/>
                <a:ea typeface="+mn-ea"/>
                <a:cs typeface="+mn-cs"/>
              </a:defRPr>
            </a:lvl4pPr>
            <a:lvl5pPr marL="1404000" indent="-228600" algn="l" defTabSz="914400" rtl="0" eaLnBrk="1" latinLnBrk="0" hangingPunct="1">
              <a:lnSpc>
                <a:spcPct val="100000"/>
              </a:lnSpc>
              <a:spcBef>
                <a:spcPts val="500"/>
              </a:spcBef>
              <a:buSzPct val="110000"/>
              <a:buFont typeface="맑은 고딕" pitchFamily="50" charset="-127"/>
              <a:buChar char="-"/>
              <a:defRPr sz="1100" b="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buFont typeface="Arial"/>
              <a:buChar char="•"/>
            </a:pPr>
            <a:r>
              <a:rPr lang="en-US" sz="1600" b="0" dirty="0" err="1">
                <a:latin typeface="メイリオ" panose="020B0604030504040204" pitchFamily="50" charset="-128"/>
                <a:ea typeface="メイリオ" panose="020B0604030504040204" pitchFamily="50" charset="-128"/>
                <a:cs typeface="メイリオ" panose="020B0604030504040204" pitchFamily="50" charset="-128"/>
              </a:rPr>
              <a:t>パッケージ名</a:t>
            </a:r>
            <a:endParaRPr lang="en-US" sz="1600" b="0" dirty="0">
              <a:latin typeface="メイリオ" panose="020B0604030504040204" pitchFamily="50" charset="-128"/>
              <a:ea typeface="メイリオ" panose="020B0604030504040204" pitchFamily="50" charset="-128"/>
              <a:cs typeface="メイリオ" panose="020B0604030504040204" pitchFamily="50" charset="-128"/>
            </a:endParaRPr>
          </a:p>
          <a:p>
            <a:pPr>
              <a:lnSpc>
                <a:spcPct val="110000"/>
              </a:lnSpc>
              <a:buFont typeface="Arial"/>
              <a:buChar char="•"/>
            </a:pPr>
            <a:r>
              <a:rPr lang="ja-JP" altLang="en-US" sz="1600" b="0" dirty="0">
                <a:latin typeface="メイリオ" panose="020B0604030504040204" pitchFamily="50" charset="-128"/>
                <a:ea typeface="メイリオ" panose="020B0604030504040204" pitchFamily="50" charset="-128"/>
                <a:cs typeface="メイリオ" panose="020B0604030504040204" pitchFamily="50" charset="-128"/>
              </a:rPr>
              <a:t>パッケージを取り巻くコミュニティの状況（活動状況、メンバーの多様性、反応の早さ）</a:t>
            </a:r>
            <a:endParaRPr lang="en-US" sz="1600" b="0" dirty="0">
              <a:latin typeface="メイリオ" panose="020B0604030504040204" pitchFamily="50" charset="-128"/>
              <a:ea typeface="メイリオ" panose="020B0604030504040204" pitchFamily="50" charset="-128"/>
              <a:cs typeface="メイリオ" panose="020B0604030504040204" pitchFamily="50" charset="-128"/>
            </a:endParaRPr>
          </a:p>
          <a:p>
            <a:pPr>
              <a:lnSpc>
                <a:spcPct val="110000"/>
              </a:lnSpc>
              <a:buFont typeface="Arial"/>
              <a:buChar char="•"/>
            </a:pPr>
            <a:r>
              <a:rPr lang="ja-JP" altLang="en-US" sz="1600" b="0" dirty="0">
                <a:latin typeface="メイリオ" panose="020B0604030504040204" pitchFamily="50" charset="-128"/>
                <a:ea typeface="メイリオ" panose="020B0604030504040204" pitchFamily="50" charset="-128"/>
                <a:cs typeface="メイリオ" panose="020B0604030504040204" pitchFamily="50" charset="-128"/>
              </a:rPr>
              <a:t>版名（</a:t>
            </a:r>
            <a:r>
              <a:rPr lang="en-US" sz="1600" b="0" dirty="0" err="1">
                <a:latin typeface="メイリオ" panose="020B0604030504040204" pitchFamily="50" charset="-128"/>
                <a:ea typeface="メイリオ" panose="020B0604030504040204" pitchFamily="50" charset="-128"/>
                <a:cs typeface="メイリオ" panose="020B0604030504040204" pitchFamily="50" charset="-128"/>
              </a:rPr>
              <a:t>バージョン</a:t>
            </a:r>
            <a:r>
              <a:rPr lang="ja-JP" altLang="en-US" sz="1600" b="0" dirty="0">
                <a:latin typeface="メイリオ" panose="020B0604030504040204" pitchFamily="50" charset="-128"/>
                <a:ea typeface="メイリオ" panose="020B0604030504040204" pitchFamily="50" charset="-128"/>
                <a:cs typeface="メイリオ" panose="020B0604030504040204" pitchFamily="50" charset="-128"/>
              </a:rPr>
              <a:t>）</a:t>
            </a:r>
            <a:endParaRPr lang="en-US" sz="1600" b="0" dirty="0">
              <a:latin typeface="メイリオ" panose="020B0604030504040204" pitchFamily="50" charset="-128"/>
              <a:ea typeface="メイリオ" panose="020B0604030504040204" pitchFamily="50" charset="-128"/>
              <a:cs typeface="メイリオ" panose="020B0604030504040204" pitchFamily="50" charset="-128"/>
            </a:endParaRPr>
          </a:p>
          <a:p>
            <a:pPr>
              <a:lnSpc>
                <a:spcPct val="110000"/>
              </a:lnSpc>
              <a:buFont typeface="Arial"/>
              <a:buChar char="•"/>
            </a:pPr>
            <a:r>
              <a:rPr lang="en-US" sz="1600" b="0" dirty="0" err="1">
                <a:latin typeface="メイリオ" panose="020B0604030504040204" pitchFamily="50" charset="-128"/>
                <a:ea typeface="メイリオ" panose="020B0604030504040204" pitchFamily="50" charset="-128"/>
                <a:cs typeface="メイリオ" panose="020B0604030504040204" pitchFamily="50" charset="-128"/>
              </a:rPr>
              <a:t>ダウンロード</a:t>
            </a:r>
            <a:r>
              <a:rPr lang="ja-JP" altLang="en-US" sz="1600" b="0" dirty="0">
                <a:latin typeface="メイリオ" panose="020B0604030504040204" pitchFamily="50" charset="-128"/>
                <a:ea typeface="メイリオ" panose="020B0604030504040204" pitchFamily="50" charset="-128"/>
                <a:cs typeface="メイリオ" panose="020B0604030504040204" pitchFamily="50" charset="-128"/>
              </a:rPr>
              <a:t>元もしくはソースコードの</a:t>
            </a:r>
            <a:r>
              <a:rPr lang="en-US" sz="1600" b="0" dirty="0">
                <a:latin typeface="メイリオ" panose="020B0604030504040204" pitchFamily="50" charset="-128"/>
                <a:ea typeface="メイリオ" panose="020B0604030504040204" pitchFamily="50" charset="-128"/>
                <a:cs typeface="メイリオ" panose="020B0604030504040204" pitchFamily="50" charset="-128"/>
              </a:rPr>
              <a:t>URL</a:t>
            </a:r>
          </a:p>
          <a:p>
            <a:pPr>
              <a:lnSpc>
                <a:spcPct val="110000"/>
              </a:lnSpc>
              <a:buFont typeface="Arial"/>
              <a:buChar char="•"/>
            </a:pPr>
            <a:r>
              <a:rPr lang="ja-JP" altLang="en-US" sz="1600" b="0" dirty="0">
                <a:latin typeface="メイリオ" panose="020B0604030504040204" pitchFamily="50" charset="-128"/>
                <a:ea typeface="メイリオ" panose="020B0604030504040204" pitchFamily="50" charset="-128"/>
                <a:cs typeface="メイリオ" panose="020B0604030504040204" pitchFamily="50" charset="-128"/>
              </a:rPr>
              <a:t>著作権保有者</a:t>
            </a:r>
            <a:endParaRPr lang="en-US" sz="1600" b="0" dirty="0">
              <a:latin typeface="メイリオ" panose="020B0604030504040204" pitchFamily="50" charset="-128"/>
              <a:ea typeface="メイリオ" panose="020B0604030504040204" pitchFamily="50" charset="-128"/>
              <a:cs typeface="メイリオ" panose="020B0604030504040204" pitchFamily="50" charset="-128"/>
            </a:endParaRPr>
          </a:p>
          <a:p>
            <a:pPr>
              <a:lnSpc>
                <a:spcPct val="110000"/>
              </a:lnSpc>
              <a:buFont typeface="Arial"/>
              <a:buChar char="•"/>
            </a:pPr>
            <a:r>
              <a:rPr lang="en-US" sz="1600" b="0" dirty="0" err="1">
                <a:latin typeface="メイリオ" panose="020B0604030504040204" pitchFamily="50" charset="-128"/>
                <a:ea typeface="メイリオ" panose="020B0604030504040204" pitchFamily="50" charset="-128"/>
                <a:cs typeface="メイリオ" panose="020B0604030504040204" pitchFamily="50" charset="-128"/>
              </a:rPr>
              <a:t>ライセンス</a:t>
            </a:r>
            <a:r>
              <a:rPr lang="ja-JP" altLang="en-US" sz="1600" b="0" dirty="0">
                <a:latin typeface="メイリオ" panose="020B0604030504040204" pitchFamily="50" charset="-128"/>
                <a:ea typeface="メイリオ" panose="020B0604030504040204" pitchFamily="50" charset="-128"/>
                <a:cs typeface="メイリオ" panose="020B0604030504040204" pitchFamily="50" charset="-128"/>
              </a:rPr>
              <a:t>および</a:t>
            </a:r>
            <a:r>
              <a:rPr lang="en-US" sz="1600" b="0" dirty="0" err="1">
                <a:latin typeface="メイリオ" panose="020B0604030504040204" pitchFamily="50" charset="-128"/>
                <a:ea typeface="メイリオ" panose="020B0604030504040204" pitchFamily="50" charset="-128"/>
                <a:cs typeface="メイリオ" panose="020B0604030504040204" pitchFamily="50" charset="-128"/>
              </a:rPr>
              <a:t>ライセンスのURL</a:t>
            </a:r>
            <a:endParaRPr lang="en-US" sz="1600" b="0" dirty="0">
              <a:latin typeface="メイリオ" panose="020B0604030504040204" pitchFamily="50" charset="-128"/>
              <a:ea typeface="メイリオ" panose="020B0604030504040204" pitchFamily="50" charset="-128"/>
              <a:cs typeface="メイリオ" panose="020B0604030504040204" pitchFamily="50" charset="-128"/>
            </a:endParaRPr>
          </a:p>
          <a:p>
            <a:pPr>
              <a:lnSpc>
                <a:spcPct val="110000"/>
              </a:lnSpc>
              <a:buFont typeface="Arial"/>
              <a:buChar char="•"/>
            </a:pPr>
            <a:r>
              <a:rPr lang="ja-JP" altLang="en-US" sz="1600" b="0" dirty="0">
                <a:latin typeface="メイリオ" panose="020B0604030504040204" pitchFamily="50" charset="-128"/>
                <a:ea typeface="メイリオ" panose="020B0604030504040204" pitchFamily="50" charset="-128"/>
                <a:cs typeface="メイリオ" panose="020B0604030504040204" pitchFamily="50" charset="-128"/>
              </a:rPr>
              <a:t>帰属表示やその他の告知</a:t>
            </a:r>
            <a:r>
              <a:rPr lang="en-US" altLang="ja-JP" sz="1600" b="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b="0" dirty="0">
                <a:latin typeface="メイリオ" panose="020B0604030504040204" pitchFamily="50" charset="-128"/>
                <a:ea typeface="メイリオ" panose="020B0604030504040204" pitchFamily="50" charset="-128"/>
                <a:cs typeface="メイリオ" panose="020B0604030504040204" pitchFamily="50" charset="-128"/>
              </a:rPr>
              <a:t>通知</a:t>
            </a:r>
            <a:r>
              <a:rPr lang="en-US" altLang="ja-JP" sz="1600" b="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b="0" dirty="0">
                <a:latin typeface="メイリオ" panose="020B0604030504040204" pitchFamily="50" charset="-128"/>
                <a:ea typeface="メイリオ" panose="020B0604030504040204" pitchFamily="50" charset="-128"/>
                <a:cs typeface="メイリオ" panose="020B0604030504040204" pitchFamily="50" charset="-128"/>
              </a:rPr>
              <a:t>表示、それらの</a:t>
            </a:r>
            <a:r>
              <a:rPr lang="en-US" altLang="ja-JP" sz="1600" b="0" dirty="0">
                <a:latin typeface="メイリオ" panose="020B0604030504040204" pitchFamily="50" charset="-128"/>
                <a:ea typeface="メイリオ" panose="020B0604030504040204" pitchFamily="50" charset="-128"/>
                <a:cs typeface="メイリオ" panose="020B0604030504040204" pitchFamily="50" charset="-128"/>
              </a:rPr>
              <a:t>URL</a:t>
            </a:r>
            <a:endParaRPr lang="en-US" sz="1600" b="0" dirty="0">
              <a:latin typeface="メイリオ" panose="020B0604030504040204" pitchFamily="50" charset="-128"/>
              <a:ea typeface="メイリオ" panose="020B0604030504040204" pitchFamily="50" charset="-128"/>
              <a:cs typeface="メイリオ" panose="020B0604030504040204" pitchFamily="50" charset="-128"/>
            </a:endParaRPr>
          </a:p>
          <a:p>
            <a:pPr>
              <a:lnSpc>
                <a:spcPct val="110000"/>
              </a:lnSpc>
              <a:buFont typeface="Arial"/>
              <a:buChar char="•"/>
            </a:pPr>
            <a:r>
              <a:rPr lang="ja-JP" altLang="en-US" sz="1600" b="0" dirty="0">
                <a:latin typeface="メイリオ" panose="020B0604030504040204" pitchFamily="50" charset="-128"/>
                <a:ea typeface="メイリオ" panose="020B0604030504040204" pitchFamily="50" charset="-128"/>
                <a:cs typeface="メイリオ" panose="020B0604030504040204" pitchFamily="50" charset="-128"/>
              </a:rPr>
              <a:t>意図して行われた</a:t>
            </a:r>
            <a:r>
              <a:rPr lang="en-US" sz="1600" b="0" dirty="0" err="1">
                <a:latin typeface="メイリオ" panose="020B0604030504040204" pitchFamily="50" charset="-128"/>
                <a:ea typeface="メイリオ" panose="020B0604030504040204" pitchFamily="50" charset="-128"/>
                <a:cs typeface="メイリオ" panose="020B0604030504040204" pitchFamily="50" charset="-128"/>
              </a:rPr>
              <a:t>改変に関する記述</a:t>
            </a:r>
            <a:endParaRPr lang="en-US" sz="1600" b="0" dirty="0">
              <a:latin typeface="メイリオ" panose="020B0604030504040204" pitchFamily="50" charset="-128"/>
              <a:ea typeface="メイリオ" panose="020B0604030504040204" pitchFamily="50" charset="-128"/>
              <a:cs typeface="メイリオ" panose="020B0604030504040204" pitchFamily="50" charset="-128"/>
            </a:endParaRPr>
          </a:p>
          <a:p>
            <a:pPr marL="623888" indent="-177800">
              <a:lnSpc>
                <a:spcPct val="110000"/>
              </a:lnSpc>
              <a:buFont typeface="Arial"/>
              <a:buChar char="•"/>
            </a:pPr>
            <a:endParaRPr lang="en-US" altLang="ja-JP" sz="1600" b="0" dirty="0">
              <a:latin typeface="メイリオ" panose="020B0604030504040204" pitchFamily="50" charset="-128"/>
              <a:ea typeface="メイリオ" panose="020B0604030504040204" pitchFamily="50" charset="-128"/>
              <a:cs typeface="メイリオ" panose="020B0604030504040204" pitchFamily="50" charset="-128"/>
            </a:endParaRPr>
          </a:p>
          <a:p>
            <a:pPr marL="623888" indent="-177800">
              <a:lnSpc>
                <a:spcPct val="110000"/>
              </a:lnSpc>
              <a:buFont typeface="Arial"/>
              <a:buChar char="•"/>
            </a:pPr>
            <a:endParaRPr lang="en-US" altLang="ja-JP" sz="1600" b="0" dirty="0">
              <a:latin typeface="メイリオ" panose="020B0604030504040204" pitchFamily="50" charset="-128"/>
              <a:ea typeface="メイリオ" panose="020B0604030504040204" pitchFamily="50" charset="-128"/>
              <a:cs typeface="メイリオ" panose="020B0604030504040204" pitchFamily="50" charset="-128"/>
            </a:endParaRPr>
          </a:p>
          <a:p>
            <a:pPr marL="350838" indent="-177800">
              <a:lnSpc>
                <a:spcPct val="110000"/>
              </a:lnSpc>
              <a:buFont typeface="Arial"/>
              <a:buChar char="•"/>
            </a:pPr>
            <a:r>
              <a:rPr lang="en-US" altLang="ja-JP" sz="1600" b="0" dirty="0" err="1">
                <a:latin typeface="メイリオ" panose="020B0604030504040204" pitchFamily="50" charset="-128"/>
                <a:ea typeface="メイリオ" panose="020B0604030504040204" pitchFamily="50" charset="-128"/>
                <a:cs typeface="メイリオ" panose="020B0604030504040204" pitchFamily="50" charset="-128"/>
              </a:rPr>
              <a:t>依存</a:t>
            </a:r>
            <a:r>
              <a:rPr lang="ja-JP" altLang="en-US" sz="1600" b="0" dirty="0">
                <a:latin typeface="メイリオ" panose="020B0604030504040204" pitchFamily="50" charset="-128"/>
                <a:ea typeface="メイリオ" panose="020B0604030504040204" pitchFamily="50" charset="-128"/>
                <a:cs typeface="メイリオ" panose="020B0604030504040204" pitchFamily="50" charset="-128"/>
              </a:rPr>
              <a:t>関係</a:t>
            </a:r>
            <a:r>
              <a:rPr lang="en-US" altLang="ja-JP" sz="1600" b="0" dirty="0" err="1">
                <a:latin typeface="メイリオ" panose="020B0604030504040204" pitchFamily="50" charset="-128"/>
                <a:ea typeface="メイリオ" panose="020B0604030504040204" pitchFamily="50" charset="-128"/>
                <a:cs typeface="メイリオ" panose="020B0604030504040204" pitchFamily="50" charset="-128"/>
              </a:rPr>
              <a:t>のリスト</a:t>
            </a:r>
            <a:endParaRPr lang="en-US" altLang="ja-JP" sz="1600" b="0" dirty="0">
              <a:latin typeface="メイリオ" panose="020B0604030504040204" pitchFamily="50" charset="-128"/>
              <a:ea typeface="メイリオ" panose="020B0604030504040204" pitchFamily="50" charset="-128"/>
              <a:cs typeface="メイリオ" panose="020B0604030504040204" pitchFamily="50" charset="-128"/>
            </a:endParaRPr>
          </a:p>
          <a:p>
            <a:pPr marL="350838" indent="-177800">
              <a:lnSpc>
                <a:spcPct val="110000"/>
              </a:lnSpc>
              <a:buFont typeface="Arial"/>
              <a:buChar char="•"/>
            </a:pPr>
            <a:r>
              <a:rPr lang="en-US" altLang="ja-JP" sz="1600" b="0" dirty="0" err="1">
                <a:latin typeface="メイリオ" panose="020B0604030504040204" pitchFamily="50" charset="-128"/>
                <a:ea typeface="メイリオ" panose="020B0604030504040204" pitchFamily="50" charset="-128"/>
                <a:cs typeface="メイリオ" panose="020B0604030504040204" pitchFamily="50" charset="-128"/>
              </a:rPr>
              <a:t>製品で意図している使用</a:t>
            </a:r>
            <a:r>
              <a:rPr lang="ja-JP" altLang="en-US" sz="1600" b="0" dirty="0">
                <a:latin typeface="メイリオ" panose="020B0604030504040204" pitchFamily="50" charset="-128"/>
                <a:ea typeface="メイリオ" panose="020B0604030504040204" pitchFamily="50" charset="-128"/>
                <a:cs typeface="メイリオ" panose="020B0604030504040204" pitchFamily="50" charset="-128"/>
              </a:rPr>
              <a:t>方法</a:t>
            </a:r>
            <a:endParaRPr lang="en-US" altLang="ja-JP" sz="1600" b="0" dirty="0">
              <a:latin typeface="メイリオ" panose="020B0604030504040204" pitchFamily="50" charset="-128"/>
              <a:ea typeface="メイリオ" panose="020B0604030504040204" pitchFamily="50" charset="-128"/>
              <a:cs typeface="メイリオ" panose="020B0604030504040204" pitchFamily="50" charset="-128"/>
            </a:endParaRPr>
          </a:p>
          <a:p>
            <a:pPr marL="350838" indent="-177800">
              <a:lnSpc>
                <a:spcPct val="110000"/>
              </a:lnSpc>
              <a:buFont typeface="Arial"/>
              <a:buChar char="•"/>
            </a:pPr>
            <a:r>
              <a:rPr lang="en-US" altLang="ja-JP" sz="1600" b="0" dirty="0" err="1">
                <a:latin typeface="メイリオ" panose="020B0604030504040204" pitchFamily="50" charset="-128"/>
                <a:ea typeface="メイリオ" panose="020B0604030504040204" pitchFamily="50" charset="-128"/>
                <a:cs typeface="メイリオ" panose="020B0604030504040204" pitchFamily="50" charset="-128"/>
              </a:rPr>
              <a:t>そのパッケージを</a:t>
            </a:r>
            <a:r>
              <a:rPr lang="ja-JP" altLang="en-US" sz="1600" b="0" dirty="0">
                <a:latin typeface="メイリオ" panose="020B0604030504040204" pitchFamily="50" charset="-128"/>
                <a:ea typeface="メイリオ" panose="020B0604030504040204" pitchFamily="50" charset="-128"/>
                <a:cs typeface="メイリオ" panose="020B0604030504040204" pitchFamily="50" charset="-128"/>
              </a:rPr>
              <a:t>内包する</a:t>
            </a:r>
            <a:r>
              <a:rPr lang="en-US" altLang="ja-JP" sz="1600" b="0" dirty="0" err="1">
                <a:latin typeface="メイリオ" panose="020B0604030504040204" pitchFamily="50" charset="-128"/>
                <a:ea typeface="メイリオ" panose="020B0604030504040204" pitchFamily="50" charset="-128"/>
                <a:cs typeface="メイリオ" panose="020B0604030504040204" pitchFamily="50" charset="-128"/>
              </a:rPr>
              <a:t>製品のファースト</a:t>
            </a:r>
            <a:r>
              <a:rPr lang="ja-JP" altLang="en-US" sz="1600" b="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600" b="0" dirty="0" err="1">
                <a:latin typeface="メイリオ" panose="020B0604030504040204" pitchFamily="50" charset="-128"/>
                <a:ea typeface="メイリオ" panose="020B0604030504040204" pitchFamily="50" charset="-128"/>
                <a:cs typeface="メイリオ" panose="020B0604030504040204" pitchFamily="50" charset="-128"/>
              </a:rPr>
              <a:t>リリース（最初の公開・販売</a:t>
            </a:r>
            <a:r>
              <a:rPr lang="en-US" altLang="ja-JP" sz="1600" b="0" dirty="0">
                <a:latin typeface="メイリオ" panose="020B0604030504040204" pitchFamily="50" charset="-128"/>
                <a:ea typeface="メイリオ" panose="020B0604030504040204" pitchFamily="50" charset="-128"/>
                <a:cs typeface="メイリオ" panose="020B0604030504040204" pitchFamily="50" charset="-128"/>
              </a:rPr>
              <a:t>）</a:t>
            </a:r>
          </a:p>
          <a:p>
            <a:pPr marL="350838" indent="-177800">
              <a:lnSpc>
                <a:spcPct val="110000"/>
              </a:lnSpc>
              <a:buFont typeface="Arial"/>
              <a:buChar char="•"/>
            </a:pPr>
            <a:r>
              <a:rPr lang="en-US" sz="1600" b="0" dirty="0" err="1">
                <a:latin typeface="メイリオ" panose="020B0604030504040204" pitchFamily="50" charset="-128"/>
                <a:ea typeface="メイリオ" panose="020B0604030504040204" pitchFamily="50" charset="-128"/>
                <a:cs typeface="メイリオ" panose="020B0604030504040204" pitchFamily="50" charset="-128"/>
              </a:rPr>
              <a:t>ソースコード</a:t>
            </a:r>
            <a:r>
              <a:rPr lang="ja-JP" altLang="en-US" sz="1600" b="0" dirty="0">
                <a:latin typeface="メイリオ" panose="020B0604030504040204" pitchFamily="50" charset="-128"/>
                <a:ea typeface="メイリオ" panose="020B0604030504040204" pitchFamily="50" charset="-128"/>
                <a:cs typeface="メイリオ" panose="020B0604030504040204" pitchFamily="50" charset="-128"/>
              </a:rPr>
              <a:t>が</a:t>
            </a:r>
            <a:r>
              <a:rPr lang="en-US" sz="1600" b="0" dirty="0" err="1">
                <a:latin typeface="メイリオ" panose="020B0604030504040204" pitchFamily="50" charset="-128"/>
                <a:ea typeface="メイリオ" panose="020B0604030504040204" pitchFamily="50" charset="-128"/>
                <a:cs typeface="メイリオ" panose="020B0604030504040204" pitchFamily="50" charset="-128"/>
              </a:rPr>
              <a:t>メンテナンスされ</a:t>
            </a:r>
            <a:r>
              <a:rPr lang="ja-JP" altLang="en-US" sz="1600" b="0" dirty="0">
                <a:latin typeface="メイリオ" panose="020B0604030504040204" pitchFamily="50" charset="-128"/>
                <a:ea typeface="メイリオ" panose="020B0604030504040204" pitchFamily="50" charset="-128"/>
                <a:cs typeface="メイリオ" panose="020B0604030504040204" pitchFamily="50" charset="-128"/>
              </a:rPr>
              <a:t>ているロケーション</a:t>
            </a:r>
            <a:endParaRPr lang="en-US" sz="1600" b="0" dirty="0">
              <a:latin typeface="メイリオ" panose="020B0604030504040204" pitchFamily="50" charset="-128"/>
              <a:ea typeface="メイリオ" panose="020B0604030504040204" pitchFamily="50" charset="-128"/>
              <a:cs typeface="メイリオ" panose="020B0604030504040204" pitchFamily="50" charset="-128"/>
            </a:endParaRPr>
          </a:p>
          <a:p>
            <a:pPr marL="350838" indent="-177800">
              <a:lnSpc>
                <a:spcPct val="110000"/>
              </a:lnSpc>
              <a:buFont typeface="Arial"/>
              <a:buChar char="•"/>
            </a:pPr>
            <a:r>
              <a:rPr lang="ja-JP" altLang="en-US" sz="1600" b="0" dirty="0">
                <a:latin typeface="メイリオ" panose="020B0604030504040204" pitchFamily="50" charset="-128"/>
                <a:ea typeface="メイリオ" panose="020B0604030504040204" pitchFamily="50" charset="-128"/>
                <a:cs typeface="メイリオ" panose="020B0604030504040204" pitchFamily="50" charset="-128"/>
              </a:rPr>
              <a:t>過去に別</a:t>
            </a:r>
            <a:r>
              <a:rPr lang="en-US" altLang="ja-JP" sz="1600" b="0" dirty="0" err="1">
                <a:latin typeface="メイリオ" panose="020B0604030504040204" pitchFamily="50" charset="-128"/>
                <a:ea typeface="メイリオ" panose="020B0604030504040204" pitchFamily="50" charset="-128"/>
                <a:cs typeface="メイリオ" panose="020B0604030504040204" pitchFamily="50" charset="-128"/>
              </a:rPr>
              <a:t>経緯で</a:t>
            </a:r>
            <a:r>
              <a:rPr lang="en-US" sz="1600" b="0" dirty="0" err="1">
                <a:latin typeface="メイリオ" panose="020B0604030504040204" pitchFamily="50" charset="-128"/>
                <a:ea typeface="メイリオ" panose="020B0604030504040204" pitchFamily="50" charset="-128"/>
                <a:cs typeface="メイリオ" panose="020B0604030504040204" pitchFamily="50" charset="-128"/>
              </a:rPr>
              <a:t>そのパッケージ</a:t>
            </a:r>
            <a:r>
              <a:rPr lang="ja-JP" altLang="en-US" sz="1600" b="0" dirty="0">
                <a:latin typeface="メイリオ" panose="020B0604030504040204" pitchFamily="50" charset="-128"/>
                <a:ea typeface="メイリオ" panose="020B0604030504040204" pitchFamily="50" charset="-128"/>
                <a:cs typeface="メイリオ" panose="020B0604030504040204" pitchFamily="50" charset="-128"/>
              </a:rPr>
              <a:t>に対して下された</a:t>
            </a:r>
            <a:r>
              <a:rPr lang="en-US" sz="1600" b="0" dirty="0" err="1">
                <a:latin typeface="メイリオ" panose="020B0604030504040204" pitchFamily="50" charset="-128"/>
                <a:ea typeface="メイリオ" panose="020B0604030504040204" pitchFamily="50" charset="-128"/>
                <a:cs typeface="メイリオ" panose="020B0604030504040204" pitchFamily="50" charset="-128"/>
              </a:rPr>
              <a:t>承認</a:t>
            </a:r>
            <a:r>
              <a:rPr lang="ja-JP" altLang="en-US" sz="1600" b="0" dirty="0">
                <a:latin typeface="メイリオ" panose="020B0604030504040204" pitchFamily="50" charset="-128"/>
                <a:ea typeface="メイリオ" panose="020B0604030504040204" pitchFamily="50" charset="-128"/>
                <a:cs typeface="メイリオ" panose="020B0604030504040204" pitchFamily="50" charset="-128"/>
              </a:rPr>
              <a:t>の可能性</a:t>
            </a:r>
            <a:endParaRPr lang="en-US" sz="1600" b="0" dirty="0">
              <a:latin typeface="メイリオ" panose="020B0604030504040204" pitchFamily="50" charset="-128"/>
              <a:ea typeface="メイリオ" panose="020B0604030504040204" pitchFamily="50" charset="-128"/>
              <a:cs typeface="メイリオ" panose="020B0604030504040204" pitchFamily="50" charset="-128"/>
            </a:endParaRPr>
          </a:p>
          <a:p>
            <a:pPr marL="350838" indent="-177800">
              <a:lnSpc>
                <a:spcPct val="110000"/>
              </a:lnSpc>
              <a:buFont typeface="Arial"/>
              <a:buChar char="•"/>
            </a:pPr>
            <a:r>
              <a:rPr lang="en-US" sz="1600" b="0" dirty="0" err="1">
                <a:latin typeface="メイリオ" panose="020B0604030504040204" pitchFamily="50" charset="-128"/>
                <a:ea typeface="メイリオ" panose="020B0604030504040204" pitchFamily="50" charset="-128"/>
                <a:cs typeface="メイリオ" panose="020B0604030504040204" pitchFamily="50" charset="-128"/>
              </a:rPr>
              <a:t>外部ベンダーからの提供物の場合</a:t>
            </a:r>
            <a:r>
              <a:rPr lang="en-US" sz="1600" b="0" dirty="0">
                <a:latin typeface="メイリオ" panose="020B0604030504040204" pitchFamily="50" charset="-128"/>
                <a:ea typeface="メイリオ" panose="020B0604030504040204" pitchFamily="50" charset="-128"/>
                <a:cs typeface="メイリオ" panose="020B0604030504040204" pitchFamily="50" charset="-128"/>
              </a:rPr>
              <a:t>： </a:t>
            </a:r>
          </a:p>
          <a:p>
            <a:pPr marL="542925" lvl="1">
              <a:lnSpc>
                <a:spcPct val="110000"/>
              </a:lnSpc>
              <a:buFont typeface="Wingdings" panose="05000000000000000000" pitchFamily="2" charset="2"/>
              <a:buChar char="Ø"/>
            </a:pPr>
            <a:r>
              <a:rPr lang="en-US" sz="1400" b="0" dirty="0">
                <a:latin typeface="メイリオ" panose="020B0604030504040204" pitchFamily="50" charset="-128"/>
                <a:ea typeface="メイリオ" panose="020B0604030504040204" pitchFamily="50" charset="-128"/>
                <a:cs typeface="メイリオ" panose="020B0604030504040204" pitchFamily="50" charset="-128"/>
              </a:rPr>
              <a:t>開発チームのコンタクト ポイント</a:t>
            </a:r>
          </a:p>
          <a:p>
            <a:pPr marL="542925" lvl="1">
              <a:lnSpc>
                <a:spcPct val="110000"/>
              </a:lnSpc>
              <a:buFont typeface="Wingdings" panose="05000000000000000000" pitchFamily="2" charset="2"/>
              <a:buChar char="Ø"/>
            </a:pPr>
            <a:r>
              <a:rPr lang="en-US" sz="1400" dirty="0" err="1">
                <a:latin typeface="メイリオ" panose="020B0604030504040204" pitchFamily="50" charset="-128"/>
                <a:ea typeface="メイリオ" panose="020B0604030504040204" pitchFamily="50" charset="-128"/>
                <a:cs typeface="メイリオ" panose="020B0604030504040204" pitchFamily="50" charset="-128"/>
              </a:rPr>
              <a:t>著作権表示、帰属</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表示</a:t>
            </a:r>
            <a:r>
              <a:rPr lang="en-US" sz="1400" dirty="0">
                <a:latin typeface="メイリオ" panose="020B0604030504040204" pitchFamily="50" charset="-128"/>
                <a:ea typeface="メイリオ" panose="020B0604030504040204" pitchFamily="50" charset="-128"/>
                <a:cs typeface="メイリオ" panose="020B0604030504040204" pitchFamily="50" charset="-128"/>
              </a:rPr>
              <a:t>、</a:t>
            </a:r>
            <a:r>
              <a:rPr lang="en-US" sz="1400" dirty="0" err="1">
                <a:latin typeface="メイリオ" panose="020B0604030504040204" pitchFamily="50" charset="-128"/>
                <a:ea typeface="メイリオ" panose="020B0604030504040204" pitchFamily="50" charset="-128"/>
                <a:cs typeface="メイリオ" panose="020B0604030504040204" pitchFamily="50" charset="-128"/>
              </a:rPr>
              <a:t>およびライセンスの義務</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履行に</a:t>
            </a:r>
            <a:r>
              <a:rPr lang="en-US" sz="1400" dirty="0" err="1">
                <a:latin typeface="メイリオ" panose="020B0604030504040204" pitchFamily="50" charset="-128"/>
                <a:ea typeface="メイリオ" panose="020B0604030504040204" pitchFamily="50" charset="-128"/>
                <a:cs typeface="メイリオ" panose="020B0604030504040204" pitchFamily="50" charset="-128"/>
              </a:rPr>
              <a:t>必要</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な</a:t>
            </a:r>
            <a:r>
              <a:rPr lang="en-US" sz="1400" dirty="0" err="1">
                <a:latin typeface="メイリオ" panose="020B0604030504040204" pitchFamily="50" charset="-128"/>
                <a:ea typeface="メイリオ" panose="020B0604030504040204" pitchFamily="50" charset="-128"/>
                <a:cs typeface="メイリオ" panose="020B0604030504040204" pitchFamily="50" charset="-128"/>
              </a:rPr>
              <a:t>ベンダー改変ソースコード</a:t>
            </a:r>
            <a:endParaRPr lang="en-US" sz="1600" b="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lnSpc>
                <a:spcPct val="100000"/>
              </a:lnSpc>
              <a:buNone/>
            </a:pPr>
            <a:endParaRPr lang="en-US" sz="1600" b="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38993130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メイリオ" panose="020B0604030504040204" pitchFamily="50" charset="-128"/>
                <a:ea typeface="メイリオ" panose="020B0604030504040204" pitchFamily="50" charset="-128"/>
                <a:cs typeface="メイリオ" panose="020B0604030504040204" pitchFamily="50" charset="-128"/>
              </a:rPr>
              <a:t>FOSSレビューチーム</a:t>
            </a:r>
            <a:endParaRPr 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Content Placeholder 2"/>
          <p:cNvSpPr>
            <a:spLocks noGrp="1"/>
          </p:cNvSpPr>
          <p:nvPr>
            <p:ph idx="1"/>
          </p:nvPr>
        </p:nvSpPr>
        <p:spPr>
          <a:xfrm>
            <a:off x="304800" y="4531169"/>
            <a:ext cx="11277600" cy="3052238"/>
          </a:xfrm>
        </p:spPr>
        <p:txBody>
          <a:bodyPr vert="horz" lIns="91440" tIns="45720" rIns="91440" bIns="45720" rtlCol="0" anchor="t">
            <a:noAutofit/>
          </a:bodyPr>
          <a:lstStyle/>
          <a:p>
            <a:pPr marL="0" indent="0">
              <a:buNone/>
            </a:pPr>
            <a:r>
              <a:rPr lang="en-US" sz="2000"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レビュー チームには企業で</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の使用を支援、指導し、とりまとめ、レビューする代表者たちが含まれる。その代表者には、以下が含まれる場合がある：</a:t>
            </a:r>
            <a:endParaRPr lang="en-US" sz="2000" dirty="0">
              <a:latin typeface="メイリオ" panose="020B0604030504040204" pitchFamily="50" charset="-128"/>
              <a:ea typeface="メイリオ" panose="020B0604030504040204" pitchFamily="50" charset="-128"/>
              <a:cs typeface="メイリオ" panose="020B0604030504040204" pitchFamily="50" charset="-128"/>
            </a:endParaRPr>
          </a:p>
          <a:p>
            <a:pPr>
              <a:lnSpc>
                <a:spcPct val="130000"/>
              </a:lnSpc>
              <a:buFont typeface="Arial"/>
              <a:buChar char="•"/>
            </a:pPr>
            <a:r>
              <a:rPr lang="en-US" sz="1600" b="0" dirty="0" err="1">
                <a:latin typeface="メイリオ" panose="020B0604030504040204" pitchFamily="50" charset="-128"/>
                <a:ea typeface="メイリオ" panose="020B0604030504040204" pitchFamily="50" charset="-128"/>
                <a:cs typeface="メイリオ" panose="020B0604030504040204" pitchFamily="50" charset="-128"/>
              </a:rPr>
              <a:t>ライセンスの義務を特定し、評価する</a:t>
            </a:r>
            <a:r>
              <a:rPr lang="ja-JP" altLang="en-US" sz="1600" b="0" dirty="0">
                <a:latin typeface="メイリオ" panose="020B0604030504040204" pitchFamily="50" charset="-128"/>
                <a:ea typeface="メイリオ" panose="020B0604030504040204" pitchFamily="50" charset="-128"/>
                <a:cs typeface="メイリオ" panose="020B0604030504040204" pitchFamily="50" charset="-128"/>
              </a:rPr>
              <a:t>法務関係者</a:t>
            </a:r>
            <a:endParaRPr lang="en-US" sz="1600" b="0" dirty="0">
              <a:latin typeface="メイリオ" panose="020B0604030504040204" pitchFamily="50" charset="-128"/>
              <a:ea typeface="メイリオ" panose="020B0604030504040204" pitchFamily="50" charset="-128"/>
              <a:cs typeface="メイリオ" panose="020B0604030504040204" pitchFamily="50" charset="-128"/>
            </a:endParaRPr>
          </a:p>
          <a:p>
            <a:pPr>
              <a:lnSpc>
                <a:spcPct val="130000"/>
              </a:lnSpc>
              <a:buFont typeface="Arial"/>
              <a:buChar char="•"/>
            </a:pPr>
            <a:r>
              <a:rPr lang="en-US" sz="1600" b="0" dirty="0" err="1">
                <a:latin typeface="メイリオ" panose="020B0604030504040204" pitchFamily="50" charset="-128"/>
                <a:ea typeface="メイリオ" panose="020B0604030504040204" pitchFamily="50" charset="-128"/>
                <a:cs typeface="メイリオ" panose="020B0604030504040204" pitchFamily="50" charset="-128"/>
              </a:rPr>
              <a:t>FOSSの使用</a:t>
            </a:r>
            <a:r>
              <a:rPr lang="ja-JP" altLang="en-US" sz="1600" b="0" dirty="0">
                <a:latin typeface="メイリオ" panose="020B0604030504040204" pitchFamily="50" charset="-128"/>
                <a:ea typeface="メイリオ" panose="020B0604030504040204" pitchFamily="50" charset="-128"/>
                <a:cs typeface="メイリオ" panose="020B0604030504040204" pitchFamily="50" charset="-128"/>
              </a:rPr>
              <a:t>の</a:t>
            </a:r>
            <a:r>
              <a:rPr lang="en-US" sz="1600" b="0" dirty="0" err="1">
                <a:latin typeface="メイリオ" panose="020B0604030504040204" pitchFamily="50" charset="-128"/>
                <a:ea typeface="メイリオ" panose="020B0604030504040204" pitchFamily="50" charset="-128"/>
                <a:cs typeface="メイリオ" panose="020B0604030504040204" pitchFamily="50" charset="-128"/>
              </a:rPr>
              <a:t>確認</a:t>
            </a:r>
            <a:r>
              <a:rPr lang="ja-JP" altLang="en-US" sz="1600" b="0" dirty="0">
                <a:latin typeface="メイリオ" panose="020B0604030504040204" pitchFamily="50" charset="-128"/>
                <a:ea typeface="メイリオ" panose="020B0604030504040204" pitchFamily="50" charset="-128"/>
                <a:cs typeface="メイリオ" panose="020B0604030504040204" pitchFamily="50" charset="-128"/>
              </a:rPr>
              <a:t>と</a:t>
            </a:r>
            <a:r>
              <a:rPr lang="en-US" sz="1600" b="0" dirty="0" err="1">
                <a:latin typeface="メイリオ" panose="020B0604030504040204" pitchFamily="50" charset="-128"/>
                <a:ea typeface="メイリオ" panose="020B0604030504040204" pitchFamily="50" charset="-128"/>
                <a:cs typeface="メイリオ" panose="020B0604030504040204" pitchFamily="50" charset="-128"/>
              </a:rPr>
              <a:t>追跡を支援する</a:t>
            </a:r>
            <a:r>
              <a:rPr lang="ja-JP" altLang="en-US" sz="1600" b="0" dirty="0">
                <a:latin typeface="メイリオ" panose="020B0604030504040204" pitchFamily="50" charset="-128"/>
                <a:ea typeface="メイリオ" panose="020B0604030504040204" pitchFamily="50" charset="-128"/>
                <a:cs typeface="メイリオ" panose="020B0604030504040204" pitchFamily="50" charset="-128"/>
              </a:rPr>
              <a:t>ソースコードスキャン実施</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や</a:t>
            </a:r>
            <a:r>
              <a:rPr lang="ja-JP" altLang="en-US" sz="1600" b="0" dirty="0">
                <a:latin typeface="メイリオ" panose="020B0604030504040204" pitchFamily="50" charset="-128"/>
                <a:ea typeface="メイリオ" panose="020B0604030504040204" pitchFamily="50" charset="-128"/>
                <a:cs typeface="メイリオ" panose="020B0604030504040204" pitchFamily="50" charset="-128"/>
              </a:rPr>
              <a:t>ツールサポートを提供する関係者</a:t>
            </a:r>
            <a:endParaRPr lang="en-US" sz="1600" b="0" dirty="0">
              <a:latin typeface="メイリオ" panose="020B0604030504040204" pitchFamily="50" charset="-128"/>
              <a:ea typeface="メイリオ" panose="020B0604030504040204" pitchFamily="50" charset="-128"/>
              <a:cs typeface="メイリオ" panose="020B0604030504040204" pitchFamily="50" charset="-128"/>
            </a:endParaRPr>
          </a:p>
          <a:p>
            <a:pPr>
              <a:lnSpc>
                <a:spcPct val="130000"/>
              </a:lnSpc>
              <a:buFont typeface="Arial"/>
              <a:buChar char="•"/>
            </a:pPr>
            <a:r>
              <a:rPr lang="en-US" sz="1600" b="0" dirty="0" err="1">
                <a:latin typeface="メイリオ" panose="020B0604030504040204" pitchFamily="50" charset="-128"/>
                <a:ea typeface="メイリオ" panose="020B0604030504040204" pitchFamily="50" charset="-128"/>
                <a:cs typeface="メイリオ" panose="020B0604030504040204" pitchFamily="50" charset="-128"/>
              </a:rPr>
              <a:t>事業</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企画</a:t>
            </a:r>
            <a:r>
              <a:rPr lang="en-US" sz="1600" b="0" dirty="0">
                <a:latin typeface="メイリオ" panose="020B0604030504040204" pitchFamily="50" charset="-128"/>
                <a:ea typeface="メイリオ" panose="020B0604030504040204" pitchFamily="50" charset="-128"/>
                <a:cs typeface="メイリオ" panose="020B0604030504040204" pitchFamily="50" charset="-128"/>
              </a:rPr>
              <a:t>、</a:t>
            </a:r>
            <a:r>
              <a:rPr lang="en-US" sz="1600" b="0" dirty="0" err="1">
                <a:latin typeface="メイリオ" panose="020B0604030504040204" pitchFamily="50" charset="-128"/>
                <a:ea typeface="メイリオ" panose="020B0604030504040204" pitchFamily="50" charset="-128"/>
                <a:cs typeface="メイリオ" panose="020B0604030504040204" pitchFamily="50" charset="-128"/>
              </a:rPr>
              <a:t>商用ライセンス、輸出コンプライアンスなどを取り扱</a:t>
            </a:r>
            <a:r>
              <a:rPr lang="ja-JP" altLang="en-US" sz="1600" b="0" dirty="0">
                <a:latin typeface="メイリオ" panose="020B0604030504040204" pitchFamily="50" charset="-128"/>
                <a:ea typeface="メイリオ" panose="020B0604030504040204" pitchFamily="50" charset="-128"/>
                <a:cs typeface="メイリオ" panose="020B0604030504040204" pitchFamily="50" charset="-128"/>
              </a:rPr>
              <a:t>い、</a:t>
            </a:r>
            <a:r>
              <a:rPr lang="en-US" altLang="ja-JP" sz="1600" dirty="0" err="1">
                <a:latin typeface="メイリオ" panose="020B0604030504040204" pitchFamily="50" charset="-128"/>
                <a:ea typeface="メイリオ" panose="020B0604030504040204" pitchFamily="50" charset="-128"/>
                <a:cs typeface="メイリオ" panose="020B0604030504040204" pitchFamily="50" charset="-128"/>
              </a:rPr>
              <a:t>FOSSの使用によって影響を受ける可能性のある</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各</a:t>
            </a:r>
            <a:r>
              <a:rPr lang="ja-JP" altLang="en-US" sz="1600" b="0" dirty="0">
                <a:latin typeface="メイリオ" panose="020B0604030504040204" pitchFamily="50" charset="-128"/>
                <a:ea typeface="メイリオ" panose="020B0604030504040204" pitchFamily="50" charset="-128"/>
                <a:cs typeface="メイリオ" panose="020B0604030504040204" pitchFamily="50" charset="-128"/>
              </a:rPr>
              <a:t>部門の専門家（技術的観点）</a:t>
            </a:r>
            <a:endParaRPr lang="en-US" sz="1600" b="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9225" y="1402908"/>
            <a:ext cx="4273016" cy="1460319"/>
          </a:xfrm>
          <a:prstGeom prst="rect">
            <a:avLst/>
          </a:prstGeom>
        </p:spPr>
      </p:pic>
      <p:sp>
        <p:nvSpPr>
          <p:cNvPr id="15" name="TextBox 14"/>
          <p:cNvSpPr txBox="1"/>
          <p:nvPr/>
        </p:nvSpPr>
        <p:spPr>
          <a:xfrm>
            <a:off x="4633913" y="2032000"/>
            <a:ext cx="2738617" cy="830263"/>
          </a:xfrm>
          <a:prstGeom prst="rect">
            <a:avLst/>
          </a:prstGeom>
          <a:noFill/>
        </p:spPr>
        <p:txBody>
          <a:bodyPr wrap="square" lIns="91436" tIns="45719" rIns="91436" bIns="45719" rtlCol="0" anchor="t">
            <a:spAutoFit/>
          </a:bodyPr>
          <a:lstStyle/>
          <a:p>
            <a:pPr algn="ctr"/>
            <a:r>
              <a:rPr lang="en-US" sz="2400" b="1">
                <a:solidFill>
                  <a:srgbClr val="808080"/>
                </a:solidFill>
                <a:latin typeface="メイリオ" panose="020B0604030504040204" pitchFamily="50" charset="-128"/>
                <a:ea typeface="メイリオ" panose="020B0604030504040204" pitchFamily="50" charset="-128"/>
                <a:cs typeface="メイリオ" panose="020B0604030504040204" pitchFamily="50" charset="-128"/>
              </a:rPr>
              <a:t>FOSSレビューを開始する </a:t>
            </a:r>
            <a:endParaRPr 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5839" y="2984473"/>
            <a:ext cx="658853" cy="1298702"/>
          </a:xfrm>
          <a:prstGeom prst="rect">
            <a:avLst/>
          </a:prstGeom>
        </p:spPr>
      </p:pic>
      <p:grpSp>
        <p:nvGrpSpPr>
          <p:cNvPr id="17" name="Group 16"/>
          <p:cNvGrpSpPr/>
          <p:nvPr/>
        </p:nvGrpSpPr>
        <p:grpSpPr>
          <a:xfrm>
            <a:off x="1286351" y="2984473"/>
            <a:ext cx="2013684" cy="1212408"/>
            <a:chOff x="-229041" y="2412353"/>
            <a:chExt cx="2013684" cy="1212408"/>
          </a:xfrm>
        </p:grpSpPr>
        <p:grpSp>
          <p:nvGrpSpPr>
            <p:cNvPr id="18" name="Group 17"/>
            <p:cNvGrpSpPr/>
            <p:nvPr/>
          </p:nvGrpSpPr>
          <p:grpSpPr>
            <a:xfrm>
              <a:off x="-229041" y="2412353"/>
              <a:ext cx="2013684" cy="771113"/>
              <a:chOff x="-229041" y="2412353"/>
              <a:chExt cx="2013684" cy="771113"/>
            </a:xfrm>
          </p:grpSpPr>
          <p:sp>
            <p:nvSpPr>
              <p:cNvPr id="20" name="TextBox 19"/>
              <p:cNvSpPr txBox="1"/>
              <p:nvPr/>
            </p:nvSpPr>
            <p:spPr>
              <a:xfrm>
                <a:off x="-229041" y="2906469"/>
                <a:ext cx="1954373" cy="276997"/>
              </a:xfrm>
              <a:prstGeom prst="rect">
                <a:avLst/>
              </a:prstGeom>
              <a:noFill/>
            </p:spPr>
            <p:txBody>
              <a:bodyPr wrap="none" lIns="91436" tIns="45719" rIns="91436" bIns="45719" rtlCol="0">
                <a:spAutoFit/>
              </a:bodyPr>
              <a:lstStyle/>
              <a:p>
                <a:pPr algn="r">
                  <a:spcAft>
                    <a:spcPts val="300"/>
                  </a:spcAft>
                </a:pPr>
                <a:r>
                  <a:rPr lang="en-US" sz="1200" dirty="0" err="1">
                    <a:latin typeface="メイリオ" panose="020B0604030504040204" pitchFamily="50" charset="-128"/>
                    <a:ea typeface="メイリオ" panose="020B0604030504040204" pitchFamily="50" charset="-128"/>
                    <a:cs typeface="メイリオ" panose="020B0604030504040204" pitchFamily="50" charset="-128"/>
                  </a:rPr>
                  <a:t>プロダクト</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sz="1200" dirty="0" err="1">
                    <a:latin typeface="メイリオ" panose="020B0604030504040204" pitchFamily="50" charset="-128"/>
                    <a:ea typeface="メイリオ" panose="020B0604030504040204" pitchFamily="50" charset="-128"/>
                    <a:cs typeface="メイリオ" panose="020B0604030504040204" pitchFamily="50" charset="-128"/>
                  </a:rPr>
                  <a:t>マネージャ</a:t>
                </a:r>
                <a:r>
                  <a:rPr lang="ja-JP" altLang="en-US" sz="1200" dirty="0" err="1">
                    <a:latin typeface="メイリオ" panose="020B0604030504040204" pitchFamily="50" charset="-128"/>
                    <a:ea typeface="メイリオ" panose="020B0604030504040204" pitchFamily="50" charset="-128"/>
                    <a:cs typeface="メイリオ" panose="020B0604030504040204" pitchFamily="50" charset="-128"/>
                  </a:rPr>
                  <a:t>ー</a:t>
                </a:r>
                <a:endParaRPr 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TextBox 20"/>
              <p:cNvSpPr txBox="1"/>
              <p:nvPr/>
            </p:nvSpPr>
            <p:spPr>
              <a:xfrm>
                <a:off x="-169730" y="2412353"/>
                <a:ext cx="1954373" cy="276997"/>
              </a:xfrm>
              <a:prstGeom prst="rect">
                <a:avLst/>
              </a:prstGeom>
              <a:noFill/>
            </p:spPr>
            <p:txBody>
              <a:bodyPr wrap="none" lIns="91436" tIns="45719" rIns="91436" bIns="45719" rtlCol="0">
                <a:spAutoFit/>
              </a:bodyPr>
              <a:lstStyle/>
              <a:p>
                <a:pPr algn="r">
                  <a:spcAft>
                    <a:spcPts val="300"/>
                  </a:spcAft>
                </a:pPr>
                <a:r>
                  <a:rPr lang="en-US" sz="1200" dirty="0" err="1">
                    <a:latin typeface="メイリオ" panose="020B0604030504040204" pitchFamily="50" charset="-128"/>
                    <a:ea typeface="メイリオ" panose="020B0604030504040204" pitchFamily="50" charset="-128"/>
                    <a:cs typeface="メイリオ" panose="020B0604030504040204" pitchFamily="50" charset="-128"/>
                  </a:rPr>
                  <a:t>プログラム</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sz="1200" dirty="0" err="1">
                    <a:latin typeface="メイリオ" panose="020B0604030504040204" pitchFamily="50" charset="-128"/>
                    <a:ea typeface="メイリオ" panose="020B0604030504040204" pitchFamily="50" charset="-128"/>
                    <a:cs typeface="メイリオ" panose="020B0604030504040204" pitchFamily="50" charset="-128"/>
                  </a:rPr>
                  <a:t>マネージャ</a:t>
                </a:r>
                <a:r>
                  <a:rPr lang="ja-JP" altLang="en-US" sz="1200" dirty="0" err="1">
                    <a:latin typeface="メイリオ" panose="020B0604030504040204" pitchFamily="50" charset="-128"/>
                    <a:ea typeface="メイリオ" panose="020B0604030504040204" pitchFamily="50" charset="-128"/>
                    <a:cs typeface="メイリオ" panose="020B0604030504040204" pitchFamily="50" charset="-128"/>
                  </a:rPr>
                  <a:t>ー</a:t>
                </a:r>
                <a:endParaRPr 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9" name="TextBox 18"/>
            <p:cNvSpPr txBox="1"/>
            <p:nvPr/>
          </p:nvSpPr>
          <p:spPr>
            <a:xfrm>
              <a:off x="694288" y="3347764"/>
              <a:ext cx="1031044" cy="276997"/>
            </a:xfrm>
            <a:prstGeom prst="rect">
              <a:avLst/>
            </a:prstGeom>
            <a:noFill/>
          </p:spPr>
          <p:txBody>
            <a:bodyPr wrap="none" lIns="91436" tIns="45719" rIns="91436" bIns="45719" rtlCol="0">
              <a:spAutoFit/>
            </a:bodyPr>
            <a:lstStyle/>
            <a:p>
              <a:pPr algn="r">
                <a:spcAft>
                  <a:spcPts val="300"/>
                </a:spcAft>
              </a:pPr>
              <a:r>
                <a:rPr lang="en-US" sz="1200" dirty="0">
                  <a:solidFill>
                    <a:srgbClr val="333333"/>
                  </a:solidFill>
                  <a:latin typeface="メイリオ" panose="020B0604030504040204" pitchFamily="50" charset="-128"/>
                  <a:ea typeface="メイリオ" panose="020B0604030504040204" pitchFamily="50" charset="-128"/>
                  <a:cs typeface="メイリオ" panose="020B0604030504040204" pitchFamily="50" charset="-128"/>
                </a:rPr>
                <a:t> エンジニア</a:t>
              </a:r>
            </a:p>
          </p:txBody>
        </p:sp>
      </p:grpSp>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2679" y="2797468"/>
            <a:ext cx="660318" cy="1301588"/>
          </a:xfrm>
          <a:prstGeom prst="rect">
            <a:avLst/>
          </a:prstGeom>
        </p:spPr>
      </p:pic>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21537" y="2797468"/>
            <a:ext cx="660318" cy="1301588"/>
          </a:xfrm>
          <a:prstGeom prst="rect">
            <a:avLst/>
          </a:prstGeom>
        </p:spPr>
      </p:pic>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26070" y="2797468"/>
            <a:ext cx="660318" cy="1301588"/>
          </a:xfrm>
          <a:prstGeom prst="rect">
            <a:avLst/>
          </a:prstGeom>
        </p:spPr>
      </p:pic>
      <p:sp>
        <p:nvSpPr>
          <p:cNvPr id="25" name="TextBox 24"/>
          <p:cNvSpPr txBox="1"/>
          <p:nvPr/>
        </p:nvSpPr>
        <p:spPr>
          <a:xfrm>
            <a:off x="7782713" y="4123530"/>
            <a:ext cx="492434" cy="276997"/>
          </a:xfrm>
          <a:prstGeom prst="rect">
            <a:avLst/>
          </a:prstGeom>
          <a:noFill/>
        </p:spPr>
        <p:txBody>
          <a:bodyPr wrap="none" lIns="91436" tIns="45719" rIns="91436" bIns="45719" rtlCol="0">
            <a:spAutoFit/>
          </a:bodyPr>
          <a:lstStyle/>
          <a:p>
            <a:pPr algn="r">
              <a:spcAft>
                <a:spcPts val="300"/>
              </a:spcAft>
            </a:pPr>
            <a:r>
              <a:rPr lang="ja-JP" altLang="en-US" sz="1200" dirty="0">
                <a:latin typeface="ＭＳ ゴシック" panose="020B0609070205080204" pitchFamily="49" charset="-128"/>
                <a:ea typeface="ＭＳ ゴシック" panose="020B0609070205080204" pitchFamily="49" charset="-128"/>
              </a:rPr>
              <a:t>法務</a:t>
            </a:r>
            <a:endParaRPr lang="en-US" sz="1200" dirty="0">
              <a:latin typeface="ＭＳ ゴシック" panose="020B0609070205080204" pitchFamily="49" charset="-128"/>
              <a:ea typeface="ＭＳ ゴシック" panose="020B0609070205080204" pitchFamily="49" charset="-128"/>
            </a:endParaRPr>
          </a:p>
        </p:txBody>
      </p:sp>
      <p:sp>
        <p:nvSpPr>
          <p:cNvPr id="26" name="TextBox 25"/>
          <p:cNvSpPr txBox="1"/>
          <p:nvPr/>
        </p:nvSpPr>
        <p:spPr>
          <a:xfrm>
            <a:off x="8340926" y="4123530"/>
            <a:ext cx="954100" cy="276997"/>
          </a:xfrm>
          <a:prstGeom prst="rect">
            <a:avLst/>
          </a:prstGeom>
          <a:noFill/>
        </p:spPr>
        <p:txBody>
          <a:bodyPr wrap="none" lIns="91436" tIns="45719" rIns="91436" bIns="45719" rtlCol="0">
            <a:spAutoFit/>
          </a:bodyPr>
          <a:lstStyle/>
          <a:p>
            <a:pPr algn="r">
              <a:spcAft>
                <a:spcPts val="300"/>
              </a:spcAft>
            </a:pPr>
            <a:r>
              <a:rPr lang="ja-JP" altLang="en-US" sz="1200" dirty="0">
                <a:latin typeface="ＭＳ ゴシック" panose="020B0609070205080204" pitchFamily="49" charset="-128"/>
                <a:ea typeface="ＭＳ ゴシック" panose="020B0609070205080204" pitchFamily="49" charset="-128"/>
              </a:rPr>
              <a:t>調査・分析</a:t>
            </a:r>
            <a:endParaRPr lang="en-US" sz="1200" dirty="0">
              <a:latin typeface="ＭＳ ゴシック" panose="020B0609070205080204" pitchFamily="49" charset="-128"/>
              <a:ea typeface="ＭＳ ゴシック" panose="020B0609070205080204" pitchFamily="49" charset="-128"/>
            </a:endParaRPr>
          </a:p>
        </p:txBody>
      </p:sp>
      <p:sp>
        <p:nvSpPr>
          <p:cNvPr id="27" name="TextBox 26"/>
          <p:cNvSpPr txBox="1"/>
          <p:nvPr/>
        </p:nvSpPr>
        <p:spPr>
          <a:xfrm>
            <a:off x="9417228" y="4123530"/>
            <a:ext cx="646323" cy="276997"/>
          </a:xfrm>
          <a:prstGeom prst="rect">
            <a:avLst/>
          </a:prstGeom>
          <a:noFill/>
        </p:spPr>
        <p:txBody>
          <a:bodyPr wrap="none" lIns="91436" tIns="45719" rIns="91436" bIns="45719" rtlCol="0">
            <a:spAutoFit/>
          </a:bodyPr>
          <a:lstStyle/>
          <a:p>
            <a:pPr algn="r">
              <a:spcAft>
                <a:spcPts val="300"/>
              </a:spcAft>
            </a:pPr>
            <a:r>
              <a:rPr lang="en-US" sz="1200" dirty="0">
                <a:latin typeface="ＭＳ ゴシック" panose="020B0609070205080204" pitchFamily="49" charset="-128"/>
                <a:ea typeface="ＭＳ ゴシック" panose="020B0609070205080204" pitchFamily="49" charset="-128"/>
              </a:rPr>
              <a:t>専門家</a:t>
            </a:r>
          </a:p>
        </p:txBody>
      </p:sp>
    </p:spTree>
    <p:extLst>
      <p:ext uri="{BB962C8B-B14F-4D97-AF65-F5344CB8AC3E}">
        <p14:creationId xmlns:p14="http://schemas.microsoft.com/office/powerpoint/2010/main" val="187465796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メイリオ" panose="020B0604030504040204" pitchFamily="50" charset="-128"/>
                <a:ea typeface="メイリオ" panose="020B0604030504040204" pitchFamily="50" charset="-128"/>
                <a:cs typeface="メイリオ" panose="020B0604030504040204" pitchFamily="50" charset="-128"/>
              </a:rPr>
              <a:t>提案されたFOSSの使用を分析する</a:t>
            </a:r>
          </a:p>
        </p:txBody>
      </p:sp>
      <p:sp>
        <p:nvSpPr>
          <p:cNvPr id="28" name="Content Placeholder 2"/>
          <p:cNvSpPr>
            <a:spLocks noGrp="1"/>
          </p:cNvSpPr>
          <p:nvPr>
            <p:ph idx="1"/>
          </p:nvPr>
        </p:nvSpPr>
        <p:spPr>
          <a:xfrm>
            <a:off x="608400" y="3458758"/>
            <a:ext cx="11277600" cy="3214415"/>
          </a:xfrm>
        </p:spPr>
        <p:txBody>
          <a:bodyPr vert="horz" lIns="91440" tIns="45720" rIns="91440" bIns="45720" rtlCol="0" anchor="t">
            <a:noAutofit/>
          </a:bodyPr>
          <a:lstStyle/>
          <a:p>
            <a:pPr marL="0" indent="0">
              <a:buNone/>
            </a:pPr>
            <a:r>
              <a:rPr lang="en-US" sz="2000" dirty="0" err="1">
                <a:latin typeface="メイリオ" panose="020B0604030504040204" pitchFamily="50" charset="-128"/>
                <a:ea typeface="メイリオ" panose="020B0604030504040204" pitchFamily="50" charset="-128"/>
                <a:cs typeface="メイリオ" panose="020B0604030504040204" pitchFamily="50" charset="-128"/>
              </a:rPr>
              <a:t>FOSSレビューチームは</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指導を行う</a:t>
            </a:r>
            <a:r>
              <a:rPr lang="en-US" sz="2000" dirty="0" err="1">
                <a:latin typeface="メイリオ" panose="020B0604030504040204" pitchFamily="50" charset="-128"/>
                <a:ea typeface="メイリオ" panose="020B0604030504040204" pitchFamily="50" charset="-128"/>
                <a:cs typeface="メイリオ" panose="020B0604030504040204" pitchFamily="50" charset="-128"/>
              </a:rPr>
              <a:t>前に</a:t>
            </a:r>
            <a:r>
              <a:rPr lang="en-US"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たと</a:t>
            </a:r>
            <a:r>
              <a:rPr lang="en-US" sz="2000" dirty="0" err="1">
                <a:latin typeface="メイリオ" panose="020B0604030504040204" pitchFamily="50" charset="-128"/>
                <a:ea typeface="メイリオ" panose="020B0604030504040204" pitchFamily="50" charset="-128"/>
                <a:cs typeface="メイリオ" panose="020B0604030504040204" pitchFamily="50" charset="-128"/>
              </a:rPr>
              <a:t>えば以下のような論点に対し、収集した情報を査定する必要があ</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る</a:t>
            </a:r>
            <a:r>
              <a:rPr lang="en-US"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情報の正確さを確認するためのコードスキャンの実施がこれに含まれることがある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sz="20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en-US" sz="2000"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レビューチームは以下を考慮する必要がある：</a:t>
            </a:r>
            <a:endParaRPr lang="en-US" sz="2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コードと付随した情報が、</a:t>
            </a:r>
            <a:r>
              <a:rPr lang="en-US" sz="2000" b="0" dirty="0" err="1">
                <a:latin typeface="メイリオ" panose="020B0604030504040204" pitchFamily="50" charset="-128"/>
                <a:ea typeface="メイリオ" panose="020B0604030504040204" pitchFamily="50" charset="-128"/>
                <a:cs typeface="メイリオ" panose="020B0604030504040204" pitchFamily="50" charset="-128"/>
              </a:rPr>
              <a:t>完全</a:t>
            </a:r>
            <a:r>
              <a:rPr lang="ja-JP" altLang="en-US" sz="2000" b="0" dirty="0">
                <a:latin typeface="メイリオ" panose="020B0604030504040204" pitchFamily="50" charset="-128"/>
                <a:ea typeface="メイリオ" panose="020B0604030504040204" pitchFamily="50" charset="-128"/>
                <a:cs typeface="メイリオ" panose="020B0604030504040204" pitchFamily="50" charset="-128"/>
              </a:rPr>
              <a:t>で、</a:t>
            </a:r>
            <a:r>
              <a:rPr lang="en-US" sz="2000" b="0" dirty="0" err="1">
                <a:latin typeface="メイリオ" panose="020B0604030504040204" pitchFamily="50" charset="-128"/>
                <a:ea typeface="メイリオ" panose="020B0604030504040204" pitchFamily="50" charset="-128"/>
                <a:cs typeface="メイリオ" panose="020B0604030504040204" pitchFamily="50" charset="-128"/>
              </a:rPr>
              <a:t>一貫</a:t>
            </a:r>
            <a:r>
              <a:rPr lang="ja-JP" altLang="en-US" sz="2000" b="0" dirty="0">
                <a:latin typeface="メイリオ" panose="020B0604030504040204" pitchFamily="50" charset="-128"/>
                <a:ea typeface="メイリオ" panose="020B0604030504040204" pitchFamily="50" charset="-128"/>
                <a:cs typeface="メイリオ" panose="020B0604030504040204" pitchFamily="50" charset="-128"/>
              </a:rPr>
              <a:t>していて</a:t>
            </a:r>
            <a:r>
              <a:rPr lang="en-US" sz="2000" b="0" dirty="0">
                <a:latin typeface="メイリオ" panose="020B0604030504040204" pitchFamily="50" charset="-128"/>
                <a:ea typeface="メイリオ" panose="020B0604030504040204" pitchFamily="50" charset="-128"/>
                <a:cs typeface="メイリオ" panose="020B0604030504040204" pitchFamily="50" charset="-128"/>
              </a:rPr>
              <a:t>、</a:t>
            </a:r>
            <a:r>
              <a:rPr lang="en-US" sz="2000" b="0" dirty="0" err="1">
                <a:latin typeface="メイリオ" panose="020B0604030504040204" pitchFamily="50" charset="-128"/>
                <a:ea typeface="メイリオ" panose="020B0604030504040204" pitchFamily="50" charset="-128"/>
                <a:cs typeface="メイリオ" panose="020B0604030504040204" pitchFamily="50" charset="-128"/>
              </a:rPr>
              <a:t>正確</a:t>
            </a:r>
            <a:r>
              <a:rPr lang="ja-JP" altLang="en-US" sz="2000" b="0" dirty="0">
                <a:latin typeface="メイリオ" panose="020B0604030504040204" pitchFamily="50" charset="-128"/>
                <a:ea typeface="メイリオ" panose="020B0604030504040204" pitchFamily="50" charset="-128"/>
                <a:cs typeface="メイリオ" panose="020B0604030504040204" pitchFamily="50" charset="-128"/>
              </a:rPr>
              <a:t>か？</a:t>
            </a: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a:p>
            <a:pPr>
              <a:buFont typeface="Arial"/>
              <a:buChar char="•"/>
            </a:pPr>
            <a:r>
              <a:rPr lang="ja-JP" altLang="en-US" sz="2000" b="0" dirty="0">
                <a:latin typeface="メイリオ" panose="020B0604030504040204" pitchFamily="50" charset="-128"/>
                <a:ea typeface="メイリオ" panose="020B0604030504040204" pitchFamily="50" charset="-128"/>
                <a:cs typeface="メイリオ" panose="020B0604030504040204" pitchFamily="50" charset="-128"/>
              </a:rPr>
              <a:t>宣言</a:t>
            </a:r>
            <a:r>
              <a:rPr lang="en-US" sz="2000" b="0" dirty="0" err="1">
                <a:latin typeface="メイリオ" panose="020B0604030504040204" pitchFamily="50" charset="-128"/>
                <a:ea typeface="メイリオ" panose="020B0604030504040204" pitchFamily="50" charset="-128"/>
                <a:cs typeface="メイリオ" panose="020B0604030504040204" pitchFamily="50" charset="-128"/>
              </a:rPr>
              <a:t>されたライセンスがコードファイルにある内容と</a:t>
            </a:r>
            <a:r>
              <a:rPr lang="ja-JP" altLang="en-US" sz="2000" b="0" dirty="0">
                <a:latin typeface="メイリオ" panose="020B0604030504040204" pitchFamily="50" charset="-128"/>
                <a:ea typeface="メイリオ" panose="020B0604030504040204" pitchFamily="50" charset="-128"/>
                <a:cs typeface="メイリオ" panose="020B0604030504040204" pitchFamily="50" charset="-128"/>
              </a:rPr>
              <a:t>合致し</a:t>
            </a:r>
            <a:r>
              <a:rPr lang="en-US" sz="2000" b="0" dirty="0" err="1">
                <a:latin typeface="メイリオ" panose="020B0604030504040204" pitchFamily="50" charset="-128"/>
                <a:ea typeface="メイリオ" panose="020B0604030504040204" pitchFamily="50" charset="-128"/>
                <a:cs typeface="メイリオ" panose="020B0604030504040204" pitchFamily="50" charset="-128"/>
              </a:rPr>
              <a:t>ているか</a:t>
            </a:r>
            <a:r>
              <a:rPr lang="en-US" sz="2000" b="0" dirty="0">
                <a:latin typeface="メイリオ" panose="020B0604030504040204" pitchFamily="50" charset="-128"/>
                <a:ea typeface="メイリオ" panose="020B0604030504040204" pitchFamily="50" charset="-128"/>
                <a:cs typeface="メイリオ" panose="020B0604030504040204" pitchFamily="50" charset="-128"/>
              </a:rPr>
              <a:t>？</a:t>
            </a:r>
          </a:p>
          <a:p>
            <a:pPr>
              <a:buFont typeface="Arial"/>
              <a:buChar char="•"/>
            </a:pPr>
            <a:r>
              <a:rPr lang="ja-JP" altLang="en-US" sz="2000" b="0" dirty="0">
                <a:latin typeface="メイリオ" panose="020B0604030504040204" pitchFamily="50" charset="-128"/>
                <a:ea typeface="メイリオ" panose="020B0604030504040204" pitchFamily="50" charset="-128"/>
                <a:cs typeface="メイリオ" panose="020B0604030504040204" pitchFamily="50" charset="-128"/>
              </a:rPr>
              <a:t>ソフトウェアを構成する他のコンポーネントとともに</a:t>
            </a:r>
            <a:r>
              <a:rPr lang="en-US" sz="2000" b="0" dirty="0" err="1">
                <a:latin typeface="メイリオ" panose="020B0604030504040204" pitchFamily="50" charset="-128"/>
                <a:ea typeface="メイリオ" panose="020B0604030504040204" pitchFamily="50" charset="-128"/>
                <a:cs typeface="メイリオ" panose="020B0604030504040204" pitchFamily="50" charset="-128"/>
              </a:rPr>
              <a:t>使用</a:t>
            </a:r>
            <a:r>
              <a:rPr lang="ja-JP" altLang="en-US" sz="2000" b="0" dirty="0">
                <a:latin typeface="メイリオ" panose="020B0604030504040204" pitchFamily="50" charset="-128"/>
                <a:ea typeface="メイリオ" panose="020B0604030504040204" pitchFamily="50" charset="-128"/>
                <a:cs typeface="メイリオ" panose="020B0604030504040204" pitchFamily="50" charset="-128"/>
              </a:rPr>
              <a:t>することを</a:t>
            </a:r>
            <a:r>
              <a:rPr lang="en-US" altLang="ja-JP" sz="2000" dirty="0" err="1">
                <a:latin typeface="メイリオ" panose="020B0604030504040204" pitchFamily="50" charset="-128"/>
                <a:ea typeface="メイリオ" panose="020B0604030504040204" pitchFamily="50" charset="-128"/>
                <a:cs typeface="メイリオ" panose="020B0604030504040204" pitchFamily="50" charset="-128"/>
              </a:rPr>
              <a:t>ライセンスが</a:t>
            </a:r>
            <a:r>
              <a:rPr lang="en-US" sz="2000" b="0" dirty="0" err="1">
                <a:latin typeface="メイリオ" panose="020B0604030504040204" pitchFamily="50" charset="-128"/>
                <a:ea typeface="メイリオ" panose="020B0604030504040204" pitchFamily="50" charset="-128"/>
                <a:cs typeface="メイリオ" panose="020B0604030504040204" pitchFamily="50" charset="-128"/>
              </a:rPr>
              <a:t>許容しているか</a:t>
            </a:r>
            <a:r>
              <a:rPr lang="en-US" sz="2000" b="0" dirty="0">
                <a:latin typeface="メイリオ" panose="020B0604030504040204" pitchFamily="50" charset="-128"/>
                <a:ea typeface="メイリオ" panose="020B0604030504040204" pitchFamily="50" charset="-128"/>
                <a:cs typeface="メイリオ" panose="020B0604030504040204" pitchFamily="50" charset="-128"/>
              </a:rPr>
              <a:t>？  </a:t>
            </a:r>
            <a:endParaRPr lang="en-US" sz="20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mj-lt"/>
              <a:buAutoNum type="arabicPeriod"/>
            </a:pPr>
            <a:endParaRPr 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9738" y="1916482"/>
            <a:ext cx="660318" cy="1301588"/>
          </a:xfrm>
          <a:prstGeom prst="rect">
            <a:avLst/>
          </a:prstGeom>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8596" y="1916482"/>
            <a:ext cx="660318" cy="1301588"/>
          </a:xfrm>
          <a:prstGeom prst="rect">
            <a:avLst/>
          </a:prstGeom>
        </p:spPr>
      </p:pic>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3129" y="1916482"/>
            <a:ext cx="660318" cy="1301588"/>
          </a:xfrm>
          <a:prstGeom prst="rect">
            <a:avLst/>
          </a:prstGeom>
        </p:spPr>
      </p:pic>
      <p:sp>
        <p:nvSpPr>
          <p:cNvPr id="32" name="TextBox 31"/>
          <p:cNvSpPr txBox="1"/>
          <p:nvPr/>
        </p:nvSpPr>
        <p:spPr>
          <a:xfrm>
            <a:off x="4938027" y="3218070"/>
            <a:ext cx="492434" cy="276997"/>
          </a:xfrm>
          <a:prstGeom prst="rect">
            <a:avLst/>
          </a:prstGeom>
          <a:noFill/>
        </p:spPr>
        <p:txBody>
          <a:bodyPr wrap="none" lIns="91436" tIns="45719" rIns="91436" bIns="45719" rtlCol="0">
            <a:spAutoFit/>
          </a:bodyPr>
          <a:lstStyle/>
          <a:p>
            <a:pPr algn="r">
              <a:spcAft>
                <a:spcPts val="300"/>
              </a:spcAft>
            </a:pP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法務</a:t>
            </a:r>
            <a:endParaRPr 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TextBox 32"/>
          <p:cNvSpPr txBox="1"/>
          <p:nvPr/>
        </p:nvSpPr>
        <p:spPr>
          <a:xfrm>
            <a:off x="5507532" y="3218070"/>
            <a:ext cx="954100" cy="276997"/>
          </a:xfrm>
          <a:prstGeom prst="rect">
            <a:avLst/>
          </a:prstGeom>
          <a:noFill/>
        </p:spPr>
        <p:txBody>
          <a:bodyPr wrap="none" lIns="91436" tIns="45719" rIns="91436" bIns="45719" rtlCol="0">
            <a:spAutoFit/>
          </a:bodyPr>
          <a:lstStyle/>
          <a:p>
            <a:pPr algn="r">
              <a:spcAft>
                <a:spcPts val="300"/>
              </a:spcAft>
            </a:pP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調査・分析</a:t>
            </a:r>
            <a:endParaRPr 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TextBox 33"/>
          <p:cNvSpPr txBox="1"/>
          <p:nvPr/>
        </p:nvSpPr>
        <p:spPr>
          <a:xfrm>
            <a:off x="6544412" y="3218070"/>
            <a:ext cx="646323" cy="276997"/>
          </a:xfrm>
          <a:prstGeom prst="rect">
            <a:avLst/>
          </a:prstGeom>
          <a:noFill/>
        </p:spPr>
        <p:txBody>
          <a:bodyPr wrap="none" lIns="91436" tIns="45719" rIns="91436" bIns="45719" rtlCol="0">
            <a:spAutoFit/>
          </a:bodyPr>
          <a:lstStyle/>
          <a:p>
            <a:pPr algn="r">
              <a:spcAft>
                <a:spcPts val="300"/>
              </a:spcAft>
            </a:pPr>
            <a:r>
              <a:rPr lang="en-US" sz="1200" dirty="0">
                <a:latin typeface="メイリオ" panose="020B0604030504040204" pitchFamily="50" charset="-128"/>
                <a:ea typeface="メイリオ" panose="020B0604030504040204" pitchFamily="50" charset="-128"/>
                <a:cs typeface="メイリオ" panose="020B0604030504040204" pitchFamily="50" charset="-128"/>
              </a:rPr>
              <a:t>専門家</a:t>
            </a:r>
          </a:p>
        </p:txBody>
      </p:sp>
    </p:spTree>
    <p:extLst>
      <p:ext uri="{BB962C8B-B14F-4D97-AF65-F5344CB8AC3E}">
        <p14:creationId xmlns:p14="http://schemas.microsoft.com/office/powerpoint/2010/main" val="23521682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Shape 423"/>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ja-JP" altLang="en-US" sz="4000" b="0" i="0" u="none" strike="noStrike" cap="none" dirty="0">
                <a:solidFill>
                  <a:srgbClr val="D2533C"/>
                </a:solidFill>
                <a:latin typeface="メイリオ" panose="020B0604030504040204" pitchFamily="50" charset="-128"/>
                <a:ea typeface="メイリオ" panose="020B0604030504040204" pitchFamily="50" charset="-128"/>
                <a:cs typeface="メイリオ" panose="020B0604030504040204" pitchFamily="50" charset="-128"/>
                <a:sym typeface="Roboto"/>
              </a:rPr>
              <a:t>ソースコード スキャン ツール</a:t>
            </a:r>
            <a:endParaRPr lang="en-US" sz="4000" b="0" i="0" u="none" strike="noStrike" cap="none" dirty="0">
              <a:solidFill>
                <a:srgbClr val="D2533C"/>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
        <p:nvSpPr>
          <p:cNvPr id="424" name="Shape 424"/>
          <p:cNvSpPr txBox="1">
            <a:spLocks noGrp="1"/>
          </p:cNvSpPr>
          <p:nvPr>
            <p:ph idx="1"/>
          </p:nvPr>
        </p:nvSpPr>
        <p:spPr>
          <a:xfrm>
            <a:off x="608400" y="1600200"/>
            <a:ext cx="10945811" cy="4953000"/>
          </a:xfrm>
          <a:prstGeom prst="rect">
            <a:avLst/>
          </a:prstGeom>
          <a:noFill/>
          <a:ln>
            <a:noFill/>
          </a:ln>
        </p:spPr>
        <p:txBody>
          <a:bodyPr lIns="91425" tIns="45700" rIns="91425" bIns="45700" anchor="t" anchorCtr="0">
            <a:noAutofit/>
          </a:bodyPr>
          <a:lstStyle/>
          <a:p>
            <a:pPr marL="182880" marR="0" lvl="0" indent="-182880" algn="l" rtl="0">
              <a:spcBef>
                <a:spcPts val="0"/>
              </a:spcBef>
              <a:spcAft>
                <a:spcPts val="0"/>
              </a:spcAft>
              <a:buClr>
                <a:schemeClr val="accent1"/>
              </a:buClr>
              <a:buSzPct val="85000"/>
              <a:buFont typeface="Arial"/>
              <a:buChar char="•"/>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ソースコードスキャン</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を自動化するツールは数多く、さまざまなものが存在</a:t>
            </a:r>
            <a:endParaRPr lang="en-US" sz="2400" b="0" i="0" u="none" strike="noStrike" cap="none"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a:p>
            <a:pPr marL="182880" marR="0" lvl="0" indent="-182880" algn="l" rtl="0">
              <a:spcBef>
                <a:spcPts val="480"/>
              </a:spcBef>
              <a:spcAft>
                <a:spcPts val="0"/>
              </a:spcAft>
              <a:buClr>
                <a:schemeClr val="accent1"/>
              </a:buClr>
              <a:buSzPct val="85000"/>
              <a:buFont typeface="Arial"/>
              <a:buChar char="•"/>
            </a:pPr>
            <a:r>
              <a:rPr lang="ja-JP" altLang="en-US" sz="2400" b="0" i="0" u="none" strike="noStrike" cap="none"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sym typeface="Roboto"/>
              </a:rPr>
              <a:t>それらのすべては特定のニーズに向けたソリューションであるため、あらゆる課題を解決するもの</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ではない</a:t>
            </a:r>
            <a:endPar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182880" marR="0" lvl="0" indent="-182880" algn="l" rtl="0">
              <a:spcBef>
                <a:spcPts val="480"/>
              </a:spcBef>
              <a:spcAft>
                <a:spcPts val="0"/>
              </a:spcAft>
              <a:buClr>
                <a:schemeClr val="accent1"/>
              </a:buClr>
              <a:buSzPct val="85000"/>
              <a:buFont typeface="Arial"/>
              <a:buChar char="•"/>
            </a:pPr>
            <a:r>
              <a:rPr lang="ja-JP" altLang="en-US" sz="2400" b="0" i="0" u="none" strike="noStrike" cap="none"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sym typeface="Roboto"/>
              </a:rPr>
              <a:t>企業はそれらの中で自分たちの特定の市場領域や製品に</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合うものを選定する</a:t>
            </a:r>
            <a:endParaRPr lang="en-US" sz="2400" b="0" i="0" u="none" strike="noStrike" cap="none"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a:p>
            <a:pPr marL="182880" marR="0" lvl="0" indent="-182880" algn="l" rtl="0">
              <a:spcBef>
                <a:spcPts val="480"/>
              </a:spcBef>
              <a:spcAft>
                <a:spcPts val="0"/>
              </a:spcAft>
              <a:buClr>
                <a:schemeClr val="accent1"/>
              </a:buClr>
              <a:buSzPct val="85000"/>
              <a:buFont typeface="Arial"/>
              <a:buChar char="•"/>
            </a:pPr>
            <a:r>
              <a:rPr lang="ja-JP" altLang="en-US" sz="2400" b="0" i="0" u="none" strike="noStrike" cap="none"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sym typeface="Roboto"/>
              </a:rPr>
              <a:t>多くの企業は自動化ツールと人手によるレビューを併用している</a:t>
            </a:r>
            <a:endParaRPr lang="en-US" altLang="ja-JP" sz="2400" b="0" i="0" u="none" strike="noStrike" cap="none"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a:p>
            <a:pPr marL="182880" marR="0" lvl="0" indent="-182880" algn="l" rtl="0">
              <a:spcBef>
                <a:spcPts val="480"/>
              </a:spcBef>
              <a:spcAft>
                <a:spcPts val="0"/>
              </a:spcAft>
              <a:buClr>
                <a:schemeClr val="accent1"/>
              </a:buClr>
              <a:buSzPct val="85000"/>
              <a:buFont typeface="Arial"/>
              <a:buChar char="•"/>
            </a:pP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無償で、自由に利用できるソースコード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スキャン ツールの</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つの</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よい例として</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The Linux Foundation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でホストしたプロジェクトである、</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FOSSology</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がある：</a:t>
            </a:r>
            <a:r>
              <a:rPr lang="en-US" sz="2000" b="0" i="0" u="sng" strike="noStrike" cap="none" dirty="0">
                <a:solidFill>
                  <a:schemeClr val="hlink"/>
                </a:solidFill>
                <a:latin typeface="メイリオ" panose="020B0604030504040204" pitchFamily="50" charset="-128"/>
                <a:ea typeface="メイリオ" panose="020B0604030504040204" pitchFamily="50" charset="-128"/>
                <a:cs typeface="メイリオ" panose="020B0604030504040204" pitchFamily="50" charset="-128"/>
                <a:sym typeface="Roboto Mono"/>
                <a:hlinkClick r:id="rId3"/>
              </a:rPr>
              <a:t>https://www.fossology.org</a:t>
            </a:r>
            <a:r>
              <a:rPr lang="en-US" sz="24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 </a:t>
            </a:r>
          </a:p>
          <a:p>
            <a:pPr marL="182880" marR="0" lvl="0" indent="-182880" algn="l" rtl="0">
              <a:spcBef>
                <a:spcPts val="480"/>
              </a:spcBef>
              <a:spcAft>
                <a:spcPts val="0"/>
              </a:spcAft>
              <a:buClr>
                <a:schemeClr val="accent1"/>
              </a:buClr>
              <a:buSzPct val="85000"/>
              <a:buFont typeface="Arial"/>
              <a:buChar char="•"/>
            </a:pPr>
            <a:endParaRPr lang="en-US" sz="24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Tree>
    <p:extLst>
      <p:ext uri="{BB962C8B-B14F-4D97-AF65-F5344CB8AC3E}">
        <p14:creationId xmlns:p14="http://schemas.microsoft.com/office/powerpoint/2010/main" val="40606771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rgbClr val="D2533C"/>
                </a:solidFill>
                <a:latin typeface="メイリオ" panose="020B0604030504040204" pitchFamily="50" charset="-128"/>
                <a:ea typeface="メイリオ" panose="020B0604030504040204" pitchFamily="50" charset="-128"/>
                <a:cs typeface="メイリオ" panose="020B0604030504040204" pitchFamily="50" charset="-128"/>
              </a:rPr>
              <a:t>FOSS </a:t>
            </a:r>
            <a:r>
              <a:rPr lang="en-US" dirty="0" err="1">
                <a:solidFill>
                  <a:srgbClr val="D2533C"/>
                </a:solidFill>
                <a:latin typeface="メイリオ" panose="020B0604030504040204" pitchFamily="50" charset="-128"/>
                <a:ea typeface="メイリオ" panose="020B0604030504040204" pitchFamily="50" charset="-128"/>
                <a:cs typeface="メイリオ" panose="020B0604030504040204" pitchFamily="50" charset="-128"/>
              </a:rPr>
              <a:t>ポリシ</a:t>
            </a:r>
            <a:r>
              <a:rPr lang="en-US" dirty="0">
                <a:solidFill>
                  <a:srgbClr val="D2533C"/>
                </a:solidFill>
                <a:latin typeface="メイリオ" panose="020B0604030504040204" pitchFamily="50" charset="-128"/>
                <a:ea typeface="メイリオ" panose="020B0604030504040204" pitchFamily="50" charset="-128"/>
                <a:cs typeface="メイリオ" panose="020B0604030504040204" pitchFamily="50" charset="-128"/>
              </a:rPr>
              <a:t>ー</a:t>
            </a:r>
            <a:endParaRPr 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Content Placeholder 5"/>
          <p:cNvSpPr>
            <a:spLocks noGrp="1"/>
          </p:cNvSpPr>
          <p:nvPr>
            <p:ph idx="1"/>
          </p:nvPr>
        </p:nvSpPr>
        <p:spPr/>
        <p:txBody>
          <a:bodyPr vert="horz" lIns="91440" tIns="45720" rIns="91440" bIns="45720" rtlCol="0" anchor="t">
            <a:normAutofit/>
          </a:bodyPr>
          <a:lstStyle/>
          <a:p>
            <a:r>
              <a:rPr lang="en-US" dirty="0">
                <a:latin typeface="メイリオ" panose="020B0604030504040204" pitchFamily="50" charset="-128"/>
                <a:ea typeface="メイリオ" panose="020B0604030504040204" pitchFamily="50" charset="-128"/>
                <a:cs typeface="メイリオ" panose="020B0604030504040204" pitchFamily="50" charset="-128"/>
              </a:rPr>
              <a:t>&lt;&lt;</a:t>
            </a:r>
            <a:r>
              <a:rPr lang="en-US" dirty="0" err="1">
                <a:latin typeface="メイリオ" panose="020B0604030504040204" pitchFamily="50" charset="-128"/>
                <a:ea typeface="メイリオ" panose="020B0604030504040204" pitchFamily="50" charset="-128"/>
                <a:cs typeface="メイリオ" panose="020B0604030504040204" pitchFamily="50" charset="-128"/>
              </a:rPr>
              <a:t>本スライドは</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ポリシーが企業内のどこに置かれているかを周知するためにご使用ください</a:t>
            </a:r>
            <a:r>
              <a:rPr lang="en-US" dirty="0">
                <a:latin typeface="メイリオ" panose="020B0604030504040204" pitchFamily="50" charset="-128"/>
                <a:ea typeface="メイリオ" panose="020B0604030504040204" pitchFamily="50" charset="-128"/>
                <a:cs typeface="メイリオ" panose="020B0604030504040204" pitchFamily="50" charset="-128"/>
              </a:rPr>
              <a:t>（OpenChain仕様書1.1の1.1.1項）&gt;&gt;</a:t>
            </a:r>
          </a:p>
          <a:p>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r>
              <a:rPr lang="en-US"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ポリシーのサンプルは、</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The Linux Foundation</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r>
            <a:br>
              <a:rPr lang="en-US" altLang="ja-JP" dirty="0">
                <a:latin typeface="メイリオ" panose="020B0604030504040204" pitchFamily="50" charset="-128"/>
                <a:ea typeface="メイリオ" panose="020B0604030504040204" pitchFamily="50" charset="-128"/>
                <a:cs typeface="メイリオ" panose="020B0604030504040204" pitchFamily="50" charset="-128"/>
              </a:rPr>
            </a:b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Open Compliance Program</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のサイトより入手可能：</a:t>
            </a:r>
            <a:r>
              <a:rPr lang="en-US" dirty="0">
                <a:latin typeface="メイリオ" panose="020B0604030504040204" pitchFamily="50" charset="-128"/>
                <a:ea typeface="メイリオ" panose="020B0604030504040204" pitchFamily="50" charset="-128"/>
                <a:cs typeface="メイリオ" panose="020B0604030504040204" pitchFamily="50" charset="-128"/>
              </a:rPr>
              <a:t/>
            </a:r>
            <a:br>
              <a:rPr lang="en-US" dirty="0">
                <a:latin typeface="メイリオ" panose="020B0604030504040204" pitchFamily="50" charset="-128"/>
                <a:ea typeface="メイリオ" panose="020B0604030504040204" pitchFamily="50" charset="-128"/>
                <a:cs typeface="メイリオ" panose="020B0604030504040204" pitchFamily="50" charset="-128"/>
              </a:rPr>
            </a:br>
            <a:r>
              <a:rPr lang="en-US" dirty="0">
                <a:latin typeface="メイリオ" panose="020B0604030504040204" pitchFamily="50" charset="-128"/>
                <a:ea typeface="メイリオ" panose="020B0604030504040204" pitchFamily="50" charset="-128"/>
                <a:cs typeface="メイリオ" panose="020B0604030504040204" pitchFamily="50" charset="-128"/>
                <a:hlinkClick r:id="rId3"/>
              </a:rPr>
              <a:t>https://www.linux.com/publications/generic-foss-policy</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99730947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メイリオ" panose="020B0604030504040204" pitchFamily="50" charset="-128"/>
                <a:ea typeface="メイリオ" panose="020B0604030504040204" pitchFamily="50" charset="-128"/>
                <a:cs typeface="メイリオ" panose="020B0604030504040204" pitchFamily="50" charset="-128"/>
              </a:rPr>
              <a:t>FOSSレビュ</a:t>
            </a:r>
            <a:r>
              <a:rPr lang="en-US" dirty="0">
                <a:latin typeface="メイリオ" panose="020B0604030504040204" pitchFamily="50" charset="-128"/>
                <a:ea typeface="メイリオ" panose="020B0604030504040204" pitchFamily="50" charset="-128"/>
                <a:cs typeface="メイリオ" panose="020B0604030504040204" pitchFamily="50" charset="-128"/>
              </a:rPr>
              <a:t>ー</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の遂行</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Content Placeholder 2"/>
          <p:cNvSpPr>
            <a:spLocks noGrp="1"/>
          </p:cNvSpPr>
          <p:nvPr>
            <p:ph idx="1"/>
          </p:nvPr>
        </p:nvSpPr>
        <p:spPr>
          <a:xfrm>
            <a:off x="141674" y="5813485"/>
            <a:ext cx="11761292" cy="995106"/>
          </a:xfrm>
        </p:spPr>
        <p:txBody>
          <a:bodyPr vert="horz" lIns="91440" tIns="45720" rIns="91440" bIns="45720" rtlCol="0" anchor="t">
            <a:noAutofit/>
          </a:bodyPr>
          <a:lstStyle/>
          <a:p>
            <a:pPr marL="0" indent="0">
              <a:buNone/>
            </a:pPr>
            <a:r>
              <a:rPr lang="en-US" sz="1800" dirty="0" err="1">
                <a:latin typeface="メイリオ" panose="020B0604030504040204" pitchFamily="50" charset="-128"/>
                <a:ea typeface="メイリオ" panose="020B0604030504040204" pitchFamily="50" charset="-128"/>
                <a:cs typeface="メイリオ" panose="020B0604030504040204" pitchFamily="50" charset="-128"/>
              </a:rPr>
              <a:t>FOSSレビュープロセスは</a:t>
            </a:r>
            <a:r>
              <a:rPr lang="en-US" sz="1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エンジニアリング チーム、ビジネス チーム、法務チームなど分野をまたぐ形となる。</a:t>
            </a:r>
            <a:endParaRPr lang="en-US" altLang="ja-JP" sz="18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これらのグループが正確に問題を理解することを確かなものとするには</a:t>
            </a:r>
            <a:r>
              <a:rPr lang="en-US" altLang="ja-JP" sz="1800" dirty="0" err="1">
                <a:latin typeface="メイリオ" panose="020B0604030504040204" pitchFamily="50" charset="-128"/>
                <a:ea typeface="メイリオ" panose="020B0604030504040204" pitchFamily="50" charset="-128"/>
                <a:cs typeface="メイリオ" panose="020B0604030504040204" pitchFamily="50" charset="-128"/>
              </a:rPr>
              <a:t>インタラクティブ</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な取り組みであることが必要となる。また、明確で、皆に共有される指針をここで作り出すことができる。</a:t>
            </a: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6100" y="1457910"/>
            <a:ext cx="4273016" cy="1460319"/>
          </a:xfrm>
          <a:prstGeom prst="rect">
            <a:avLst/>
          </a:prstGeom>
        </p:spPr>
      </p:pic>
      <p:sp>
        <p:nvSpPr>
          <p:cNvPr id="13" name="TextBox 12"/>
          <p:cNvSpPr txBox="1"/>
          <p:nvPr/>
        </p:nvSpPr>
        <p:spPr>
          <a:xfrm>
            <a:off x="4424363" y="2087563"/>
            <a:ext cx="2977671" cy="830262"/>
          </a:xfrm>
          <a:prstGeom prst="rect">
            <a:avLst/>
          </a:prstGeom>
          <a:noFill/>
        </p:spPr>
        <p:txBody>
          <a:bodyPr wrap="square" lIns="91436" tIns="45719" rIns="91436" bIns="45719" rtlCol="0" anchor="t">
            <a:spAutoFit/>
          </a:bodyPr>
          <a:lstStyle/>
          <a:p>
            <a:pPr algn="ctr"/>
            <a:r>
              <a:rPr lang="en-US" sz="2400" b="1" dirty="0" err="1">
                <a:solidFill>
                  <a:srgbClr val="808080"/>
                </a:solidFill>
                <a:latin typeface="メイリオ" panose="020B0604030504040204" pitchFamily="50" charset="-128"/>
                <a:ea typeface="メイリオ" panose="020B0604030504040204" pitchFamily="50" charset="-128"/>
                <a:cs typeface="メイリオ" panose="020B0604030504040204" pitchFamily="50" charset="-128"/>
              </a:rPr>
              <a:t>FOSSレビューを</a:t>
            </a:r>
            <a:r>
              <a:rPr lang="en-US" sz="2400" b="1" dirty="0">
                <a:solidFill>
                  <a:srgbClr val="808080"/>
                </a:solidFill>
                <a:latin typeface="メイリオ" panose="020B0604030504040204" pitchFamily="50" charset="-128"/>
                <a:ea typeface="メイリオ" panose="020B0604030504040204" pitchFamily="50" charset="-128"/>
                <a:cs typeface="メイリオ" panose="020B0604030504040204" pitchFamily="50" charset="-128"/>
              </a:rPr>
              <a:t/>
            </a:r>
            <a:br>
              <a:rPr lang="en-US" sz="2400" b="1" dirty="0">
                <a:solidFill>
                  <a:srgbClr val="808080"/>
                </a:solidFill>
                <a:latin typeface="メイリオ" panose="020B0604030504040204" pitchFamily="50" charset="-128"/>
                <a:ea typeface="メイリオ" panose="020B0604030504040204" pitchFamily="50" charset="-128"/>
                <a:cs typeface="メイリオ" panose="020B0604030504040204" pitchFamily="50" charset="-128"/>
              </a:rPr>
            </a:br>
            <a:r>
              <a:rPr lang="en-US" sz="2400" b="1" dirty="0" err="1">
                <a:solidFill>
                  <a:srgbClr val="808080"/>
                </a:solidFill>
                <a:latin typeface="メイリオ" panose="020B0604030504040204" pitchFamily="50" charset="-128"/>
                <a:ea typeface="メイリオ" panose="020B0604030504040204" pitchFamily="50" charset="-128"/>
                <a:cs typeface="メイリオ" panose="020B0604030504040204" pitchFamily="50" charset="-128"/>
              </a:rPr>
              <a:t>開始する</a:t>
            </a:r>
            <a:r>
              <a:rPr lang="en-US" sz="2400" b="1" dirty="0">
                <a:solidFill>
                  <a:srgbClr val="808080"/>
                </a:solidFill>
                <a:latin typeface="メイリオ" panose="020B0604030504040204" pitchFamily="50" charset="-128"/>
                <a:ea typeface="メイリオ" panose="020B0604030504040204" pitchFamily="50" charset="-128"/>
                <a:cs typeface="メイリオ" panose="020B0604030504040204" pitchFamily="50" charset="-128"/>
              </a:rPr>
              <a:t> </a:t>
            </a:r>
            <a:endParaRPr 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2714" y="3039475"/>
            <a:ext cx="658853" cy="1298702"/>
          </a:xfrm>
          <a:prstGeom prst="rect">
            <a:avLst/>
          </a:prstGeom>
        </p:spPr>
      </p:pic>
      <p:grpSp>
        <p:nvGrpSpPr>
          <p:cNvPr id="15" name="Group 14"/>
          <p:cNvGrpSpPr/>
          <p:nvPr/>
        </p:nvGrpSpPr>
        <p:grpSpPr>
          <a:xfrm>
            <a:off x="1352537" y="3130915"/>
            <a:ext cx="1954373" cy="1120968"/>
            <a:chOff x="-169730" y="2503793"/>
            <a:chExt cx="1954373" cy="1120968"/>
          </a:xfrm>
        </p:grpSpPr>
        <p:grpSp>
          <p:nvGrpSpPr>
            <p:cNvPr id="16" name="Group 15"/>
            <p:cNvGrpSpPr/>
            <p:nvPr/>
          </p:nvGrpSpPr>
          <p:grpSpPr>
            <a:xfrm>
              <a:off x="-169730" y="2503793"/>
              <a:ext cx="1954373" cy="744702"/>
              <a:chOff x="-169730" y="2503793"/>
              <a:chExt cx="1954373" cy="744702"/>
            </a:xfrm>
          </p:grpSpPr>
          <p:sp>
            <p:nvSpPr>
              <p:cNvPr id="18" name="TextBox 17"/>
              <p:cNvSpPr txBox="1"/>
              <p:nvPr/>
            </p:nvSpPr>
            <p:spPr>
              <a:xfrm>
                <a:off x="-169730" y="2971498"/>
                <a:ext cx="1954373" cy="276997"/>
              </a:xfrm>
              <a:prstGeom prst="rect">
                <a:avLst/>
              </a:prstGeom>
              <a:noFill/>
            </p:spPr>
            <p:txBody>
              <a:bodyPr wrap="none" lIns="91436" tIns="45719" rIns="91436" bIns="45719" rtlCol="0">
                <a:spAutoFit/>
              </a:bodyPr>
              <a:lstStyle/>
              <a:p>
                <a:pPr algn="r">
                  <a:spcAft>
                    <a:spcPts val="300"/>
                  </a:spcAft>
                </a:pPr>
                <a:r>
                  <a:rPr lang="en-US" sz="1200" dirty="0" err="1">
                    <a:latin typeface="メイリオ" panose="020B0604030504040204" pitchFamily="50" charset="-128"/>
                    <a:ea typeface="メイリオ" panose="020B0604030504040204" pitchFamily="50" charset="-128"/>
                    <a:cs typeface="メイリオ" panose="020B0604030504040204" pitchFamily="50" charset="-128"/>
                  </a:rPr>
                  <a:t>プロダクト</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sz="1200" dirty="0" err="1">
                    <a:latin typeface="メイリオ" panose="020B0604030504040204" pitchFamily="50" charset="-128"/>
                    <a:ea typeface="メイリオ" panose="020B0604030504040204" pitchFamily="50" charset="-128"/>
                    <a:cs typeface="メイリオ" panose="020B0604030504040204" pitchFamily="50" charset="-128"/>
                  </a:rPr>
                  <a:t>マネージャ</a:t>
                </a:r>
                <a:r>
                  <a:rPr lang="ja-JP" altLang="en-US" sz="1200" dirty="0" err="1">
                    <a:latin typeface="メイリオ" panose="020B0604030504040204" pitchFamily="50" charset="-128"/>
                    <a:ea typeface="メイリオ" panose="020B0604030504040204" pitchFamily="50" charset="-128"/>
                    <a:cs typeface="メイリオ" panose="020B0604030504040204" pitchFamily="50" charset="-128"/>
                  </a:rPr>
                  <a:t>ー</a:t>
                </a:r>
                <a:endParaRPr 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TextBox 18"/>
              <p:cNvSpPr txBox="1"/>
              <p:nvPr/>
            </p:nvSpPr>
            <p:spPr>
              <a:xfrm>
                <a:off x="-169730" y="2503793"/>
                <a:ext cx="1954373" cy="276997"/>
              </a:xfrm>
              <a:prstGeom prst="rect">
                <a:avLst/>
              </a:prstGeom>
              <a:noFill/>
            </p:spPr>
            <p:txBody>
              <a:bodyPr wrap="none" lIns="91436" tIns="45719" rIns="91436" bIns="45719" rtlCol="0">
                <a:spAutoFit/>
              </a:bodyPr>
              <a:lstStyle/>
              <a:p>
                <a:pPr algn="r">
                  <a:spcAft>
                    <a:spcPts val="300"/>
                  </a:spcAft>
                </a:pPr>
                <a:r>
                  <a:rPr lang="en-US" sz="1200" dirty="0" err="1">
                    <a:latin typeface="メイリオ" panose="020B0604030504040204" pitchFamily="50" charset="-128"/>
                    <a:ea typeface="メイリオ" panose="020B0604030504040204" pitchFamily="50" charset="-128"/>
                    <a:cs typeface="メイリオ" panose="020B0604030504040204" pitchFamily="50" charset="-128"/>
                  </a:rPr>
                  <a:t>プログラム</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sz="1200" dirty="0" err="1">
                    <a:latin typeface="メイリオ" panose="020B0604030504040204" pitchFamily="50" charset="-128"/>
                    <a:ea typeface="メイリオ" panose="020B0604030504040204" pitchFamily="50" charset="-128"/>
                    <a:cs typeface="メイリオ" panose="020B0604030504040204" pitchFamily="50" charset="-128"/>
                  </a:rPr>
                  <a:t>マネージャ</a:t>
                </a:r>
                <a:r>
                  <a:rPr lang="ja-JP" altLang="en-US" sz="1200" dirty="0" err="1">
                    <a:latin typeface="メイリオ" panose="020B0604030504040204" pitchFamily="50" charset="-128"/>
                    <a:ea typeface="メイリオ" panose="020B0604030504040204" pitchFamily="50" charset="-128"/>
                    <a:cs typeface="メイリオ" panose="020B0604030504040204" pitchFamily="50" charset="-128"/>
                  </a:rPr>
                  <a:t>ー</a:t>
                </a:r>
                <a:endParaRPr 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7" name="TextBox 16"/>
            <p:cNvSpPr txBox="1"/>
            <p:nvPr/>
          </p:nvSpPr>
          <p:spPr>
            <a:xfrm>
              <a:off x="753599" y="3347764"/>
              <a:ext cx="1031044" cy="276997"/>
            </a:xfrm>
            <a:prstGeom prst="rect">
              <a:avLst/>
            </a:prstGeom>
            <a:noFill/>
          </p:spPr>
          <p:txBody>
            <a:bodyPr wrap="none" lIns="91436" tIns="45719" rIns="91436" bIns="45719" rtlCol="0">
              <a:spAutoFit/>
            </a:bodyPr>
            <a:lstStyle/>
            <a:p>
              <a:pPr algn="r">
                <a:spcAft>
                  <a:spcPts val="300"/>
                </a:spcAft>
              </a:pPr>
              <a:r>
                <a:rPr lang="en-US" sz="1200" dirty="0">
                  <a:latin typeface="メイリオ" panose="020B0604030504040204" pitchFamily="50" charset="-128"/>
                  <a:ea typeface="メイリオ" panose="020B0604030504040204" pitchFamily="50" charset="-128"/>
                  <a:cs typeface="メイリオ" panose="020B0604030504040204" pitchFamily="50" charset="-128"/>
                </a:rPr>
                <a:t> エンジニア</a:t>
              </a:r>
            </a:p>
          </p:txBody>
        </p:sp>
      </p:gr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9554" y="2852470"/>
            <a:ext cx="660318" cy="1301588"/>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28412" y="2852470"/>
            <a:ext cx="660318" cy="1301588"/>
          </a:xfrm>
          <a:prstGeom prst="rect">
            <a:avLst/>
          </a:prstGeom>
        </p:spPr>
      </p:pic>
      <p:pic>
        <p:nvPicPr>
          <p:cNvPr id="22" name="Picture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32945" y="2852470"/>
            <a:ext cx="660318" cy="1301588"/>
          </a:xfrm>
          <a:prstGeom prst="rect">
            <a:avLst/>
          </a:prstGeom>
        </p:spPr>
      </p:pic>
      <p:sp>
        <p:nvSpPr>
          <p:cNvPr id="23" name="TextBox 22"/>
          <p:cNvSpPr txBox="1"/>
          <p:nvPr/>
        </p:nvSpPr>
        <p:spPr>
          <a:xfrm>
            <a:off x="7865788" y="4178532"/>
            <a:ext cx="492434" cy="276997"/>
          </a:xfrm>
          <a:prstGeom prst="rect">
            <a:avLst/>
          </a:prstGeom>
          <a:noFill/>
        </p:spPr>
        <p:txBody>
          <a:bodyPr wrap="none" lIns="91436" tIns="45719" rIns="91436" bIns="45719" rtlCol="0">
            <a:spAutoFit/>
          </a:bodyPr>
          <a:lstStyle/>
          <a:p>
            <a:pPr algn="r">
              <a:spcAft>
                <a:spcPts val="300"/>
              </a:spcAft>
            </a:pP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法務</a:t>
            </a:r>
            <a:endParaRPr 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TextBox 23"/>
          <p:cNvSpPr txBox="1"/>
          <p:nvPr/>
        </p:nvSpPr>
        <p:spPr>
          <a:xfrm>
            <a:off x="8328512" y="4178532"/>
            <a:ext cx="954100" cy="276997"/>
          </a:xfrm>
          <a:prstGeom prst="rect">
            <a:avLst/>
          </a:prstGeom>
          <a:noFill/>
        </p:spPr>
        <p:txBody>
          <a:bodyPr wrap="none" lIns="91436" tIns="45719" rIns="91436" bIns="45719" rtlCol="0">
            <a:spAutoFit/>
          </a:bodyPr>
          <a:lstStyle/>
          <a:p>
            <a:pPr algn="r">
              <a:spcAft>
                <a:spcPts val="300"/>
              </a:spcAft>
            </a:pP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調査・分析</a:t>
            </a:r>
            <a:endParaRPr 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TextBox 24"/>
          <p:cNvSpPr txBox="1"/>
          <p:nvPr/>
        </p:nvSpPr>
        <p:spPr>
          <a:xfrm>
            <a:off x="9424103" y="4178532"/>
            <a:ext cx="646323" cy="276997"/>
          </a:xfrm>
          <a:prstGeom prst="rect">
            <a:avLst/>
          </a:prstGeom>
          <a:noFill/>
        </p:spPr>
        <p:txBody>
          <a:bodyPr wrap="none" lIns="91436" tIns="45719" rIns="91436" bIns="45719" rtlCol="0">
            <a:spAutoFit/>
          </a:bodyPr>
          <a:lstStyle/>
          <a:p>
            <a:pPr algn="r">
              <a:spcAft>
                <a:spcPts val="300"/>
              </a:spcAft>
            </a:pPr>
            <a:r>
              <a:rPr lang="en-US" sz="1200" dirty="0">
                <a:solidFill>
                  <a:srgbClr val="333333"/>
                </a:solidFill>
                <a:latin typeface="メイリオ" panose="020B0604030504040204" pitchFamily="50" charset="-128"/>
                <a:ea typeface="メイリオ" panose="020B0604030504040204" pitchFamily="50" charset="-128"/>
                <a:cs typeface="メイリオ" panose="020B0604030504040204" pitchFamily="50" charset="-128"/>
              </a:rPr>
              <a:t>専門家</a:t>
            </a:r>
          </a:p>
        </p:txBody>
      </p:sp>
      <p:pic>
        <p:nvPicPr>
          <p:cNvPr id="26" name="Pictur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38833" y="3005479"/>
            <a:ext cx="2253969" cy="507937"/>
          </a:xfrm>
          <a:prstGeom prst="rect">
            <a:avLst/>
          </a:prstGeom>
        </p:spPr>
      </p:pic>
      <p:pic>
        <p:nvPicPr>
          <p:cNvPr id="27" name="Picture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04173" y="3846309"/>
            <a:ext cx="2253969" cy="507937"/>
          </a:xfrm>
          <a:prstGeom prst="rect">
            <a:avLst/>
          </a:prstGeom>
        </p:spPr>
      </p:pic>
      <p:sp>
        <p:nvSpPr>
          <p:cNvPr id="35" name="TextBox 34"/>
          <p:cNvSpPr txBox="1"/>
          <p:nvPr/>
        </p:nvSpPr>
        <p:spPr>
          <a:xfrm>
            <a:off x="5681166" y="3382299"/>
            <a:ext cx="803417" cy="461663"/>
          </a:xfrm>
          <a:prstGeom prst="rect">
            <a:avLst/>
          </a:prstGeom>
          <a:noFill/>
        </p:spPr>
        <p:txBody>
          <a:bodyPr wrap="none" lIns="91436" tIns="45719" rIns="91436" bIns="45719" rtlCol="0">
            <a:spAutoFit/>
          </a:bodyPr>
          <a:lstStyle/>
          <a:p>
            <a:pPr algn="ctr">
              <a:spcAft>
                <a:spcPts val="300"/>
              </a:spcAft>
            </a:pP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作業</a:t>
            </a:r>
            <a:endParaRPr 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36" name="Picture 3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2169" y="4316671"/>
            <a:ext cx="4273016" cy="1460318"/>
          </a:xfrm>
          <a:prstGeom prst="rect">
            <a:avLst/>
          </a:prstGeom>
        </p:spPr>
      </p:pic>
      <p:sp>
        <p:nvSpPr>
          <p:cNvPr id="37" name="TextBox 36"/>
          <p:cNvSpPr txBox="1"/>
          <p:nvPr/>
        </p:nvSpPr>
        <p:spPr>
          <a:xfrm>
            <a:off x="5695408" y="4193072"/>
            <a:ext cx="803417" cy="461663"/>
          </a:xfrm>
          <a:prstGeom prst="rect">
            <a:avLst/>
          </a:prstGeom>
          <a:noFill/>
        </p:spPr>
        <p:txBody>
          <a:bodyPr wrap="none" lIns="91436" tIns="45719" rIns="91436" bIns="45719" rtlCol="0">
            <a:spAutoFit/>
          </a:bodyPr>
          <a:lstStyle/>
          <a:p>
            <a:pPr algn="ctr">
              <a:spcAft>
                <a:spcPts val="300"/>
              </a:spcAft>
            </a:pP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指導</a:t>
            </a:r>
            <a:endParaRPr 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03987911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メイリオ" panose="020B0604030504040204" pitchFamily="50" charset="-128"/>
                <a:ea typeface="メイリオ" panose="020B0604030504040204" pitchFamily="50" charset="-128"/>
                <a:cs typeface="メイリオ" panose="020B0604030504040204" pitchFamily="50" charset="-128"/>
              </a:rPr>
              <a:t>FOSSレビューの監督</a:t>
            </a:r>
            <a:endParaRPr 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Content Placeholder 2"/>
          <p:cNvSpPr txBox="1">
            <a:spLocks/>
          </p:cNvSpPr>
          <p:nvPr/>
        </p:nvSpPr>
        <p:spPr>
          <a:xfrm>
            <a:off x="385355" y="6113101"/>
            <a:ext cx="11421290" cy="684000"/>
          </a:xfrm>
          <a:prstGeom prst="rect">
            <a:avLst/>
          </a:prstGeom>
        </p:spPr>
        <p:txBody>
          <a:bodyPr vert="horz" lIns="91440" tIns="45720" rIns="91440" bIns="45720" rtlCol="0" anchor="t">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en-US" sz="1800" dirty="0" err="1">
                <a:latin typeface="メイリオ" panose="020B0604030504040204" pitchFamily="50" charset="-128"/>
                <a:ea typeface="メイリオ" panose="020B0604030504040204" pitchFamily="50" charset="-128"/>
                <a:cs typeface="メイリオ" panose="020B0604030504040204" pitchFamily="50" charset="-128"/>
              </a:rPr>
              <a:t>FOSSレビューのプロセスにおいては、関係者間での意見</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不一致の解決や最重要となる意思決定を承認するべく</a:t>
            </a:r>
            <a:r>
              <a:rPr lang="en-US" sz="1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幹部レベルでの監督機能が必要となる</a:t>
            </a: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9851" y="1231009"/>
            <a:ext cx="4273016" cy="1460319"/>
          </a:xfrm>
          <a:prstGeom prst="rect">
            <a:avLst/>
          </a:prstGeom>
        </p:spPr>
      </p:pic>
      <p:sp>
        <p:nvSpPr>
          <p:cNvPr id="31" name="TextBox 30"/>
          <p:cNvSpPr txBox="1"/>
          <p:nvPr/>
        </p:nvSpPr>
        <p:spPr>
          <a:xfrm>
            <a:off x="4567238" y="1859562"/>
            <a:ext cx="2825930" cy="830262"/>
          </a:xfrm>
          <a:prstGeom prst="rect">
            <a:avLst/>
          </a:prstGeom>
          <a:noFill/>
        </p:spPr>
        <p:txBody>
          <a:bodyPr wrap="square" lIns="91436" tIns="45719" rIns="91436" bIns="45719" rtlCol="0" anchor="t">
            <a:spAutoFit/>
          </a:bodyPr>
          <a:lstStyle/>
          <a:p>
            <a:pPr algn="ctr"/>
            <a:r>
              <a:rPr lang="en-US" sz="2400" b="1">
                <a:solidFill>
                  <a:srgbClr val="808080"/>
                </a:solidFill>
                <a:latin typeface="メイリオ" panose="020B0604030504040204" pitchFamily="50" charset="-128"/>
                <a:ea typeface="メイリオ" panose="020B0604030504040204" pitchFamily="50" charset="-128"/>
                <a:cs typeface="メイリオ" panose="020B0604030504040204" pitchFamily="50" charset="-128"/>
              </a:rPr>
              <a:t>FOSSレビューを</a:t>
            </a:r>
            <a:br>
              <a:rPr lang="en-US" sz="2400" b="1">
                <a:solidFill>
                  <a:srgbClr val="808080"/>
                </a:solidFill>
                <a:latin typeface="メイリオ" panose="020B0604030504040204" pitchFamily="50" charset="-128"/>
                <a:ea typeface="メイリオ" panose="020B0604030504040204" pitchFamily="50" charset="-128"/>
                <a:cs typeface="メイリオ" panose="020B0604030504040204" pitchFamily="50" charset="-128"/>
              </a:rPr>
            </a:br>
            <a:r>
              <a:rPr lang="en-US" sz="2400" b="1">
                <a:solidFill>
                  <a:srgbClr val="808080"/>
                </a:solidFill>
                <a:latin typeface="メイリオ" panose="020B0604030504040204" pitchFamily="50" charset="-128"/>
                <a:ea typeface="メイリオ" panose="020B0604030504040204" pitchFamily="50" charset="-128"/>
                <a:cs typeface="メイリオ" panose="020B0604030504040204" pitchFamily="50" charset="-128"/>
              </a:rPr>
              <a:t>開始する </a:t>
            </a:r>
            <a:endParaRPr 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6465" y="2812574"/>
            <a:ext cx="658853" cy="1298702"/>
          </a:xfrm>
          <a:prstGeom prst="rect">
            <a:avLst/>
          </a:prstGeom>
        </p:spPr>
      </p:pic>
      <p:sp>
        <p:nvSpPr>
          <p:cNvPr id="39" name="TextBox 38"/>
          <p:cNvSpPr txBox="1"/>
          <p:nvPr/>
        </p:nvSpPr>
        <p:spPr>
          <a:xfrm>
            <a:off x="1366288" y="3321842"/>
            <a:ext cx="1954373" cy="276997"/>
          </a:xfrm>
          <a:prstGeom prst="rect">
            <a:avLst/>
          </a:prstGeom>
          <a:noFill/>
        </p:spPr>
        <p:txBody>
          <a:bodyPr wrap="none" lIns="91436" tIns="45719" rIns="91436" bIns="45719" rtlCol="0">
            <a:spAutoFit/>
          </a:bodyPr>
          <a:lstStyle/>
          <a:p>
            <a:pPr algn="r">
              <a:spcAft>
                <a:spcPts val="300"/>
              </a:spcAft>
            </a:pPr>
            <a:r>
              <a:rPr lang="en-US" sz="1200" dirty="0" err="1">
                <a:latin typeface="メイリオ" panose="020B0604030504040204" pitchFamily="50" charset="-128"/>
                <a:ea typeface="メイリオ" panose="020B0604030504040204" pitchFamily="50" charset="-128"/>
                <a:cs typeface="メイリオ" panose="020B0604030504040204" pitchFamily="50" charset="-128"/>
              </a:rPr>
              <a:t>プロダクト</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sz="1200" dirty="0" err="1">
                <a:latin typeface="メイリオ" panose="020B0604030504040204" pitchFamily="50" charset="-128"/>
                <a:ea typeface="メイリオ" panose="020B0604030504040204" pitchFamily="50" charset="-128"/>
                <a:cs typeface="メイリオ" panose="020B0604030504040204" pitchFamily="50" charset="-128"/>
              </a:rPr>
              <a:t>マネージャ</a:t>
            </a:r>
            <a:r>
              <a:rPr lang="ja-JP" altLang="en-US" sz="1200" dirty="0" err="1">
                <a:latin typeface="メイリオ" panose="020B0604030504040204" pitchFamily="50" charset="-128"/>
                <a:ea typeface="メイリオ" panose="020B0604030504040204" pitchFamily="50" charset="-128"/>
                <a:cs typeface="メイリオ" panose="020B0604030504040204" pitchFamily="50" charset="-128"/>
              </a:rPr>
              <a:t>ー</a:t>
            </a:r>
            <a:endParaRPr 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TextBox 39"/>
          <p:cNvSpPr txBox="1"/>
          <p:nvPr/>
        </p:nvSpPr>
        <p:spPr>
          <a:xfrm>
            <a:off x="1289343" y="2895699"/>
            <a:ext cx="2031318" cy="276997"/>
          </a:xfrm>
          <a:prstGeom prst="rect">
            <a:avLst/>
          </a:prstGeom>
          <a:noFill/>
        </p:spPr>
        <p:txBody>
          <a:bodyPr wrap="none" lIns="91436" tIns="45719" rIns="91436" bIns="45719" rtlCol="0">
            <a:spAutoFit/>
          </a:bodyPr>
          <a:lstStyle/>
          <a:p>
            <a:pPr algn="r">
              <a:spcAft>
                <a:spcPts val="300"/>
              </a:spcAft>
            </a:pPr>
            <a:r>
              <a:rPr lang="en-US" sz="1200" dirty="0" err="1">
                <a:latin typeface="メイリオ" panose="020B0604030504040204" pitchFamily="50" charset="-128"/>
                <a:ea typeface="メイリオ" panose="020B0604030504040204" pitchFamily="50" charset="-128"/>
                <a:cs typeface="メイリオ" panose="020B0604030504040204" pitchFamily="50" charset="-128"/>
              </a:rPr>
              <a:t>プログラム</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sz="1200" dirty="0" err="1">
                <a:latin typeface="メイリオ" panose="020B0604030504040204" pitchFamily="50" charset="-128"/>
                <a:ea typeface="メイリオ" panose="020B0604030504040204" pitchFamily="50" charset="-128"/>
                <a:cs typeface="メイリオ" panose="020B0604030504040204" pitchFamily="50" charset="-128"/>
              </a:rPr>
              <a:t>マネージャ</a:t>
            </a:r>
            <a:r>
              <a:rPr lang="ja-JP" altLang="en-US" sz="1200" dirty="0" err="1">
                <a:latin typeface="メイリオ" panose="020B0604030504040204" pitchFamily="50" charset="-128"/>
                <a:ea typeface="メイリオ" panose="020B0604030504040204" pitchFamily="50" charset="-128"/>
                <a:cs typeface="メイリオ" panose="020B0604030504040204" pitchFamily="50" charset="-128"/>
              </a:rPr>
              <a:t>ー</a:t>
            </a:r>
            <a:endParaRPr 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TextBox 37"/>
          <p:cNvSpPr txBox="1"/>
          <p:nvPr/>
        </p:nvSpPr>
        <p:spPr>
          <a:xfrm>
            <a:off x="2289617" y="3747985"/>
            <a:ext cx="1031044" cy="276997"/>
          </a:xfrm>
          <a:prstGeom prst="rect">
            <a:avLst/>
          </a:prstGeom>
          <a:noFill/>
        </p:spPr>
        <p:txBody>
          <a:bodyPr wrap="none" lIns="91436" tIns="45719" rIns="91436" bIns="45719" rtlCol="0">
            <a:spAutoFit/>
          </a:bodyPr>
          <a:lstStyle/>
          <a:p>
            <a:pPr algn="r">
              <a:spcAft>
                <a:spcPts val="300"/>
              </a:spcAft>
            </a:pPr>
            <a:r>
              <a:rPr lang="en-US" sz="1200" dirty="0">
                <a:latin typeface="メイリオ" panose="020B0604030504040204" pitchFamily="50" charset="-128"/>
                <a:ea typeface="メイリオ" panose="020B0604030504040204" pitchFamily="50" charset="-128"/>
                <a:cs typeface="メイリオ" panose="020B0604030504040204" pitchFamily="50" charset="-128"/>
              </a:rPr>
              <a:t> エンジニア</a:t>
            </a:r>
          </a:p>
        </p:txBody>
      </p:sp>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53305" y="2625569"/>
            <a:ext cx="660318" cy="1301588"/>
          </a:xfrm>
          <a:prstGeom prst="rect">
            <a:avLst/>
          </a:prstGeom>
        </p:spPr>
      </p:pic>
      <p:pic>
        <p:nvPicPr>
          <p:cNvPr id="42" name="Picture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42163" y="2625569"/>
            <a:ext cx="660318" cy="1301588"/>
          </a:xfrm>
          <a:prstGeom prst="rect">
            <a:avLst/>
          </a:prstGeom>
        </p:spPr>
      </p:pic>
      <p:pic>
        <p:nvPicPr>
          <p:cNvPr id="43" name="Picture 4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46696" y="2625569"/>
            <a:ext cx="660318" cy="1301588"/>
          </a:xfrm>
          <a:prstGeom prst="rect">
            <a:avLst/>
          </a:prstGeom>
        </p:spPr>
      </p:pic>
      <p:sp>
        <p:nvSpPr>
          <p:cNvPr id="44" name="TextBox 43"/>
          <p:cNvSpPr txBox="1"/>
          <p:nvPr/>
        </p:nvSpPr>
        <p:spPr>
          <a:xfrm>
            <a:off x="7869844" y="3951631"/>
            <a:ext cx="492434" cy="276997"/>
          </a:xfrm>
          <a:prstGeom prst="rect">
            <a:avLst/>
          </a:prstGeom>
          <a:noFill/>
        </p:spPr>
        <p:txBody>
          <a:bodyPr wrap="none" lIns="91436" tIns="45719" rIns="91436" bIns="45719" rtlCol="0">
            <a:spAutoFit/>
          </a:bodyPr>
          <a:lstStyle/>
          <a:p>
            <a:pPr algn="r">
              <a:spcAft>
                <a:spcPts val="300"/>
              </a:spcAft>
            </a:pP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法務</a:t>
            </a:r>
            <a:endParaRPr 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TextBox 44"/>
          <p:cNvSpPr txBox="1"/>
          <p:nvPr/>
        </p:nvSpPr>
        <p:spPr>
          <a:xfrm>
            <a:off x="8354733" y="3951631"/>
            <a:ext cx="954100" cy="276997"/>
          </a:xfrm>
          <a:prstGeom prst="rect">
            <a:avLst/>
          </a:prstGeom>
          <a:noFill/>
        </p:spPr>
        <p:txBody>
          <a:bodyPr wrap="none" lIns="91436" tIns="45719" rIns="91436" bIns="45719" rtlCol="0">
            <a:spAutoFit/>
          </a:bodyPr>
          <a:lstStyle/>
          <a:p>
            <a:pPr algn="r">
              <a:spcAft>
                <a:spcPts val="300"/>
              </a:spcAft>
            </a:pP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調査・分析</a:t>
            </a:r>
            <a:endParaRPr 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TextBox 45"/>
          <p:cNvSpPr txBox="1"/>
          <p:nvPr/>
        </p:nvSpPr>
        <p:spPr>
          <a:xfrm>
            <a:off x="9321479" y="3951631"/>
            <a:ext cx="646323" cy="276997"/>
          </a:xfrm>
          <a:prstGeom prst="rect">
            <a:avLst/>
          </a:prstGeom>
          <a:noFill/>
        </p:spPr>
        <p:txBody>
          <a:bodyPr wrap="none" lIns="91436" tIns="45719" rIns="91436" bIns="45719" rtlCol="0">
            <a:spAutoFit/>
          </a:bodyPr>
          <a:lstStyle/>
          <a:p>
            <a:pPr algn="r">
              <a:spcAft>
                <a:spcPts val="300"/>
              </a:spcAft>
            </a:pPr>
            <a:r>
              <a:rPr lang="en-US" sz="1200" dirty="0">
                <a:latin typeface="メイリオ" panose="020B0604030504040204" pitchFamily="50" charset="-128"/>
                <a:ea typeface="メイリオ" panose="020B0604030504040204" pitchFamily="50" charset="-128"/>
                <a:cs typeface="メイリオ" panose="020B0604030504040204" pitchFamily="50" charset="-128"/>
              </a:rPr>
              <a:t>専門家</a:t>
            </a:r>
          </a:p>
        </p:txBody>
      </p:sp>
      <p:pic>
        <p:nvPicPr>
          <p:cNvPr id="47" name="Picture 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52584" y="2778578"/>
            <a:ext cx="2253969" cy="507937"/>
          </a:xfrm>
          <a:prstGeom prst="rect">
            <a:avLst/>
          </a:prstGeom>
        </p:spPr>
      </p:pic>
      <p:pic>
        <p:nvPicPr>
          <p:cNvPr id="48" name="Picture 4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17924" y="3619408"/>
            <a:ext cx="2253969" cy="507937"/>
          </a:xfrm>
          <a:prstGeom prst="rect">
            <a:avLst/>
          </a:prstGeom>
        </p:spPr>
      </p:pic>
      <p:sp>
        <p:nvSpPr>
          <p:cNvPr id="49" name="TextBox 48"/>
          <p:cNvSpPr txBox="1"/>
          <p:nvPr/>
        </p:nvSpPr>
        <p:spPr>
          <a:xfrm>
            <a:off x="5658897" y="3198348"/>
            <a:ext cx="803417" cy="461663"/>
          </a:xfrm>
          <a:prstGeom prst="rect">
            <a:avLst/>
          </a:prstGeom>
          <a:noFill/>
        </p:spPr>
        <p:txBody>
          <a:bodyPr wrap="none" lIns="91436" tIns="45719" rIns="91436" bIns="45719" rtlCol="0">
            <a:spAutoFit/>
          </a:bodyPr>
          <a:lstStyle/>
          <a:p>
            <a:pPr algn="ctr">
              <a:spcAft>
                <a:spcPts val="300"/>
              </a:spcAft>
            </a:pP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作業</a:t>
            </a:r>
            <a:endParaRPr 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50" name="Picture 4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78576" y="4083441"/>
            <a:ext cx="4273016" cy="1460318"/>
          </a:xfrm>
          <a:prstGeom prst="rect">
            <a:avLst/>
          </a:prstGeom>
        </p:spPr>
      </p:pic>
      <p:sp>
        <p:nvSpPr>
          <p:cNvPr id="51" name="TextBox 50"/>
          <p:cNvSpPr txBox="1"/>
          <p:nvPr/>
        </p:nvSpPr>
        <p:spPr>
          <a:xfrm>
            <a:off x="5689764" y="4032684"/>
            <a:ext cx="803417" cy="461663"/>
          </a:xfrm>
          <a:prstGeom prst="rect">
            <a:avLst/>
          </a:prstGeom>
          <a:noFill/>
        </p:spPr>
        <p:txBody>
          <a:bodyPr wrap="none" lIns="91436" tIns="45719" rIns="91436" bIns="45719" rtlCol="0">
            <a:spAutoFit/>
          </a:bodyPr>
          <a:lstStyle/>
          <a:p>
            <a:pPr algn="ctr">
              <a:spcAft>
                <a:spcPts val="300"/>
              </a:spcAft>
            </a:pP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指導</a:t>
            </a:r>
            <a:endParaRPr 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2" name="Group 51"/>
          <p:cNvGrpSpPr/>
          <p:nvPr/>
        </p:nvGrpSpPr>
        <p:grpSpPr>
          <a:xfrm>
            <a:off x="5001142" y="5187787"/>
            <a:ext cx="2185206" cy="960352"/>
            <a:chOff x="3452766" y="4882512"/>
            <a:chExt cx="2185206" cy="960352"/>
          </a:xfrm>
        </p:grpSpPr>
        <p:pic>
          <p:nvPicPr>
            <p:cNvPr id="53" name="Picture 5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14857" y="4882512"/>
              <a:ext cx="2114286" cy="660318"/>
            </a:xfrm>
            <a:prstGeom prst="rect">
              <a:avLst/>
            </a:prstGeom>
          </p:spPr>
        </p:pic>
        <p:sp>
          <p:nvSpPr>
            <p:cNvPr id="54" name="TextBox 53"/>
            <p:cNvSpPr txBox="1"/>
            <p:nvPr/>
          </p:nvSpPr>
          <p:spPr>
            <a:xfrm>
              <a:off x="3452766" y="5565867"/>
              <a:ext cx="2185206" cy="276997"/>
            </a:xfrm>
            <a:prstGeom prst="rect">
              <a:avLst/>
            </a:prstGeom>
            <a:noFill/>
          </p:spPr>
          <p:txBody>
            <a:bodyPr wrap="none" lIns="91436" tIns="45719" rIns="91436" bIns="45719" rtlCol="0">
              <a:spAutoFit/>
            </a:bodyPr>
            <a:lstStyle/>
            <a:p>
              <a:pPr algn="r">
                <a:spcAft>
                  <a:spcPts val="300"/>
                </a:spcAft>
              </a:pP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幹部レベルの</a:t>
              </a:r>
              <a:r>
                <a:rPr lang="en-US" sz="1200" dirty="0" err="1">
                  <a:latin typeface="メイリオ" panose="020B0604030504040204" pitchFamily="50" charset="-128"/>
                  <a:ea typeface="メイリオ" panose="020B0604030504040204" pitchFamily="50" charset="-128"/>
                  <a:cs typeface="メイリオ" panose="020B0604030504040204" pitchFamily="50" charset="-128"/>
                </a:rPr>
                <a:t>レビュー委員会</a:t>
              </a:r>
              <a:endParaRPr 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94685665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メイリオ" panose="020B0604030504040204" pitchFamily="50" charset="-128"/>
                <a:ea typeface="メイリオ" panose="020B0604030504040204" pitchFamily="50" charset="-128"/>
                <a:cs typeface="メイリオ" panose="020B0604030504040204" pitchFamily="50" charset="-128"/>
              </a:rPr>
              <a:t>理解度チェック</a:t>
            </a:r>
          </a:p>
        </p:txBody>
      </p:sp>
      <p:sp>
        <p:nvSpPr>
          <p:cNvPr id="3" name="Content Placeholder 2"/>
          <p:cNvSpPr>
            <a:spLocks noGrp="1"/>
          </p:cNvSpPr>
          <p:nvPr>
            <p:ph idx="1"/>
          </p:nvPr>
        </p:nvSpPr>
        <p:spPr/>
        <p:txBody>
          <a:bodyPr vert="horz" lIns="91440" tIns="45720" rIns="91440" bIns="45720" rtlCol="0" anchor="t">
            <a:normAutofit/>
          </a:bodyPr>
          <a:lstStyle/>
          <a:p>
            <a:r>
              <a:rPr lang="x-none" dirty="0">
                <a:latin typeface="メイリオ" panose="020B0604030504040204" pitchFamily="50" charset="-128"/>
                <a:ea typeface="メイリオ" panose="020B0604030504040204" pitchFamily="50" charset="-128"/>
                <a:cs typeface="メイリオ" panose="020B0604030504040204" pitchFamily="50" charset="-128"/>
              </a:rPr>
              <a:t>FOSSレビューの目的は何で</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す</a:t>
            </a:r>
            <a:r>
              <a:rPr lang="x-none" dirty="0">
                <a:latin typeface="メイリオ" panose="020B0604030504040204" pitchFamily="50" charset="-128"/>
                <a:ea typeface="メイリオ" panose="020B0604030504040204" pitchFamily="50" charset="-128"/>
                <a:cs typeface="メイリオ" panose="020B0604030504040204" pitchFamily="50" charset="-128"/>
              </a:rPr>
              <a:t>か？</a:t>
            </a:r>
          </a:p>
          <a:p>
            <a:pPr>
              <a:buFont typeface="Arial" charset="0"/>
              <a:buChar char="•"/>
            </a:pPr>
            <a:r>
              <a:rPr lang="x-none" dirty="0">
                <a:latin typeface="メイリオ" panose="020B0604030504040204" pitchFamily="50" charset="-128"/>
                <a:ea typeface="メイリオ" panose="020B0604030504040204" pitchFamily="50" charset="-128"/>
                <a:cs typeface="メイリオ" panose="020B0604030504040204" pitchFamily="50" charset="-128"/>
              </a:rPr>
              <a:t>FOSSコンポーネントを使いたい</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時に</a:t>
            </a:r>
            <a:r>
              <a:rPr lang="x-none" dirty="0">
                <a:latin typeface="メイリオ" panose="020B0604030504040204" pitchFamily="50" charset="-128"/>
                <a:ea typeface="メイリオ" panose="020B0604030504040204" pitchFamily="50" charset="-128"/>
                <a:cs typeface="メイリオ" panose="020B0604030504040204" pitchFamily="50" charset="-128"/>
              </a:rPr>
              <a:t>最初に行うべきアクションは</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何</a:t>
            </a:r>
            <a:r>
              <a:rPr lang="x-none" dirty="0">
                <a:latin typeface="メイリオ" panose="020B0604030504040204" pitchFamily="50" charset="-128"/>
                <a:ea typeface="メイリオ" panose="020B0604030504040204" pitchFamily="50" charset="-128"/>
                <a:cs typeface="メイリオ" panose="020B0604030504040204" pitchFamily="50" charset="-128"/>
              </a:rPr>
              <a:t>で</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す</a:t>
            </a:r>
            <a:r>
              <a:rPr lang="x-none" dirty="0">
                <a:latin typeface="メイリオ" panose="020B0604030504040204" pitchFamily="50" charset="-128"/>
                <a:ea typeface="メイリオ" panose="020B0604030504040204" pitchFamily="50" charset="-128"/>
                <a:cs typeface="メイリオ" panose="020B0604030504040204" pitchFamily="50" charset="-128"/>
              </a:rPr>
              <a:t>か？</a:t>
            </a:r>
          </a:p>
          <a:p>
            <a:pPr>
              <a:buFont typeface="Arial" charset="0"/>
              <a:buChar char="•"/>
            </a:pPr>
            <a:r>
              <a:rPr lang="x-none"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の使用</a:t>
            </a:r>
            <a:r>
              <a:rPr lang="x-none" dirty="0">
                <a:latin typeface="メイリオ" panose="020B0604030504040204" pitchFamily="50" charset="-128"/>
                <a:ea typeface="メイリオ" panose="020B0604030504040204" pitchFamily="50" charset="-128"/>
                <a:cs typeface="メイリオ" panose="020B0604030504040204" pitchFamily="50" charset="-128"/>
              </a:rPr>
              <a:t>に</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関する</a:t>
            </a:r>
            <a:r>
              <a:rPr lang="x-none" dirty="0">
                <a:latin typeface="メイリオ" panose="020B0604030504040204" pitchFamily="50" charset="-128"/>
                <a:ea typeface="メイリオ" panose="020B0604030504040204" pitchFamily="50" charset="-128"/>
                <a:cs typeface="メイリオ" panose="020B0604030504040204" pitchFamily="50" charset="-128"/>
              </a:rPr>
              <a:t>質問や疑問があ</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る</a:t>
            </a:r>
            <a:r>
              <a:rPr lang="x-none" dirty="0">
                <a:latin typeface="メイリオ" panose="020B0604030504040204" pitchFamily="50" charset="-128"/>
                <a:ea typeface="メイリオ" panose="020B0604030504040204" pitchFamily="50" charset="-128"/>
                <a:cs typeface="メイリオ" panose="020B0604030504040204" pitchFamily="50" charset="-128"/>
              </a:rPr>
              <a:t>場合、何をす</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る</a:t>
            </a:r>
            <a:r>
              <a:rPr lang="x-none" dirty="0">
                <a:latin typeface="メイリオ" panose="020B0604030504040204" pitchFamily="50" charset="-128"/>
                <a:ea typeface="メイリオ" panose="020B0604030504040204" pitchFamily="50" charset="-128"/>
                <a:cs typeface="メイリオ" panose="020B0604030504040204" pitchFamily="50" charset="-128"/>
              </a:rPr>
              <a:t>べきですか？</a:t>
            </a:r>
          </a:p>
          <a:p>
            <a:pPr>
              <a:buFont typeface="Arial" charset="0"/>
              <a:buChar char="•"/>
            </a:pPr>
            <a:r>
              <a:rPr lang="x-none" dirty="0">
                <a:latin typeface="メイリオ" panose="020B0604030504040204" pitchFamily="50" charset="-128"/>
                <a:ea typeface="メイリオ" panose="020B0604030504040204" pitchFamily="50" charset="-128"/>
                <a:cs typeface="メイリオ" panose="020B0604030504040204" pitchFamily="50" charset="-128"/>
              </a:rPr>
              <a:t>FOSSレビューのためにど</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のような</a:t>
            </a:r>
            <a:r>
              <a:rPr lang="x-none" dirty="0">
                <a:latin typeface="メイリオ" panose="020B0604030504040204" pitchFamily="50" charset="-128"/>
                <a:ea typeface="メイリオ" panose="020B0604030504040204" pitchFamily="50" charset="-128"/>
                <a:cs typeface="メイリオ" panose="020B0604030504040204" pitchFamily="50" charset="-128"/>
              </a:rPr>
              <a:t>種類の情報を集めますか？</a:t>
            </a:r>
          </a:p>
          <a:p>
            <a:pPr>
              <a:buFont typeface="Arial" charset="0"/>
              <a:buChar char="•"/>
            </a:pPr>
            <a:r>
              <a:rPr lang="x-none" dirty="0">
                <a:latin typeface="メイリオ" panose="020B0604030504040204" pitchFamily="50" charset="-128"/>
                <a:ea typeface="メイリオ" panose="020B0604030504040204" pitchFamily="50" charset="-128"/>
                <a:cs typeface="メイリオ" panose="020B0604030504040204" pitchFamily="50" charset="-128"/>
              </a:rPr>
              <a:t>誰がそのソフトウェアのライセンスを供与している</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a:t>
            </a:r>
            <a:r>
              <a:rPr lang="x-none" dirty="0">
                <a:latin typeface="メイリオ" panose="020B0604030504040204" pitchFamily="50" charset="-128"/>
                <a:ea typeface="メイリオ" panose="020B0604030504040204" pitchFamily="50" charset="-128"/>
                <a:cs typeface="メイリオ" panose="020B0604030504040204" pitchFamily="50" charset="-128"/>
              </a:rPr>
              <a:t>かを</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確認</a:t>
            </a:r>
            <a:r>
              <a:rPr lang="x-none" dirty="0">
                <a:latin typeface="メイリオ" panose="020B0604030504040204" pitchFamily="50" charset="-128"/>
                <a:ea typeface="メイリオ" panose="020B0604030504040204" pitchFamily="50" charset="-128"/>
                <a:cs typeface="メイリオ" panose="020B0604030504040204" pitchFamily="50" charset="-128"/>
              </a:rPr>
              <a:t>するには</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a:t>
            </a:r>
            <a:r>
              <a:rPr lang="x-none" dirty="0">
                <a:latin typeface="メイリオ" panose="020B0604030504040204" pitchFamily="50" charset="-128"/>
                <a:ea typeface="メイリオ" panose="020B0604030504040204" pitchFamily="50" charset="-128"/>
                <a:cs typeface="メイリオ" panose="020B0604030504040204" pitchFamily="50" charset="-128"/>
              </a:rPr>
              <a:t>ど</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のような</a:t>
            </a:r>
            <a:r>
              <a:rPr lang="x-none" dirty="0">
                <a:latin typeface="メイリオ" panose="020B0604030504040204" pitchFamily="50" charset="-128"/>
                <a:ea typeface="メイリオ" panose="020B0604030504040204" pitchFamily="50" charset="-128"/>
                <a:cs typeface="メイリオ" panose="020B0604030504040204" pitchFamily="50" charset="-128"/>
              </a:rPr>
              <a:t>情報が役立ちますか？ </a:t>
            </a:r>
            <a:endParaRPr lang="x-none" strike="sngStrike" dirty="0">
              <a:latin typeface="メイリオ" panose="020B0604030504040204" pitchFamily="50" charset="-128"/>
              <a:ea typeface="メイリオ" panose="020B0604030504040204" pitchFamily="50" charset="-128"/>
              <a:cs typeface="メイリオ" panose="020B0604030504040204" pitchFamily="50" charset="-128"/>
            </a:endParaRPr>
          </a:p>
          <a:p>
            <a:r>
              <a:rPr lang="x-none" dirty="0">
                <a:latin typeface="メイリオ" panose="020B0604030504040204" pitchFamily="50" charset="-128"/>
                <a:ea typeface="メイリオ" panose="020B0604030504040204" pitchFamily="50" charset="-128"/>
                <a:cs typeface="メイリオ" panose="020B0604030504040204" pitchFamily="50" charset="-128"/>
              </a:rPr>
              <a:t>外部ベンダーから</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受領した</a:t>
            </a:r>
            <a:r>
              <a:rPr lang="x-none" dirty="0">
                <a:latin typeface="メイリオ" panose="020B0604030504040204" pitchFamily="50" charset="-128"/>
                <a:ea typeface="メイリオ" panose="020B0604030504040204" pitchFamily="50" charset="-128"/>
                <a:cs typeface="メイリオ" panose="020B0604030504040204" pitchFamily="50" charset="-128"/>
              </a:rPr>
              <a:t>コンポーネントをレビューする際に追加的な情報として重要なものは何ですか？</a:t>
            </a:r>
          </a:p>
          <a:p>
            <a:r>
              <a:rPr lang="x-none" dirty="0">
                <a:latin typeface="メイリオ" panose="020B0604030504040204" pitchFamily="50" charset="-128"/>
                <a:ea typeface="メイリオ" panose="020B0604030504040204" pitchFamily="50" charset="-128"/>
                <a:cs typeface="メイリオ" panose="020B0604030504040204" pitchFamily="50" charset="-128"/>
              </a:rPr>
              <a:t>FOSSレビューで収集された情報の質を評価するためにど</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のような</a:t>
            </a:r>
            <a:r>
              <a:rPr lang="x-none" dirty="0">
                <a:latin typeface="メイリオ" panose="020B0604030504040204" pitchFamily="50" charset="-128"/>
                <a:ea typeface="メイリオ" panose="020B0604030504040204" pitchFamily="50" charset="-128"/>
                <a:cs typeface="メイリオ" panose="020B0604030504040204" pitchFamily="50" charset="-128"/>
              </a:rPr>
              <a:t>ステップを</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と</a:t>
            </a:r>
            <a:r>
              <a:rPr lang="x-none" dirty="0">
                <a:latin typeface="メイリオ" panose="020B0604030504040204" pitchFamily="50" charset="-128"/>
                <a:ea typeface="メイリオ" panose="020B0604030504040204" pitchFamily="50" charset="-128"/>
                <a:cs typeface="メイリオ" panose="020B0604030504040204" pitchFamily="50" charset="-128"/>
              </a:rPr>
              <a:t>ることができますか？</a:t>
            </a:r>
          </a:p>
          <a:p>
            <a:pPr>
              <a:buFont typeface="Arial" charset="0"/>
              <a:buChar char="•"/>
            </a:pPr>
            <a:endParaRPr lang="x-none" dirty="0">
              <a:latin typeface="メイリオ" panose="020B0604030504040204" pitchFamily="50" charset="-128"/>
              <a:ea typeface="メイリオ" panose="020B0604030504040204" pitchFamily="50" charset="-128"/>
              <a:cs typeface="メイリオ" panose="020B0604030504040204" pitchFamily="50" charset="-128"/>
            </a:endParaRPr>
          </a:p>
          <a:p>
            <a:endParaRPr lang="x-none"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05256328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400" dirty="0">
                <a:latin typeface="メイリオ" panose="020B0604030504040204" pitchFamily="50" charset="-128"/>
                <a:ea typeface="メイリオ" panose="020B0604030504040204" pitchFamily="50" charset="-128"/>
                <a:cs typeface="メイリオ" panose="020B0604030504040204" pitchFamily="50" charset="-128"/>
              </a:rPr>
              <a:t>第6章</a:t>
            </a:r>
          </a:p>
        </p:txBody>
      </p:sp>
      <p:sp>
        <p:nvSpPr>
          <p:cNvPr id="5" name="Text Placeholder 4"/>
          <p:cNvSpPr>
            <a:spLocks noGrp="1"/>
          </p:cNvSpPr>
          <p:nvPr>
            <p:ph type="body" idx="1"/>
          </p:nvPr>
        </p:nvSpPr>
        <p:spPr/>
        <p:txBody>
          <a:bodyPr>
            <a:noAutofit/>
          </a:bodyPr>
          <a:lstStyle/>
          <a:p>
            <a:r>
              <a:rPr lang="en-US" sz="4800">
                <a:latin typeface="メイリオ" panose="020B0604030504040204" pitchFamily="50" charset="-128"/>
                <a:ea typeface="メイリオ" panose="020B0604030504040204" pitchFamily="50" charset="-128"/>
                <a:cs typeface="メイリオ" panose="020B0604030504040204" pitchFamily="50" charset="-128"/>
              </a:rPr>
              <a:t>コンプライアンス </a:t>
            </a:r>
            <a:r>
              <a:rPr lang="en-US" sz="4800" err="1">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マネジメント</a:t>
            </a:r>
            <a:r>
              <a:rPr lang="ja-JP" altLang="en-US" sz="480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a:t>
            </a:r>
            <a:r>
              <a:rPr lang="en-US" altLang="ja-JP" sz="480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r>
            <a:br>
              <a:rPr lang="en-US" altLang="ja-JP" sz="480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480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始め</a:t>
            </a:r>
            <a:r>
              <a:rPr lang="ja-JP" altLang="en-US" sz="4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から終わりまで</a:t>
            </a:r>
            <a:r>
              <a:rPr lang="en-US" sz="480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en-US" sz="4800">
                <a:latin typeface="メイリオ" panose="020B0604030504040204" pitchFamily="50" charset="-128"/>
                <a:ea typeface="メイリオ" panose="020B0604030504040204" pitchFamily="50" charset="-128"/>
                <a:cs typeface="メイリオ" panose="020B0604030504040204" pitchFamily="50" charset="-128"/>
              </a:rPr>
              <a:t>プロセス例</a:t>
            </a:r>
            <a:r>
              <a:rPr lang="en-US" sz="4800" dirty="0">
                <a:latin typeface="メイリオ" panose="020B0604030504040204" pitchFamily="50" charset="-128"/>
                <a:ea typeface="メイリオ" panose="020B0604030504040204" pitchFamily="50" charset="-128"/>
                <a:cs typeface="メイリオ" panose="020B0604030504040204" pitchFamily="50" charset="-128"/>
              </a:rPr>
              <a:t>）</a:t>
            </a:r>
            <a:endParaRPr lang="en-US" sz="4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57916726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normAutofit/>
          </a:bodyPr>
          <a:lstStyle/>
          <a:p>
            <a:r>
              <a:rPr lang="en-US" dirty="0">
                <a:latin typeface="メイリオ" panose="020B0604030504040204" pitchFamily="50" charset="-128"/>
                <a:ea typeface="メイリオ" panose="020B0604030504040204" pitchFamily="50" charset="-128"/>
                <a:cs typeface="メイリオ" panose="020B0604030504040204" pitchFamily="50" charset="-128"/>
              </a:rPr>
              <a:t>概要</a:t>
            </a:r>
          </a:p>
        </p:txBody>
      </p:sp>
      <p:sp>
        <p:nvSpPr>
          <p:cNvPr id="123907" name="Rectangle 3"/>
          <p:cNvSpPr>
            <a:spLocks noGrp="1" noChangeArrowheads="1"/>
          </p:cNvSpPr>
          <p:nvPr>
            <p:ph idx="1"/>
          </p:nvPr>
        </p:nvSpPr>
        <p:spPr>
          <a:xfrm>
            <a:off x="584522" y="1386075"/>
            <a:ext cx="10972800" cy="4876800"/>
          </a:xfrm>
        </p:spPr>
        <p:txBody>
          <a:bodyPr vert="horz" lIns="91440" tIns="45720" rIns="91440" bIns="45720" rtlCol="0" anchor="t">
            <a:normAutofit/>
          </a:bodyPr>
          <a:lstStyle/>
          <a:p>
            <a:pPr>
              <a:buFont typeface="Arial"/>
              <a:buChar char="•"/>
            </a:pPr>
            <a:r>
              <a:rPr lang="en-US" dirty="0">
                <a:latin typeface="メイリオ" panose="020B0604030504040204" pitchFamily="50" charset="-128"/>
                <a:ea typeface="メイリオ" panose="020B0604030504040204" pitchFamily="50" charset="-128"/>
                <a:cs typeface="メイリオ" panose="020B0604030504040204" pitchFamily="50" charset="-128"/>
              </a:rPr>
              <a:t>コンプライアンス </a:t>
            </a:r>
            <a:r>
              <a:rPr lang="en-US" dirty="0" err="1">
                <a:latin typeface="メイリオ" panose="020B0604030504040204" pitchFamily="50" charset="-128"/>
                <a:ea typeface="メイリオ" panose="020B0604030504040204" pitchFamily="50" charset="-128"/>
                <a:cs typeface="メイリオ" panose="020B0604030504040204" pitchFamily="50" charset="-128"/>
              </a:rPr>
              <a:t>マネジメントは</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製品の中で使われる</a:t>
            </a:r>
            <a:r>
              <a:rPr lang="en-US"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コンポーネントを管理する一連のアクション。企業の商用コンポーネントについても同様のプロセスが実施されている場合がある。</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コンポーネントは</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OpenChain</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仕様書</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で</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供給ソフトウェア</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Supplied Software</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a:latin typeface="メイリオ" panose="020B0604030504040204" pitchFamily="50" charset="-128"/>
                <a:ea typeface="メイリオ" panose="020B0604030504040204" pitchFamily="50" charset="-128"/>
                <a:cs typeface="メイリオ" panose="020B0604030504040204" pitchFamily="50" charset="-128"/>
              </a:rPr>
              <a:t>と呼ばれる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buFont typeface="Arial"/>
              <a:buChar char="•"/>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アクションとしては以下が含まれることが多い</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供給ソフトウェアにおけるすべての</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コンポーネントの特定</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それらのコンポーネントによって生まれるすべての義務の特定と追跡</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すべての義務が履行され、将来にわたり履行されることの確認</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a:buFont typeface="Arial"/>
              <a:buChar char="•"/>
            </a:pPr>
            <a:r>
              <a:rPr lang="en-US" dirty="0" err="1">
                <a:latin typeface="メイリオ" panose="020B0604030504040204" pitchFamily="50" charset="-128"/>
                <a:ea typeface="メイリオ" panose="020B0604030504040204" pitchFamily="50" charset="-128"/>
                <a:cs typeface="メイリオ" panose="020B0604030504040204" pitchFamily="50" charset="-128"/>
              </a:rPr>
              <a:t>小規模の企業では</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シンプルな</a:t>
            </a:r>
            <a:r>
              <a:rPr lang="en-US" err="1">
                <a:latin typeface="メイリオ" panose="020B0604030504040204" pitchFamily="50" charset="-128"/>
                <a:ea typeface="メイリオ" panose="020B0604030504040204" pitchFamily="50" charset="-128"/>
                <a:cs typeface="メイリオ" panose="020B0604030504040204" pitchFamily="50" charset="-128"/>
              </a:rPr>
              <a:t>チェック</a:t>
            </a:r>
            <a:r>
              <a:rPr lang="ja-JP" altLang="en-US">
                <a:latin typeface="メイリオ" panose="020B0604030504040204" pitchFamily="50" charset="-128"/>
                <a:ea typeface="メイリオ" panose="020B0604030504040204" pitchFamily="50" charset="-128"/>
                <a:cs typeface="メイリオ" panose="020B0604030504040204" pitchFamily="50" charset="-128"/>
              </a:rPr>
              <a:t> </a:t>
            </a:r>
            <a:r>
              <a:rPr lang="en-US">
                <a:latin typeface="メイリオ" panose="020B0604030504040204" pitchFamily="50" charset="-128"/>
                <a:ea typeface="メイリオ" panose="020B0604030504040204" pitchFamily="50" charset="-128"/>
                <a:cs typeface="メイリオ" panose="020B0604030504040204" pitchFamily="50" charset="-128"/>
              </a:rPr>
              <a:t>リストを</a:t>
            </a:r>
            <a:r>
              <a:rPr lang="ja-JP" altLang="en-US">
                <a:latin typeface="メイリオ" panose="020B0604030504040204" pitchFamily="50" charset="-128"/>
                <a:ea typeface="メイリオ" panose="020B0604030504040204" pitchFamily="50" charset="-128"/>
                <a:cs typeface="メイリオ" panose="020B0604030504040204" pitchFamily="50" charset="-128"/>
              </a:rPr>
              <a:t>、</a:t>
            </a:r>
            <a:r>
              <a:rPr lang="en-US" altLang="ja-JP">
                <a:latin typeface="メイリオ" panose="020B0604030504040204" pitchFamily="50" charset="-128"/>
                <a:ea typeface="メイリオ" panose="020B0604030504040204" pitchFamily="50" charset="-128"/>
                <a:cs typeface="メイリオ" panose="020B0604030504040204" pitchFamily="50" charset="-128"/>
              </a:rPr>
              <a:t>大企業</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においては</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詳細なプロセスを</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用いる</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Rectangle 3"/>
          <p:cNvSpPr>
            <a:spLocks noChangeArrowheads="1"/>
          </p:cNvSpPr>
          <p:nvPr/>
        </p:nvSpPr>
        <p:spPr bwMode="auto">
          <a:xfrm rot="16200000">
            <a:off x="3303601" y="5357706"/>
            <a:ext cx="720725" cy="1360488"/>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vert="eaVert"/>
          <a:lstStyle/>
          <a:p>
            <a:pPr algn="ctr">
              <a:defRPr/>
            </a:pPr>
            <a:r>
              <a:rPr lang="ja-JP" altLang="en-US" sz="12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入力</a:t>
            </a:r>
            <a:endParaRPr lang="en-US" altLang="ja-JP" sz="12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gn="ctr">
              <a:defRPr/>
            </a:pPr>
            <a:r>
              <a:rPr lang="ja-JP" altLang="en-US" sz="12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（受領する）</a:t>
            </a:r>
            <a:endParaRPr lang="en-US" altLang="ja-JP" sz="12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gn="ctr">
              <a:defRPr/>
            </a:pPr>
            <a:r>
              <a:rPr lang="en-US" sz="12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FOSS</a:t>
            </a:r>
            <a:endParaRPr 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AutoShape 6"/>
          <p:cNvSpPr>
            <a:spLocks noChangeArrowheads="1"/>
          </p:cNvSpPr>
          <p:nvPr/>
        </p:nvSpPr>
        <p:spPr bwMode="auto">
          <a:xfrm>
            <a:off x="4765688" y="5341039"/>
            <a:ext cx="2449512" cy="1406525"/>
          </a:xfrm>
          <a:prstGeom prst="cloudCallout">
            <a:avLst>
              <a:gd name="adj1" fmla="val -7227"/>
              <a:gd name="adj2" fmla="val 4968"/>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en-US" dirty="0">
              <a:latin typeface="Calibri" panose="020F0502020204030204" pitchFamily="34" charset="0"/>
            </a:endParaRPr>
          </a:p>
        </p:txBody>
      </p:sp>
      <p:sp>
        <p:nvSpPr>
          <p:cNvPr id="6" name="Rectangle 78"/>
          <p:cNvSpPr>
            <a:spLocks noChangeArrowheads="1"/>
          </p:cNvSpPr>
          <p:nvPr/>
        </p:nvSpPr>
        <p:spPr bwMode="auto">
          <a:xfrm rot="16200000">
            <a:off x="7952098" y="5194195"/>
            <a:ext cx="1039219" cy="1687512"/>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vert="eaVert" anchor="ctr"/>
          <a:lstStyle/>
          <a:p>
            <a:pPr>
              <a:defRPr/>
            </a:pPr>
            <a:r>
              <a:rPr lang="ja-JP" altLang="en-US" sz="12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a:t>
            </a:r>
            <a:r>
              <a:rPr lang="en-US" sz="12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sz="12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の特定</a:t>
            </a:r>
            <a:endParaRPr lang="en-US" sz="12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a:p>
            <a:pPr marL="92075" indent="-92075">
              <a:defRPr/>
            </a:pPr>
            <a:r>
              <a:rPr lang="ja-JP" altLang="en-US" sz="12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a:t>
            </a:r>
            <a:r>
              <a:rPr lang="en-US" sz="1200" b="1" dirty="0" err="1">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FOSSの義務</a:t>
            </a:r>
            <a:r>
              <a:rPr lang="ja-JP" altLang="en-US" sz="12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の</a:t>
            </a:r>
            <a:r>
              <a:rPr lang="en-US" altLang="ja-JP" sz="12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
            </a:r>
            <a:br>
              <a:rPr lang="en-US" altLang="ja-JP" sz="12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12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 履行</a:t>
            </a:r>
            <a:endParaRPr lang="en-US" sz="12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7" name="AutoShape 8"/>
          <p:cNvCxnSpPr>
            <a:cxnSpLocks noChangeShapeType="1"/>
          </p:cNvCxnSpPr>
          <p:nvPr/>
        </p:nvCxnSpPr>
        <p:spPr bwMode="auto">
          <a:xfrm>
            <a:off x="4387863" y="6037951"/>
            <a:ext cx="385762" cy="63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 name="AutoShape 9"/>
          <p:cNvCxnSpPr>
            <a:cxnSpLocks noChangeShapeType="1"/>
          </p:cNvCxnSpPr>
          <p:nvPr/>
        </p:nvCxnSpPr>
        <p:spPr bwMode="auto">
          <a:xfrm flipV="1">
            <a:off x="7213614" y="6039539"/>
            <a:ext cx="327025" cy="47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9" name="Rectangle 10"/>
          <p:cNvSpPr>
            <a:spLocks noChangeArrowheads="1"/>
          </p:cNvSpPr>
          <p:nvPr/>
        </p:nvSpPr>
        <p:spPr bwMode="auto">
          <a:xfrm rot="16200000">
            <a:off x="5763146" y="5125704"/>
            <a:ext cx="615553" cy="1840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nchor="ctr">
            <a:spAutoFit/>
          </a:bodyPr>
          <a:lstStyle/>
          <a:p>
            <a:pPr algn="ctr"/>
            <a:r>
              <a:rPr lang="en-US" sz="1400" b="1" dirty="0" err="1">
                <a:latin typeface="メイリオ" panose="020B0604030504040204" pitchFamily="50" charset="-128"/>
                <a:ea typeface="メイリオ" panose="020B0604030504040204" pitchFamily="50" charset="-128"/>
                <a:cs typeface="メイリオ" panose="020B0604030504040204" pitchFamily="50" charset="-128"/>
              </a:rPr>
              <a:t>コンプライアンス</a:t>
            </a:r>
            <a:endParaRPr lang="en-US" sz="1400" b="1"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sz="1400" b="1" dirty="0" err="1">
                <a:latin typeface="メイリオ" panose="020B0604030504040204" pitchFamily="50" charset="-128"/>
                <a:ea typeface="メイリオ" panose="020B0604030504040204" pitchFamily="50" charset="-128"/>
                <a:cs typeface="メイリオ" panose="020B0604030504040204" pitchFamily="50" charset="-128"/>
              </a:rPr>
              <a:t>プロセス</a:t>
            </a:r>
            <a:endParaRPr lang="en-US" sz="1400" b="1"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136401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907">
                                            <p:txEl>
                                              <p:pRg st="0" end="0"/>
                                            </p:txEl>
                                          </p:spTgt>
                                        </p:tgtEl>
                                        <p:attrNameLst>
                                          <p:attrName>style.visibility</p:attrName>
                                        </p:attrNameLst>
                                      </p:cBhvr>
                                      <p:to>
                                        <p:strVal val="visible"/>
                                      </p:to>
                                    </p:set>
                                    <p:animEffect transition="in" filter="fade">
                                      <p:cBhvr>
                                        <p:cTn id="7" dur="750"/>
                                        <p:tgtEl>
                                          <p:spTgt spid="1239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3907">
                                            <p:txEl>
                                              <p:pRg st="1" end="1"/>
                                            </p:txEl>
                                          </p:spTgt>
                                        </p:tgtEl>
                                        <p:attrNameLst>
                                          <p:attrName>style.visibility</p:attrName>
                                        </p:attrNameLst>
                                      </p:cBhvr>
                                      <p:to>
                                        <p:strVal val="visible"/>
                                      </p:to>
                                    </p:set>
                                    <p:animEffect transition="in" filter="fade">
                                      <p:cBhvr>
                                        <p:cTn id="12" dur="750"/>
                                        <p:tgtEl>
                                          <p:spTgt spid="123907">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3907">
                                            <p:txEl>
                                              <p:pRg st="2" end="2"/>
                                            </p:txEl>
                                          </p:spTgt>
                                        </p:tgtEl>
                                        <p:attrNameLst>
                                          <p:attrName>style.visibility</p:attrName>
                                        </p:attrNameLst>
                                      </p:cBhvr>
                                      <p:to>
                                        <p:strVal val="visible"/>
                                      </p:to>
                                    </p:set>
                                    <p:animEffect transition="in" filter="fade">
                                      <p:cBhvr>
                                        <p:cTn id="15" dur="750"/>
                                        <p:tgtEl>
                                          <p:spTgt spid="123907">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3907">
                                            <p:txEl>
                                              <p:pRg st="3" end="3"/>
                                            </p:txEl>
                                          </p:spTgt>
                                        </p:tgtEl>
                                        <p:attrNameLst>
                                          <p:attrName>style.visibility</p:attrName>
                                        </p:attrNameLst>
                                      </p:cBhvr>
                                      <p:to>
                                        <p:strVal val="visible"/>
                                      </p:to>
                                    </p:set>
                                    <p:animEffect transition="in" filter="fade">
                                      <p:cBhvr>
                                        <p:cTn id="18" dur="750"/>
                                        <p:tgtEl>
                                          <p:spTgt spid="123907">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3907">
                                            <p:txEl>
                                              <p:pRg st="4" end="4"/>
                                            </p:txEl>
                                          </p:spTgt>
                                        </p:tgtEl>
                                        <p:attrNameLst>
                                          <p:attrName>style.visibility</p:attrName>
                                        </p:attrNameLst>
                                      </p:cBhvr>
                                      <p:to>
                                        <p:strVal val="visible"/>
                                      </p:to>
                                    </p:set>
                                    <p:animEffect transition="in" filter="fade">
                                      <p:cBhvr>
                                        <p:cTn id="21" dur="750"/>
                                        <p:tgtEl>
                                          <p:spTgt spid="123907">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3907">
                                            <p:txEl>
                                              <p:pRg st="5" end="5"/>
                                            </p:txEl>
                                          </p:spTgt>
                                        </p:tgtEl>
                                        <p:attrNameLst>
                                          <p:attrName>style.visibility</p:attrName>
                                        </p:attrNameLst>
                                      </p:cBhvr>
                                      <p:to>
                                        <p:strVal val="visible"/>
                                      </p:to>
                                    </p:set>
                                    <p:animEffect transition="in" filter="fade">
                                      <p:cBhvr>
                                        <p:cTn id="26" dur="750"/>
                                        <p:tgtEl>
                                          <p:spTgt spid="12390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Shape 513"/>
          <p:cNvSpPr txBox="1">
            <a:spLocks noGrp="1"/>
          </p:cNvSpPr>
          <p:nvPr>
            <p:ph type="title"/>
          </p:nvPr>
        </p:nvSpPr>
        <p:spPr>
          <a:xfrm>
            <a:off x="608400" y="532800"/>
            <a:ext cx="10972800" cy="9906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Roboto"/>
              <a:buNone/>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中・小規模企業</a:t>
            </a:r>
            <a:r>
              <a:rPr lang="ja-JP" altLang="en-US" sz="4000" b="0" i="0" u="none" strike="noStrike" cap="none" dirty="0">
                <a:solidFill>
                  <a:schemeClr val="dk2"/>
                </a:solidFill>
                <a:latin typeface="メイリオ" panose="020B0604030504040204" pitchFamily="50" charset="-128"/>
                <a:ea typeface="メイリオ" panose="020B0604030504040204" pitchFamily="50" charset="-128"/>
                <a:cs typeface="メイリオ" panose="020B0604030504040204" pitchFamily="50" charset="-128"/>
                <a:sym typeface="Roboto"/>
              </a:rPr>
              <a:t>のチェックリストの例</a:t>
            </a:r>
            <a:endParaRPr lang="en-US" sz="4000" b="0" i="0" u="none" strike="noStrike" cap="none" dirty="0">
              <a:solidFill>
                <a:schemeClr val="dk2"/>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
        <p:nvSpPr>
          <p:cNvPr id="514" name="Shape 514"/>
          <p:cNvSpPr txBox="1">
            <a:spLocks noGrp="1"/>
          </p:cNvSpPr>
          <p:nvPr>
            <p:ph idx="1"/>
          </p:nvPr>
        </p:nvSpPr>
        <p:spPr>
          <a:xfrm>
            <a:off x="609600" y="1504950"/>
            <a:ext cx="10972799" cy="48767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accent1"/>
              </a:buClr>
              <a:buSzPct val="25000"/>
              <a:buFont typeface="Arial"/>
              <a:buNone/>
            </a:pP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継続的に行うコンプライアンス関連タスク：</a:t>
            </a:r>
            <a:endParaRPr lang="en-US" sz="2400" b="1"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a:p>
            <a:pPr marL="457200" marR="0" lvl="0" indent="-457200" algn="l" rtl="0">
              <a:spcBef>
                <a:spcPts val="400"/>
              </a:spcBef>
              <a:spcAft>
                <a:spcPts val="0"/>
              </a:spcAft>
              <a:buClr>
                <a:schemeClr val="accent1"/>
              </a:buClr>
              <a:buSzPct val="85000"/>
              <a:buFont typeface="Arial"/>
              <a:buAutoNum type="arabicPeriod"/>
            </a:pPr>
            <a:r>
              <a:rPr lang="ja-JP" altLang="en-US" sz="20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すべての</a:t>
            </a:r>
            <a:r>
              <a:rPr lang="en-US" altLang="ja-JP" sz="20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FOSS</a:t>
            </a:r>
            <a:r>
              <a:rPr lang="ja-JP" altLang="en-US" sz="20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を調達</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／開発サイクルの早期で発見する</a:t>
            </a:r>
            <a:endParaRPr lang="en-US" sz="20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a:p>
            <a:pPr marL="457200" marR="0" lvl="0" indent="-457200" algn="l" rtl="0">
              <a:spcBef>
                <a:spcPts val="400"/>
              </a:spcBef>
              <a:spcAft>
                <a:spcPts val="0"/>
              </a:spcAft>
              <a:buClr>
                <a:schemeClr val="accent1"/>
              </a:buClr>
              <a:buSzPct val="85000"/>
              <a:buFont typeface="Arial"/>
              <a:buAutoNum type="arabicPeriod"/>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すべての使用</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コンポーネントをレビューし、承認する</a:t>
            </a:r>
            <a:r>
              <a:rPr lang="en-US" sz="20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 </a:t>
            </a:r>
          </a:p>
          <a:p>
            <a:pPr marL="457200" marR="0" lvl="0" indent="-457200" algn="l" rtl="0">
              <a:spcBef>
                <a:spcPts val="400"/>
              </a:spcBef>
              <a:spcAft>
                <a:spcPts val="0"/>
              </a:spcAft>
              <a:buClr>
                <a:schemeClr val="accent1"/>
              </a:buClr>
              <a:buSzPct val="85000"/>
              <a:buFont typeface="Arial"/>
              <a:buAutoNum type="arabicPeriod"/>
            </a:pPr>
            <a:r>
              <a:rPr lang="en-US" sz="20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FOSS</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の義務を満たすために必要となる情報を検証する</a:t>
            </a:r>
            <a:endParaRPr lang="en-US" sz="20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a:p>
            <a:pPr marL="457200" marR="0" lvl="0" indent="-457200" algn="l" rtl="0">
              <a:spcBef>
                <a:spcPts val="400"/>
              </a:spcBef>
              <a:spcAft>
                <a:spcPts val="0"/>
              </a:spcAft>
              <a:buClr>
                <a:schemeClr val="accent1"/>
              </a:buClr>
              <a:buSzPct val="85000"/>
              <a:buFont typeface="Arial"/>
              <a:buAutoNum type="arabicPeriod"/>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社外</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プロジェクトへのコントリビューションをレビューし承認する</a:t>
            </a:r>
            <a:endParaRPr lang="en-US" sz="20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a:p>
            <a:pPr marL="457200" marR="0" lvl="0" indent="-457200" algn="l" rtl="0">
              <a:spcBef>
                <a:spcPts val="400"/>
              </a:spcBef>
              <a:spcAft>
                <a:spcPts val="0"/>
              </a:spcAft>
              <a:buClr>
                <a:schemeClr val="accent1"/>
              </a:buClr>
              <a:buSzPct val="85000"/>
              <a:buFont typeface="Arial"/>
              <a:buNone/>
            </a:pPr>
            <a:endParaRPr sz="20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a:p>
            <a:pPr marL="0" marR="0" lvl="0" indent="0" algn="l" rtl="0">
              <a:spcBef>
                <a:spcPts val="480"/>
              </a:spcBef>
              <a:spcAft>
                <a:spcPts val="0"/>
              </a:spcAft>
              <a:buClr>
                <a:schemeClr val="accent1"/>
              </a:buClr>
              <a:buSzPct val="25000"/>
              <a:buFont typeface="Arial"/>
              <a:buNone/>
            </a:pPr>
            <a:r>
              <a:rPr lang="ja-JP" altLang="en-US" sz="2400" b="1"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支援するための要求事項：</a:t>
            </a:r>
            <a:endParaRPr lang="en-US" sz="24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a:p>
            <a:pPr marL="457200" marR="0" lvl="0" indent="-457200" algn="l" rtl="0">
              <a:spcBef>
                <a:spcPts val="400"/>
              </a:spcBef>
              <a:spcAft>
                <a:spcPts val="0"/>
              </a:spcAft>
              <a:buClr>
                <a:schemeClr val="accent1"/>
              </a:buClr>
              <a:buSzPct val="85000"/>
              <a:buFont typeface="Arial"/>
              <a:buAutoNum type="arabicPeriod"/>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適切な</a:t>
            </a:r>
            <a:r>
              <a:rPr lang="ja-JP" altLang="en-US" sz="20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コンプライアンス対応</a:t>
            </a:r>
            <a:r>
              <a:rPr lang="ja-JP" altLang="en-US" sz="2000" b="0" i="0" u="none" strike="noStrike" cap="none"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sym typeface="Roboto"/>
              </a:rPr>
              <a:t>要員</a:t>
            </a:r>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000" b="0" i="0" u="none" strike="noStrike" cap="none"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sym typeface="Roboto"/>
              </a:rPr>
              <a:t>配置し、明確な責任ラインを指定する</a:t>
            </a:r>
            <a:endParaRPr lang="en-US" sz="2000" b="0" i="0" u="none" strike="noStrike" cap="none"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a:p>
            <a:pPr marL="457200" marR="0" lvl="0" indent="-457200" algn="l" rtl="0">
              <a:spcBef>
                <a:spcPts val="400"/>
              </a:spcBef>
              <a:spcAft>
                <a:spcPts val="0"/>
              </a:spcAft>
              <a:buClr>
                <a:schemeClr val="accent1"/>
              </a:buClr>
              <a:buSzPct val="85000"/>
              <a:buFont typeface="Arial"/>
              <a:buAutoNum type="arabicPeriod"/>
            </a:pPr>
            <a:r>
              <a:rPr lang="ja-JP" altLang="en-US" sz="2000" b="0" i="0" u="none" strike="noStrike" cap="none"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sym typeface="Roboto"/>
              </a:rPr>
              <a:t>既存のビジネスプロセスを</a:t>
            </a:r>
            <a:r>
              <a:rPr lang="en-US" altLang="ja-JP" sz="2000" b="0" i="0" u="none" strike="noStrike" cap="none"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sym typeface="Roboto"/>
              </a:rPr>
              <a:t>FOSS</a:t>
            </a:r>
            <a:r>
              <a:rPr lang="ja-JP" altLang="en-US" sz="2000" b="0" i="0" u="none" strike="noStrike" cap="none"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sym typeface="Roboto"/>
              </a:rPr>
              <a:t>コンプライアンスプログラム支援のために適合させる</a:t>
            </a:r>
            <a:endParaRPr lang="en-US" sz="2000" b="0" i="0" u="none" strike="noStrike" cap="none"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a:p>
            <a:pPr marL="457200" marR="0" lvl="0" indent="-457200" algn="l" rtl="0">
              <a:spcBef>
                <a:spcPts val="400"/>
              </a:spcBef>
              <a:spcAft>
                <a:spcPts val="0"/>
              </a:spcAft>
              <a:buClr>
                <a:schemeClr val="accent1"/>
              </a:buClr>
              <a:buSzPct val="85000"/>
              <a:buFont typeface="Arial"/>
              <a:buAutoNum type="arabicPeriod"/>
            </a:pPr>
            <a:r>
              <a:rPr lang="ja-JP" altLang="en-US" sz="2000" b="0" i="0" u="none" strike="noStrike" cap="none"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sym typeface="Roboto"/>
              </a:rPr>
              <a:t>組織の</a:t>
            </a:r>
            <a:r>
              <a:rPr lang="en-US" altLang="ja-JP" sz="2000" b="0" i="0" u="none" strike="noStrike" cap="none"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sym typeface="Roboto"/>
              </a:rPr>
              <a:t>FOSS</a:t>
            </a:r>
            <a:r>
              <a:rPr lang="ja-JP" altLang="en-US" sz="2000" b="0" i="0" u="none" strike="noStrike" cap="none"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sym typeface="Roboto"/>
              </a:rPr>
              <a:t>ポリシーについて全社員が学習できるトレーニングを持つ</a:t>
            </a:r>
            <a:endParaRPr lang="en-US" sz="2000" b="0" i="0" u="none" strike="noStrike" cap="none"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a:p>
            <a:pPr marL="457200" marR="0" lvl="0" indent="-457200" algn="l" rtl="0">
              <a:spcBef>
                <a:spcPts val="400"/>
              </a:spcBef>
              <a:spcAft>
                <a:spcPts val="0"/>
              </a:spcAft>
              <a:buClr>
                <a:schemeClr val="accent1"/>
              </a:buClr>
              <a:buSzPct val="85000"/>
              <a:buFont typeface="Arial"/>
              <a:buAutoNum type="arabicPeriod"/>
            </a:pPr>
            <a:r>
              <a:rPr lang="en-US" sz="2000" b="0" i="0" u="none" strike="noStrike" cap="none"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sym typeface="Roboto"/>
              </a:rPr>
              <a:t>FOSS</a:t>
            </a:r>
            <a:r>
              <a:rPr lang="ja-JP" altLang="en-US" sz="2000" b="0" i="0" u="none" strike="noStrike" cap="none"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sym typeface="Roboto"/>
              </a:rPr>
              <a:t>コンプライアンスに関係するすべての活動</a:t>
            </a:r>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の進捗を追跡する</a:t>
            </a:r>
            <a:endParaRPr lang="en-US" sz="2000" b="0" i="0" u="none" strike="noStrike" cap="none"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a:p>
            <a:pPr marL="0" marR="0" lvl="0" indent="0" algn="l" rtl="0">
              <a:spcBef>
                <a:spcPts val="480"/>
              </a:spcBef>
              <a:buClr>
                <a:schemeClr val="accent1"/>
              </a:buClr>
              <a:buSzPct val="25000"/>
              <a:buFont typeface="Arial"/>
              <a:buNone/>
            </a:pPr>
            <a:endParaRPr sz="24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
        <p:nvSpPr>
          <p:cNvPr id="515" name="Shape 515"/>
          <p:cNvSpPr txBox="1"/>
          <p:nvPr/>
        </p:nvSpPr>
        <p:spPr>
          <a:xfrm>
            <a:off x="-50014" y="6425280"/>
            <a:ext cx="12242014" cy="335018"/>
          </a:xfrm>
          <a:prstGeom prst="rect">
            <a:avLst/>
          </a:prstGeom>
          <a:noFill/>
          <a:ln>
            <a:noFill/>
          </a:ln>
        </p:spPr>
        <p:txBody>
          <a:bodyPr lIns="91425" tIns="45700" rIns="91425" bIns="45700" anchor="t" anchorCtr="0">
            <a:noAutofit/>
          </a:bodyPr>
          <a:lstStyle/>
          <a:p>
            <a:pPr algn="ctr">
              <a:buSzPct val="25000"/>
            </a:pPr>
            <a:r>
              <a:rPr lang="ja-JP" altLang="en-US" sz="1400" kern="0" dirty="0">
                <a:solidFill>
                  <a:srgbClr val="292934"/>
                </a:solidFill>
                <a:latin typeface="メイリオ" panose="020B0604030504040204" pitchFamily="50" charset="-128"/>
                <a:ea typeface="メイリオ" panose="020B0604030504040204" pitchFamily="50" charset="-128"/>
                <a:cs typeface="メイリオ" panose="020B0604030504040204" pitchFamily="50" charset="-128"/>
                <a:sym typeface="Roboto Condensed"/>
              </a:rPr>
              <a:t>これらの項目についての詳細チェックリストはこちらで入手可能：</a:t>
            </a:r>
            <a:r>
              <a:rPr lang="en-US" sz="1400" kern="0" dirty="0">
                <a:solidFill>
                  <a:srgbClr val="292934"/>
                </a:solidFill>
                <a:latin typeface="メイリオ" panose="020B0604030504040204" pitchFamily="50" charset="-128"/>
                <a:ea typeface="メイリオ" panose="020B0604030504040204" pitchFamily="50" charset="-128"/>
                <a:cs typeface="メイリオ" panose="020B0604030504040204" pitchFamily="50" charset="-128"/>
                <a:sym typeface="Roboto Condensed"/>
              </a:rPr>
              <a:t> </a:t>
            </a:r>
            <a:r>
              <a:rPr lang="en-US" sz="1050" kern="0" dirty="0">
                <a:solidFill>
                  <a:srgbClr val="292934"/>
                </a:solidFill>
                <a:latin typeface="メイリオ" panose="020B0604030504040204" pitchFamily="50" charset="-128"/>
                <a:ea typeface="メイリオ" panose="020B0604030504040204" pitchFamily="50" charset="-128"/>
                <a:cs typeface="メイリオ" panose="020B0604030504040204" pitchFamily="50" charset="-128"/>
                <a:sym typeface="Roboto Mono"/>
              </a:rPr>
              <a:t>https://www.linuxfoundation.org/projects/opencompliance/self-assessment-compliance-checklist </a:t>
            </a:r>
          </a:p>
        </p:txBody>
      </p:sp>
    </p:spTree>
    <p:extLst>
      <p:ext uri="{BB962C8B-B14F-4D97-AF65-F5344CB8AC3E}">
        <p14:creationId xmlns:p14="http://schemas.microsoft.com/office/powerpoint/2010/main" val="416609203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78"/>
          <p:cNvSpPr>
            <a:spLocks noChangeArrowheads="1"/>
          </p:cNvSpPr>
          <p:nvPr/>
        </p:nvSpPr>
        <p:spPr bwMode="auto">
          <a:xfrm rot="-5400000">
            <a:off x="1142308" y="1197689"/>
            <a:ext cx="347663" cy="1830387"/>
          </a:xfrm>
          <a:prstGeom prst="rect">
            <a:avLst/>
          </a:prstGeom>
          <a:solidFill>
            <a:srgbClr val="009900"/>
          </a:solidFill>
          <a:ln w="9525">
            <a:solidFill>
              <a:srgbClr val="003359"/>
            </a:solidFill>
            <a:miter lim="800000"/>
            <a:headEnd/>
            <a:tailEnd/>
          </a:ln>
          <a:effectLst>
            <a:outerShdw blurRad="63500" dist="38100" dir="2700000" algn="tl" rotWithShape="0">
              <a:srgbClr val="000000">
                <a:alpha val="39999"/>
              </a:srgbClr>
            </a:outerShdw>
          </a:effectLst>
        </p:spPr>
        <p:txBody>
          <a:bodyPr vert="eaVert" lIns="82945" tIns="41473" rIns="82945" bIns="41473"/>
          <a:lstStyle/>
          <a:p>
            <a:pPr algn="ctr">
              <a:buFont typeface="Times New Roman" pitchFamily="16" charset="0"/>
              <a:buNone/>
              <a:defRPr/>
            </a:pPr>
            <a:r>
              <a:rPr lang="ja-JP" altLang="en-US" sz="11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プロセス待ち行列</a:t>
            </a:r>
            <a:endParaRPr lang="en-US" sz="1100" b="1" dirty="0">
              <a:solidFill>
                <a:srgbClr val="FFFF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AutoShape 6"/>
          <p:cNvSpPr>
            <a:spLocks noChangeArrowheads="1"/>
          </p:cNvSpPr>
          <p:nvPr/>
        </p:nvSpPr>
        <p:spPr bwMode="auto">
          <a:xfrm>
            <a:off x="2779426" y="1514293"/>
            <a:ext cx="7197951" cy="2651308"/>
          </a:xfrm>
          <a:prstGeom prst="cloudCallout">
            <a:avLst>
              <a:gd name="adj1" fmla="val -27681"/>
              <a:gd name="adj2" fmla="val 18898"/>
            </a:avLst>
          </a:prstGeom>
          <a:gradFill rotWithShape="1">
            <a:gsLst>
              <a:gs pos="0">
                <a:srgbClr val="B0BCD2"/>
              </a:gs>
              <a:gs pos="35001">
                <a:srgbClr val="C8D0DF"/>
              </a:gs>
              <a:gs pos="100000">
                <a:srgbClr val="EAEDF3"/>
              </a:gs>
            </a:gsLst>
            <a:lin ang="16200000" scaled="1"/>
          </a:gradFill>
          <a:ln>
            <a:noFill/>
          </a:ln>
          <a:effectLst>
            <a:outerShdw blurRad="63500" dist="20000" dir="5400000" rotWithShape="0">
              <a:srgbClr val="000000">
                <a:alpha val="37999"/>
              </a:srgbClr>
            </a:outerShdw>
          </a:effectLst>
          <a:extLst>
            <a:ext uri="{91240B29-F687-4F45-9708-019B960494DF}">
              <a14:hiddenLine xmlns:a14="http://schemas.microsoft.com/office/drawing/2010/main" w="9525">
                <a:solidFill>
                  <a:srgbClr val="000000"/>
                </a:solidFill>
                <a:round/>
                <a:headEnd/>
                <a:tailEnd/>
              </a14:hiddenLine>
            </a:ext>
          </a:extLst>
        </p:spPr>
        <p:txBody>
          <a:bodyPr lIns="82945" tIns="41473" rIns="82945" bIns="41473"/>
          <a:lstStyle/>
          <a:p>
            <a:pPr algn="ctr">
              <a:buFont typeface="Times New Roman" pitchFamily="16" charset="0"/>
              <a:buNone/>
              <a:defRPr/>
            </a:pPr>
            <a:endParaRPr lang="en-US" sz="1500" dirty="0">
              <a:solidFill>
                <a:schemeClr val="dk1"/>
              </a:solidFill>
              <a:latin typeface="Calibri" panose="020F0502020204030204" pitchFamily="34" charset="0"/>
            </a:endParaRPr>
          </a:p>
        </p:txBody>
      </p:sp>
      <p:sp>
        <p:nvSpPr>
          <p:cNvPr id="21517" name="AutoShape 25"/>
          <p:cNvSpPr>
            <a:spLocks noChangeArrowheads="1"/>
          </p:cNvSpPr>
          <p:nvPr/>
        </p:nvSpPr>
        <p:spPr bwMode="auto">
          <a:xfrm>
            <a:off x="540156" y="2411881"/>
            <a:ext cx="1620000" cy="467237"/>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82945" tIns="41473" rIns="82945" bIns="41473" anchor="ctr">
            <a:spAutoFit/>
          </a:bodyPr>
          <a:lstStyle/>
          <a:p>
            <a:pPr algn="ctr"/>
            <a:r>
              <a:rPr lang="ja-JP" altLang="en-US" sz="1100" b="1" dirty="0">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自社</a:t>
            </a:r>
            <a:r>
              <a:rPr lang="en-US" sz="1100" b="1" dirty="0" err="1">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プロプライエタリ</a:t>
            </a:r>
            <a:r>
              <a:rPr lang="en-US" sz="1100" b="1" dirty="0">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 </a:t>
            </a:r>
            <a:br>
              <a:rPr lang="en-US" sz="1100" b="1" dirty="0">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br>
            <a:r>
              <a:rPr lang="en-US" sz="1100" b="1" dirty="0" err="1">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ソフトウェア</a:t>
            </a:r>
            <a:endParaRPr lang="en-US" sz="1100" b="1" dirty="0">
              <a:solidFill>
                <a:schemeClr val="tx2"/>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518" name="AutoShape 25"/>
          <p:cNvSpPr>
            <a:spLocks noChangeArrowheads="1"/>
          </p:cNvSpPr>
          <p:nvPr/>
        </p:nvSpPr>
        <p:spPr bwMode="auto">
          <a:xfrm>
            <a:off x="540156" y="2948683"/>
            <a:ext cx="1620000" cy="467237"/>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82945" tIns="41473" rIns="82945" bIns="41473" anchor="ctr">
            <a:spAutoFit/>
          </a:bodyPr>
          <a:lstStyle/>
          <a:p>
            <a:pPr algn="ctr"/>
            <a:r>
              <a:rPr lang="en-US" sz="1100" b="1" dirty="0">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 </a:t>
            </a:r>
            <a:r>
              <a:rPr lang="en-US" sz="1100" b="1" dirty="0" err="1">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サード</a:t>
            </a:r>
            <a:r>
              <a:rPr lang="en-US" sz="1100" b="1" dirty="0">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 </a:t>
            </a:r>
            <a:r>
              <a:rPr lang="en-US" sz="1100" b="1" dirty="0" err="1">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パーティ</a:t>
            </a:r>
            <a:r>
              <a:rPr lang="en-US" sz="1100" b="1" dirty="0">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 </a:t>
            </a:r>
            <a:br>
              <a:rPr lang="en-US" sz="1100" b="1" dirty="0">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br>
            <a:r>
              <a:rPr lang="en-US" sz="1100" b="1" dirty="0" err="1">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ソフトウェア</a:t>
            </a:r>
            <a:endParaRPr lang="en-US" sz="1100" b="1" dirty="0">
              <a:solidFill>
                <a:schemeClr val="tx2"/>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519" name="AutoShape 25"/>
          <p:cNvSpPr>
            <a:spLocks noChangeArrowheads="1"/>
          </p:cNvSpPr>
          <p:nvPr/>
        </p:nvSpPr>
        <p:spPr bwMode="auto">
          <a:xfrm>
            <a:off x="540156" y="3499379"/>
            <a:ext cx="1620000" cy="279952"/>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82945" tIns="41473" rIns="82945" bIns="41473" anchor="ctr">
            <a:spAutoFit/>
          </a:bodyPr>
          <a:lstStyle/>
          <a:p>
            <a:pPr algn="ctr"/>
            <a:r>
              <a:rPr lang="en-US" sz="1100" b="1" dirty="0">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FOSS</a:t>
            </a:r>
          </a:p>
        </p:txBody>
      </p:sp>
      <p:cxnSp>
        <p:nvCxnSpPr>
          <p:cNvPr id="40" name="Straight Arrow Connector 39"/>
          <p:cNvCxnSpPr/>
          <p:nvPr/>
        </p:nvCxnSpPr>
        <p:spPr bwMode="auto">
          <a:xfrm flipV="1">
            <a:off x="2605242" y="2905244"/>
            <a:ext cx="324000" cy="1588"/>
          </a:xfrm>
          <a:prstGeom prst="straightConnector1">
            <a:avLst/>
          </a:prstGeom>
          <a:solidFill>
            <a:srgbClr val="00B8FF"/>
          </a:solidFill>
          <a:ln w="19050" cap="flat" cmpd="sng" algn="ctr">
            <a:solidFill>
              <a:schemeClr val="tx1">
                <a:lumMod val="95000"/>
                <a:lumOff val="5000"/>
              </a:schemeClr>
            </a:solidFill>
            <a:prstDash val="solid"/>
            <a:round/>
            <a:headEnd type="none" w="med" len="med"/>
            <a:tailEnd type="triangle" w="med" len="med"/>
          </a:ln>
          <a:effectLst/>
        </p:spPr>
      </p:cxnSp>
      <p:sp>
        <p:nvSpPr>
          <p:cNvPr id="42" name="Rectangle 78"/>
          <p:cNvSpPr>
            <a:spLocks noChangeArrowheads="1"/>
          </p:cNvSpPr>
          <p:nvPr/>
        </p:nvSpPr>
        <p:spPr bwMode="auto">
          <a:xfrm rot="-5400000">
            <a:off x="10822889" y="1292145"/>
            <a:ext cx="319088" cy="1612900"/>
          </a:xfrm>
          <a:prstGeom prst="rect">
            <a:avLst/>
          </a:prstGeom>
          <a:solidFill>
            <a:srgbClr val="CC6600"/>
          </a:solidFill>
          <a:ln w="9525">
            <a:solidFill>
              <a:srgbClr val="003359"/>
            </a:solidFill>
            <a:miter lim="800000"/>
            <a:headEnd/>
            <a:tailEnd/>
          </a:ln>
          <a:effectLst>
            <a:outerShdw blurRad="63500" dist="38100" dir="2700000" algn="tl" rotWithShape="0">
              <a:srgbClr val="000000">
                <a:alpha val="39999"/>
              </a:srgbClr>
            </a:outerShdw>
          </a:effectLst>
        </p:spPr>
        <p:txBody>
          <a:bodyPr vert="eaVert" lIns="82945" tIns="41473" rIns="82945" bIns="41473"/>
          <a:lstStyle/>
          <a:p>
            <a:pPr algn="ctr">
              <a:buFont typeface="Times New Roman" pitchFamily="16" charset="0"/>
              <a:buNone/>
              <a:defRPr/>
            </a:pPr>
            <a:r>
              <a:rPr lang="en-US" sz="11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出</a:t>
            </a:r>
            <a:r>
              <a:rPr lang="ja-JP" altLang="en-US" sz="11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力</a:t>
            </a:r>
            <a:r>
              <a:rPr lang="en-US" sz="1100" b="1" dirty="0" err="1">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ソフトウェア</a:t>
            </a:r>
            <a:endParaRPr lang="en-US" sz="1100" b="1" dirty="0">
              <a:solidFill>
                <a:srgbClr val="FFFFFF"/>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3" name="Straight Arrow Connector 42"/>
          <p:cNvCxnSpPr/>
          <p:nvPr/>
        </p:nvCxnSpPr>
        <p:spPr bwMode="auto">
          <a:xfrm>
            <a:off x="9496971" y="2891012"/>
            <a:ext cx="283719" cy="1587"/>
          </a:xfrm>
          <a:prstGeom prst="straightConnector1">
            <a:avLst/>
          </a:prstGeom>
          <a:solidFill>
            <a:srgbClr val="00B8FF"/>
          </a:solidFill>
          <a:ln w="19050" cap="flat" cmpd="sng" algn="ctr">
            <a:solidFill>
              <a:schemeClr val="tx1">
                <a:lumMod val="95000"/>
                <a:lumOff val="5000"/>
              </a:schemeClr>
            </a:solidFill>
            <a:prstDash val="solid"/>
            <a:round/>
            <a:headEnd type="none" w="med" len="med"/>
            <a:tailEnd type="triangle" w="med" len="med"/>
          </a:ln>
          <a:effectLst/>
        </p:spPr>
      </p:cxnSp>
      <p:sp>
        <p:nvSpPr>
          <p:cNvPr id="45" name="Rectangle 78"/>
          <p:cNvSpPr>
            <a:spLocks noChangeArrowheads="1"/>
          </p:cNvSpPr>
          <p:nvPr/>
        </p:nvSpPr>
        <p:spPr bwMode="auto">
          <a:xfrm rot="-5400000">
            <a:off x="10712433" y="1933981"/>
            <a:ext cx="540000" cy="1612900"/>
          </a:xfrm>
          <a:prstGeom prst="rect">
            <a:avLst/>
          </a:prstGeom>
          <a:solidFill>
            <a:srgbClr val="CC6600"/>
          </a:solidFill>
          <a:ln w="9525">
            <a:solidFill>
              <a:srgbClr val="003359"/>
            </a:solidFill>
            <a:miter lim="800000"/>
            <a:headEnd/>
            <a:tailEnd/>
          </a:ln>
          <a:effectLst>
            <a:outerShdw blurRad="63500" dist="38100" dir="2700000" algn="tl" rotWithShape="0">
              <a:srgbClr val="000000">
                <a:alpha val="39999"/>
              </a:srgbClr>
            </a:outerShdw>
          </a:effectLst>
        </p:spPr>
        <p:txBody>
          <a:bodyPr vert="eaVert" lIns="82945" tIns="41473" rIns="82945" bIns="41473"/>
          <a:lstStyle/>
          <a:p>
            <a:pPr algn="ctr">
              <a:buFont typeface="Times New Roman" pitchFamily="16" charset="0"/>
              <a:buNone/>
              <a:defRPr/>
            </a:pPr>
            <a:r>
              <a:rPr lang="en-US" sz="1100" b="1" dirty="0" err="1">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各種告知／表示および帰属</a:t>
            </a:r>
            <a:r>
              <a:rPr lang="ja-JP" altLang="en-US" sz="11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情報</a:t>
            </a:r>
            <a:endParaRPr lang="en-US" sz="11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Rectangle 78"/>
          <p:cNvSpPr>
            <a:spLocks noChangeArrowheads="1"/>
          </p:cNvSpPr>
          <p:nvPr/>
        </p:nvSpPr>
        <p:spPr bwMode="auto">
          <a:xfrm rot="-5400000">
            <a:off x="10712433" y="2659339"/>
            <a:ext cx="540000" cy="1612900"/>
          </a:xfrm>
          <a:prstGeom prst="rect">
            <a:avLst/>
          </a:prstGeom>
          <a:solidFill>
            <a:srgbClr val="CC6600"/>
          </a:solidFill>
          <a:ln w="9525">
            <a:solidFill>
              <a:srgbClr val="003359"/>
            </a:solidFill>
            <a:miter lim="800000"/>
            <a:headEnd/>
            <a:tailEnd/>
          </a:ln>
          <a:effectLst>
            <a:outerShdw blurRad="63500" dist="38100" dir="2700000" algn="tl" rotWithShape="0">
              <a:srgbClr val="000000">
                <a:alpha val="39999"/>
              </a:srgbClr>
            </a:outerShdw>
          </a:effectLst>
        </p:spPr>
        <p:txBody>
          <a:bodyPr vert="eaVert" lIns="82945" tIns="41473" rIns="82945" bIns="41473"/>
          <a:lstStyle/>
          <a:p>
            <a:pPr algn="ctr">
              <a:buFont typeface="Times New Roman" pitchFamily="16" charset="0"/>
              <a:buNone/>
              <a:defRPr/>
            </a:pPr>
            <a:r>
              <a:rPr lang="en-US" sz="1100" b="1">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書面による申し出</a:t>
            </a:r>
          </a:p>
          <a:p>
            <a:pPr algn="ctr">
              <a:buFont typeface="Times New Roman" pitchFamily="16" charset="0"/>
              <a:buNone/>
              <a:defRPr/>
            </a:pPr>
            <a:r>
              <a:rPr lang="ja-JP" altLang="en-US" sz="1100" b="1">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100" b="1">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Written offer</a:t>
            </a:r>
            <a:r>
              <a:rPr lang="ja-JP" altLang="en-US" sz="1100" b="1">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a:t>
            </a:r>
            <a:endParaRPr lang="en-US" sz="11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525" name="TextBox 23"/>
          <p:cNvSpPr txBox="1">
            <a:spLocks noChangeArrowheads="1"/>
          </p:cNvSpPr>
          <p:nvPr/>
        </p:nvSpPr>
        <p:spPr bwMode="auto">
          <a:xfrm>
            <a:off x="2084786" y="4961264"/>
            <a:ext cx="1947950" cy="938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nchor="t">
            <a:spAutoFit/>
          </a:bodyPr>
          <a:lstStyle>
            <a:lvl1pPr>
              <a:defRPr kumimoji="1" sz="1000">
                <a:solidFill>
                  <a:schemeClr val="tx1"/>
                </a:solidFill>
                <a:latin typeface="Times New Roman" charset="0"/>
                <a:ea typeface="ＭＳ Ｐゴシック" charset="0"/>
                <a:cs typeface="ＭＳ Ｐゴシック" charset="0"/>
              </a:defRPr>
            </a:lvl1pPr>
            <a:lvl2pPr marL="742950" indent="-285750">
              <a:defRPr kumimoji="1" sz="1000">
                <a:solidFill>
                  <a:schemeClr val="tx1"/>
                </a:solidFill>
                <a:latin typeface="Times New Roman" charset="0"/>
                <a:ea typeface="ＭＳ Ｐゴシック" charset="0"/>
              </a:defRPr>
            </a:lvl2pPr>
            <a:lvl3pPr marL="1143000" indent="-228600">
              <a:defRPr kumimoji="1" sz="1000">
                <a:solidFill>
                  <a:schemeClr val="tx1"/>
                </a:solidFill>
                <a:latin typeface="Times New Roman" charset="0"/>
                <a:ea typeface="ＭＳ Ｐゴシック" charset="0"/>
              </a:defRPr>
            </a:lvl3pPr>
            <a:lvl4pPr marL="1600200" indent="-228600">
              <a:defRPr kumimoji="1" sz="1000">
                <a:solidFill>
                  <a:schemeClr val="tx1"/>
                </a:solidFill>
                <a:latin typeface="Times New Roman" charset="0"/>
                <a:ea typeface="ＭＳ Ｐゴシック" charset="0"/>
              </a:defRPr>
            </a:lvl4pPr>
            <a:lvl5pPr marL="2057400" indent="-228600">
              <a:defRPr kumimoji="1" sz="1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kumimoji="1" sz="1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kumimoji="1" sz="1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kumimoji="1" sz="1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kumimoji="1" sz="1000">
                <a:solidFill>
                  <a:schemeClr val="tx1"/>
                </a:solidFill>
                <a:latin typeface="Times New Roman" charset="0"/>
                <a:ea typeface="ＭＳ Ｐゴシック" charset="0"/>
              </a:defRPr>
            </a:lvl9pPr>
          </a:lstStyle>
          <a:p>
            <a:pPr algn="ctr"/>
            <a:r>
              <a:rPr lang="en-US" sz="1100" dirty="0">
                <a:latin typeface="メイリオ" panose="020B0604030504040204" pitchFamily="50" charset="-128"/>
                <a:ea typeface="メイリオ" panose="020B0604030504040204" pitchFamily="50" charset="-128"/>
                <a:cs typeface="メイリオ" panose="020B0604030504040204" pitchFamily="50" charset="-128"/>
              </a:rPr>
              <a:t>ソースコードの </a:t>
            </a:r>
          </a:p>
          <a:p>
            <a:pPr algn="ctr"/>
            <a:r>
              <a:rPr lang="en-US" sz="1100" dirty="0">
                <a:latin typeface="メイリオ" panose="020B0604030504040204" pitchFamily="50" charset="-128"/>
                <a:ea typeface="メイリオ" panose="020B0604030504040204" pitchFamily="50" charset="-128"/>
                <a:cs typeface="メイリオ" panose="020B0604030504040204" pitchFamily="50" charset="-128"/>
              </a:rPr>
              <a:t>スキャン、監査</a:t>
            </a:r>
          </a:p>
          <a:p>
            <a:pPr algn="ctr"/>
            <a:r>
              <a:rPr lang="en-US" sz="1100" dirty="0">
                <a:latin typeface="メイリオ" panose="020B0604030504040204" pitchFamily="50" charset="-128"/>
                <a:ea typeface="メイリオ" panose="020B0604030504040204" pitchFamily="50" charset="-128"/>
                <a:cs typeface="メイリオ" panose="020B0604030504040204" pitchFamily="50" charset="-128"/>
              </a:rPr>
              <a:t>－ および －</a:t>
            </a:r>
          </a:p>
          <a:p>
            <a:pPr algn="ctr"/>
            <a:r>
              <a:rPr lang="en-US" sz="1100" dirty="0">
                <a:latin typeface="メイリオ" panose="020B0604030504040204" pitchFamily="50" charset="-128"/>
                <a:ea typeface="メイリオ" panose="020B0604030504040204" pitchFamily="50" charset="-128"/>
                <a:cs typeface="メイリオ" panose="020B0604030504040204" pitchFamily="50" charset="-128"/>
              </a:rPr>
              <a:t>ソースコードの起源および </a:t>
            </a:r>
          </a:p>
          <a:p>
            <a:pPr algn="ctr"/>
            <a:r>
              <a:rPr lang="en-US" sz="1100" dirty="0">
                <a:latin typeface="メイリオ" panose="020B0604030504040204" pitchFamily="50" charset="-128"/>
                <a:ea typeface="メイリオ" panose="020B0604030504040204" pitchFamily="50" charset="-128"/>
                <a:cs typeface="メイリオ" panose="020B0604030504040204" pitchFamily="50" charset="-128"/>
              </a:rPr>
              <a:t>ライセンスの確認 </a:t>
            </a:r>
          </a:p>
        </p:txBody>
      </p:sp>
      <p:sp>
        <p:nvSpPr>
          <p:cNvPr id="21526" name="TextBox 24"/>
          <p:cNvSpPr txBox="1">
            <a:spLocks noChangeArrowheads="1"/>
          </p:cNvSpPr>
          <p:nvPr/>
        </p:nvSpPr>
        <p:spPr bwMode="auto">
          <a:xfrm>
            <a:off x="3605081" y="4613450"/>
            <a:ext cx="1736354" cy="600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nchor="t">
            <a:spAutoFit/>
          </a:bodyPr>
          <a:lstStyle>
            <a:lvl1pPr>
              <a:defRPr kumimoji="1" sz="1000">
                <a:solidFill>
                  <a:schemeClr val="tx1"/>
                </a:solidFill>
                <a:latin typeface="Times New Roman" charset="0"/>
                <a:ea typeface="ＭＳ Ｐゴシック" charset="0"/>
                <a:cs typeface="ＭＳ Ｐゴシック" charset="0"/>
              </a:defRPr>
            </a:lvl1pPr>
            <a:lvl2pPr marL="742950" indent="-285750">
              <a:defRPr kumimoji="1" sz="1000">
                <a:solidFill>
                  <a:schemeClr val="tx1"/>
                </a:solidFill>
                <a:latin typeface="Times New Roman" charset="0"/>
                <a:ea typeface="ＭＳ Ｐゴシック" charset="0"/>
              </a:defRPr>
            </a:lvl2pPr>
            <a:lvl3pPr marL="1143000" indent="-228600">
              <a:defRPr kumimoji="1" sz="1000">
                <a:solidFill>
                  <a:schemeClr val="tx1"/>
                </a:solidFill>
                <a:latin typeface="Times New Roman" charset="0"/>
                <a:ea typeface="ＭＳ Ｐゴシック" charset="0"/>
              </a:defRPr>
            </a:lvl3pPr>
            <a:lvl4pPr marL="1600200" indent="-228600">
              <a:defRPr kumimoji="1" sz="1000">
                <a:solidFill>
                  <a:schemeClr val="tx1"/>
                </a:solidFill>
                <a:latin typeface="Times New Roman" charset="0"/>
                <a:ea typeface="ＭＳ Ｐゴシック" charset="0"/>
              </a:defRPr>
            </a:lvl4pPr>
            <a:lvl5pPr marL="2057400" indent="-228600">
              <a:defRPr kumimoji="1" sz="1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kumimoji="1" sz="1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kumimoji="1" sz="1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kumimoji="1" sz="1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kumimoji="1" sz="1000">
                <a:solidFill>
                  <a:schemeClr val="tx1"/>
                </a:solidFill>
                <a:latin typeface="Times New Roman" charset="0"/>
                <a:ea typeface="ＭＳ Ｐゴシック" charset="0"/>
              </a:defRPr>
            </a:lvl9pPr>
          </a:lstStyle>
          <a:p>
            <a:pPr algn="ctr"/>
            <a:r>
              <a:rPr lang="en-US" sz="1100" dirty="0">
                <a:latin typeface="メイリオ" panose="020B0604030504040204" pitchFamily="50" charset="-128"/>
                <a:ea typeface="メイリオ" panose="020B0604030504040204" pitchFamily="50" charset="-128"/>
                <a:cs typeface="メイリオ" panose="020B0604030504040204" pitchFamily="50" charset="-128"/>
              </a:rPr>
              <a:t>企業のFOSSポリシー </a:t>
            </a:r>
          </a:p>
          <a:p>
            <a:pPr algn="ctr"/>
            <a:r>
              <a:rPr lang="en-US" sz="1100" dirty="0" err="1">
                <a:latin typeface="メイリオ" panose="020B0604030504040204" pitchFamily="50" charset="-128"/>
                <a:ea typeface="メイリオ" panose="020B0604030504040204" pitchFamily="50" charset="-128"/>
                <a:cs typeface="メイリオ" panose="020B0604030504040204" pitchFamily="50" charset="-128"/>
              </a:rPr>
              <a:t>に添って監査で</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見つけた</a:t>
            </a:r>
            <a:endParaRPr lang="en-US" sz="11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sz="1100">
                <a:latin typeface="メイリオ" panose="020B0604030504040204" pitchFamily="50" charset="-128"/>
                <a:ea typeface="メイリオ" panose="020B0604030504040204" pitchFamily="50" charset="-128"/>
                <a:cs typeface="メイリオ" panose="020B0604030504040204" pitchFamily="50" charset="-128"/>
              </a:rPr>
              <a:t>全</a:t>
            </a:r>
            <a:r>
              <a:rPr lang="ja-JP" altLang="en-US" sz="1100">
                <a:latin typeface="メイリオ" panose="020B0604030504040204" pitchFamily="50" charset="-128"/>
                <a:ea typeface="メイリオ" panose="020B0604030504040204" pitchFamily="50" charset="-128"/>
                <a:cs typeface="メイリオ" panose="020B0604030504040204" pitchFamily="50" charset="-128"/>
              </a:rPr>
              <a:t>問題</a:t>
            </a:r>
            <a:r>
              <a:rPr lang="en-US" sz="1100">
                <a:latin typeface="メイリオ" panose="020B0604030504040204" pitchFamily="50" charset="-128"/>
                <a:ea typeface="メイリオ" panose="020B0604030504040204" pitchFamily="50" charset="-128"/>
                <a:cs typeface="メイリオ" panose="020B0604030504040204" pitchFamily="50" charset="-128"/>
              </a:rPr>
              <a:t>を解決する</a:t>
            </a:r>
            <a:endParaRPr lang="en-US" sz="11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527" name="TextBox 25"/>
          <p:cNvSpPr txBox="1">
            <a:spLocks noChangeArrowheads="1"/>
          </p:cNvSpPr>
          <p:nvPr/>
        </p:nvSpPr>
        <p:spPr bwMode="auto">
          <a:xfrm>
            <a:off x="592362" y="4740446"/>
            <a:ext cx="1498927" cy="600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spAutoFit/>
          </a:bodyPr>
          <a:lstStyle>
            <a:lvl1pPr>
              <a:defRPr kumimoji="1" sz="1000">
                <a:solidFill>
                  <a:schemeClr val="tx1"/>
                </a:solidFill>
                <a:latin typeface="Times New Roman" charset="0"/>
                <a:ea typeface="ＭＳ Ｐゴシック" charset="0"/>
                <a:cs typeface="ＭＳ Ｐゴシック" charset="0"/>
              </a:defRPr>
            </a:lvl1pPr>
            <a:lvl2pPr marL="742950" indent="-285750">
              <a:defRPr kumimoji="1" sz="1000">
                <a:solidFill>
                  <a:schemeClr val="tx1"/>
                </a:solidFill>
                <a:latin typeface="Times New Roman" charset="0"/>
                <a:ea typeface="ＭＳ Ｐゴシック" charset="0"/>
              </a:defRPr>
            </a:lvl2pPr>
            <a:lvl3pPr marL="1143000" indent="-228600">
              <a:defRPr kumimoji="1" sz="1000">
                <a:solidFill>
                  <a:schemeClr val="tx1"/>
                </a:solidFill>
                <a:latin typeface="Times New Roman" charset="0"/>
                <a:ea typeface="ＭＳ Ｐゴシック" charset="0"/>
              </a:defRPr>
            </a:lvl3pPr>
            <a:lvl4pPr marL="1600200" indent="-228600">
              <a:defRPr kumimoji="1" sz="1000">
                <a:solidFill>
                  <a:schemeClr val="tx1"/>
                </a:solidFill>
                <a:latin typeface="Times New Roman" charset="0"/>
                <a:ea typeface="ＭＳ Ｐゴシック" charset="0"/>
              </a:defRPr>
            </a:lvl4pPr>
            <a:lvl5pPr marL="2057400" indent="-228600">
              <a:defRPr kumimoji="1" sz="1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kumimoji="1" sz="1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kumimoji="1" sz="1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kumimoji="1" sz="1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kumimoji="1" sz="1000">
                <a:solidFill>
                  <a:schemeClr val="tx1"/>
                </a:solidFill>
                <a:latin typeface="Times New Roman" charset="0"/>
                <a:ea typeface="ＭＳ Ｐゴシック" charset="0"/>
              </a:defRPr>
            </a:lvl9pPr>
          </a:lstStyle>
          <a:p>
            <a:pPr algn="ctr"/>
            <a:r>
              <a:rPr lang="en-US" sz="1100" dirty="0" err="1">
                <a:latin typeface="メイリオ" panose="020B0604030504040204" pitchFamily="50" charset="-128"/>
                <a:ea typeface="メイリオ" panose="020B0604030504040204" pitchFamily="50" charset="-128"/>
                <a:cs typeface="メイリオ" panose="020B0604030504040204" pitchFamily="50" charset="-128"/>
              </a:rPr>
              <a:t>レビュー対象の</a:t>
            </a:r>
            <a:endParaRPr lang="en-US" sz="11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sz="1100"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コンポーネント</a:t>
            </a:r>
            <a:r>
              <a:rPr lang="en-US" sz="1100" dirty="0" err="1">
                <a:latin typeface="メイリオ" panose="020B0604030504040204" pitchFamily="50" charset="-128"/>
                <a:ea typeface="メイリオ" panose="020B0604030504040204" pitchFamily="50" charset="-128"/>
                <a:cs typeface="メイリオ" panose="020B0604030504040204" pitchFamily="50" charset="-128"/>
              </a:rPr>
              <a:t>を特定する</a:t>
            </a:r>
            <a:endParaRPr lang="en-US" sz="11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Right Brace 28"/>
          <p:cNvSpPr>
            <a:spLocks/>
          </p:cNvSpPr>
          <p:nvPr/>
        </p:nvSpPr>
        <p:spPr bwMode="auto">
          <a:xfrm rot="5400000">
            <a:off x="3988539" y="3673289"/>
            <a:ext cx="142875" cy="430213"/>
          </a:xfrm>
          <a:prstGeom prst="rightBrace">
            <a:avLst>
              <a:gd name="adj1" fmla="val 8336"/>
              <a:gd name="adj2" fmla="val 50000"/>
            </a:avLst>
          </a:prstGeom>
          <a:noFill/>
          <a:ln w="19050">
            <a:solidFill>
              <a:schemeClr val="tx1"/>
            </a:solidFill>
            <a:round/>
            <a:headEnd type="none" w="lg" len="med"/>
            <a:tailEnd type="none" w="lg" len="med"/>
          </a:ln>
          <a:effectLst>
            <a:outerShdw blurRad="635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lIns="91430" tIns="45715" rIns="91430" bIns="45715" anchor="ctr"/>
          <a:lstStyle/>
          <a:p>
            <a:pPr algn="ctr">
              <a:defRPr/>
            </a:pPr>
            <a:endParaRPr lang="en-US" dirty="0">
              <a:latin typeface="Calibri" panose="020F0502020204030204" pitchFamily="34" charset="0"/>
            </a:endParaRPr>
          </a:p>
        </p:txBody>
      </p:sp>
      <p:sp>
        <p:nvSpPr>
          <p:cNvPr id="30" name="Right Brace 29"/>
          <p:cNvSpPr>
            <a:spLocks/>
          </p:cNvSpPr>
          <p:nvPr/>
        </p:nvSpPr>
        <p:spPr bwMode="auto">
          <a:xfrm rot="5400000">
            <a:off x="4642454" y="3673289"/>
            <a:ext cx="142875" cy="430212"/>
          </a:xfrm>
          <a:prstGeom prst="rightBrace">
            <a:avLst>
              <a:gd name="adj1" fmla="val 8336"/>
              <a:gd name="adj2" fmla="val 50000"/>
            </a:avLst>
          </a:prstGeom>
          <a:noFill/>
          <a:ln w="19050">
            <a:solidFill>
              <a:schemeClr val="tx1"/>
            </a:solidFill>
            <a:round/>
            <a:headEnd type="none" w="lg" len="med"/>
            <a:tailEnd type="none" w="lg" len="med"/>
          </a:ln>
          <a:effectLst>
            <a:outerShdw blurRad="635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lIns="91430" tIns="45715" rIns="91430" bIns="45715" anchor="ctr"/>
          <a:lstStyle/>
          <a:p>
            <a:pPr algn="ctr">
              <a:defRPr/>
            </a:pPr>
            <a:endParaRPr lang="en-US" dirty="0">
              <a:latin typeface="Calibri" panose="020F0502020204030204" pitchFamily="34" charset="0"/>
            </a:endParaRPr>
          </a:p>
        </p:txBody>
      </p:sp>
      <p:sp>
        <p:nvSpPr>
          <p:cNvPr id="21530" name="TextBox 37"/>
          <p:cNvSpPr txBox="1">
            <a:spLocks noChangeArrowheads="1"/>
          </p:cNvSpPr>
          <p:nvPr/>
        </p:nvSpPr>
        <p:spPr bwMode="auto">
          <a:xfrm>
            <a:off x="7674877" y="4827964"/>
            <a:ext cx="1612900" cy="1107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a:defRPr kumimoji="1" sz="1000">
                <a:solidFill>
                  <a:schemeClr val="tx1"/>
                </a:solidFill>
                <a:latin typeface="Times New Roman" charset="0"/>
                <a:ea typeface="ＭＳ Ｐゴシック" charset="0"/>
                <a:cs typeface="ＭＳ Ｐゴシック" charset="0"/>
              </a:defRPr>
            </a:lvl1pPr>
            <a:lvl2pPr marL="742950" indent="-285750">
              <a:defRPr kumimoji="1" sz="1000">
                <a:solidFill>
                  <a:schemeClr val="tx1"/>
                </a:solidFill>
                <a:latin typeface="Times New Roman" charset="0"/>
                <a:ea typeface="ＭＳ Ｐゴシック" charset="0"/>
              </a:defRPr>
            </a:lvl2pPr>
            <a:lvl3pPr marL="1143000" indent="-228600">
              <a:defRPr kumimoji="1" sz="1000">
                <a:solidFill>
                  <a:schemeClr val="tx1"/>
                </a:solidFill>
                <a:latin typeface="Times New Roman" charset="0"/>
                <a:ea typeface="ＭＳ Ｐゴシック" charset="0"/>
              </a:defRPr>
            </a:lvl3pPr>
            <a:lvl4pPr marL="1600200" indent="-228600">
              <a:defRPr kumimoji="1" sz="1000">
                <a:solidFill>
                  <a:schemeClr val="tx1"/>
                </a:solidFill>
                <a:latin typeface="Times New Roman" charset="0"/>
                <a:ea typeface="ＭＳ Ｐゴシック" charset="0"/>
              </a:defRPr>
            </a:lvl4pPr>
            <a:lvl5pPr marL="2057400" indent="-228600">
              <a:defRPr kumimoji="1" sz="1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kumimoji="1" sz="1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kumimoji="1" sz="1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kumimoji="1" sz="1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kumimoji="1" sz="1000">
                <a:solidFill>
                  <a:schemeClr val="tx1"/>
                </a:solidFill>
                <a:latin typeface="Times New Roman" charset="0"/>
                <a:ea typeface="ＭＳ Ｐゴシック" charset="0"/>
              </a:defRPr>
            </a:lvl9pPr>
          </a:lstStyle>
          <a:p>
            <a:pPr algn="ctr"/>
            <a:r>
              <a:rPr lang="en-US" sz="1100" dirty="0" err="1">
                <a:latin typeface="メイリオ" panose="020B0604030504040204" pitchFamily="50" charset="-128"/>
                <a:ea typeface="メイリオ" panose="020B0604030504040204" pitchFamily="50" charset="-128"/>
                <a:cs typeface="メイリオ" panose="020B0604030504040204" pitchFamily="50" charset="-128"/>
              </a:rPr>
              <a:t>頒布用のソースコード</a:t>
            </a:r>
            <a:r>
              <a:rPr lang="en-US" sz="1100" dirty="0">
                <a:latin typeface="メイリオ" panose="020B0604030504040204" pitchFamily="50" charset="-128"/>
                <a:ea typeface="メイリオ" panose="020B0604030504040204" pitchFamily="50" charset="-128"/>
                <a:cs typeface="メイリオ" panose="020B0604030504040204" pitchFamily="50" charset="-128"/>
              </a:rPr>
              <a:t> </a:t>
            </a:r>
            <a:r>
              <a:rPr lang="en-US" sz="1100" dirty="0" err="1">
                <a:latin typeface="メイリオ" panose="020B0604030504040204" pitchFamily="50" charset="-128"/>
                <a:ea typeface="メイリオ" panose="020B0604030504040204" pitchFamily="50" charset="-128"/>
                <a:cs typeface="メイリオ" panose="020B0604030504040204" pitchFamily="50" charset="-128"/>
              </a:rPr>
              <a:t>パッケージを検証する</a:t>
            </a:r>
            <a:endParaRPr lang="en-US" sz="1100" dirty="0">
              <a:latin typeface="メイリオ" panose="020B0604030504040204" pitchFamily="50" charset="-128"/>
              <a:ea typeface="メイリオ" panose="020B0604030504040204" pitchFamily="50" charset="-128"/>
              <a:cs typeface="メイリオ" panose="020B0604030504040204" pitchFamily="50" charset="-128"/>
            </a:endParaRPr>
          </a:p>
          <a:p>
            <a:pPr algn="ctr"/>
            <a:endParaRPr lang="en-US" sz="110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sz="1100">
                <a:latin typeface="メイリオ" panose="020B0604030504040204" pitchFamily="50" charset="-128"/>
                <a:ea typeface="メイリオ" panose="020B0604030504040204" pitchFamily="50" charset="-128"/>
                <a:cs typeface="メイリオ" panose="020B0604030504040204" pitchFamily="50" charset="-128"/>
              </a:rPr>
              <a:t>適切な告知</a:t>
            </a:r>
            <a:r>
              <a:rPr lang="en-US" sz="1100" err="1">
                <a:latin typeface="メイリオ" panose="020B0604030504040204" pitchFamily="50" charset="-128"/>
                <a:ea typeface="メイリオ" panose="020B0604030504040204" pitchFamily="50" charset="-128"/>
                <a:cs typeface="メイリオ" panose="020B0604030504040204" pitchFamily="50" charset="-128"/>
              </a:rPr>
              <a:t>／</a:t>
            </a:r>
            <a:r>
              <a:rPr lang="en-US" sz="1100">
                <a:latin typeface="メイリオ" panose="020B0604030504040204" pitchFamily="50" charset="-128"/>
                <a:ea typeface="メイリオ" panose="020B0604030504040204" pitchFamily="50" charset="-128"/>
                <a:cs typeface="メイリオ" panose="020B0604030504040204" pitchFamily="50" charset="-128"/>
              </a:rPr>
              <a:t>表示が提供されていることを検証する</a:t>
            </a:r>
            <a:endParaRPr lang="en-US" sz="11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Right Brace 31"/>
          <p:cNvSpPr>
            <a:spLocks/>
          </p:cNvSpPr>
          <p:nvPr/>
        </p:nvSpPr>
        <p:spPr bwMode="auto">
          <a:xfrm rot="5400000">
            <a:off x="7710126" y="3619189"/>
            <a:ext cx="144463" cy="540000"/>
          </a:xfrm>
          <a:prstGeom prst="rightBrace">
            <a:avLst>
              <a:gd name="adj1" fmla="val 8327"/>
              <a:gd name="adj2" fmla="val 50000"/>
            </a:avLst>
          </a:prstGeom>
          <a:noFill/>
          <a:ln w="19050">
            <a:solidFill>
              <a:schemeClr val="tx1"/>
            </a:solidFill>
            <a:round/>
            <a:headEnd type="none" w="lg" len="med"/>
            <a:tailEnd type="none" w="lg" len="med"/>
          </a:ln>
          <a:effectLst>
            <a:outerShdw blurRad="635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lIns="91430" tIns="45715" rIns="91430" bIns="45715" anchor="ctr"/>
          <a:lstStyle/>
          <a:p>
            <a:pPr algn="ctr">
              <a:defRPr/>
            </a:pPr>
            <a:endParaRPr lang="en-US" dirty="0">
              <a:latin typeface="Calibri" panose="020F0502020204030204" pitchFamily="34" charset="0"/>
            </a:endParaRPr>
          </a:p>
        </p:txBody>
      </p:sp>
      <p:sp>
        <p:nvSpPr>
          <p:cNvPr id="33" name="Right Brace 32"/>
          <p:cNvSpPr>
            <a:spLocks/>
          </p:cNvSpPr>
          <p:nvPr/>
        </p:nvSpPr>
        <p:spPr bwMode="auto">
          <a:xfrm rot="5400000">
            <a:off x="3337054" y="3674083"/>
            <a:ext cx="144463" cy="430213"/>
          </a:xfrm>
          <a:prstGeom prst="rightBrace">
            <a:avLst>
              <a:gd name="adj1" fmla="val 8327"/>
              <a:gd name="adj2" fmla="val 50000"/>
            </a:avLst>
          </a:prstGeom>
          <a:noFill/>
          <a:ln w="19050">
            <a:solidFill>
              <a:schemeClr val="tx1"/>
            </a:solidFill>
            <a:round/>
            <a:headEnd type="none" w="lg" len="med"/>
            <a:tailEnd type="none" w="lg" len="med"/>
          </a:ln>
          <a:effectLst>
            <a:outerShdw blurRad="635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lIns="91430" tIns="45715" rIns="91430" bIns="45715" anchor="ctr"/>
          <a:lstStyle/>
          <a:p>
            <a:pPr algn="ctr">
              <a:defRPr/>
            </a:pPr>
            <a:endParaRPr lang="en-US" dirty="0">
              <a:latin typeface="Calibri" panose="020F0502020204030204" pitchFamily="34" charset="0"/>
            </a:endParaRPr>
          </a:p>
        </p:txBody>
      </p:sp>
      <p:cxnSp>
        <p:nvCxnSpPr>
          <p:cNvPr id="38" name="Straight Arrow Connector 37"/>
          <p:cNvCxnSpPr>
            <a:cxnSpLocks noChangeShapeType="1"/>
            <a:stCxn id="21527" idx="0"/>
            <a:endCxn id="33" idx="1"/>
          </p:cNvCxnSpPr>
          <p:nvPr/>
        </p:nvCxnSpPr>
        <p:spPr bwMode="auto">
          <a:xfrm flipV="1">
            <a:off x="1341826" y="3961421"/>
            <a:ext cx="2067459" cy="779025"/>
          </a:xfrm>
          <a:prstGeom prst="straightConnector1">
            <a:avLst/>
          </a:prstGeom>
          <a:noFill/>
          <a:ln w="19050">
            <a:solidFill>
              <a:srgbClr val="000000"/>
            </a:solidFill>
            <a:round/>
            <a:headEnd type="none" w="lg" len="me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39" name="Straight Arrow Connector 38"/>
          <p:cNvCxnSpPr>
            <a:cxnSpLocks noChangeShapeType="1"/>
            <a:stCxn id="21525" idx="0"/>
            <a:endCxn id="29" idx="1"/>
          </p:cNvCxnSpPr>
          <p:nvPr/>
        </p:nvCxnSpPr>
        <p:spPr bwMode="auto">
          <a:xfrm flipV="1">
            <a:off x="3058761" y="3959833"/>
            <a:ext cx="1001215" cy="1001431"/>
          </a:xfrm>
          <a:prstGeom prst="straightConnector1">
            <a:avLst/>
          </a:prstGeom>
          <a:noFill/>
          <a:ln w="19050">
            <a:solidFill>
              <a:srgbClr val="000000"/>
            </a:solidFill>
            <a:round/>
            <a:headEnd type="none" w="lg" len="me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41" name="Straight Arrow Connector 40"/>
          <p:cNvCxnSpPr>
            <a:cxnSpLocks noChangeShapeType="1"/>
            <a:stCxn id="21526" idx="0"/>
            <a:endCxn id="30" idx="1"/>
          </p:cNvCxnSpPr>
          <p:nvPr/>
        </p:nvCxnSpPr>
        <p:spPr bwMode="auto">
          <a:xfrm flipV="1">
            <a:off x="4473258" y="3959833"/>
            <a:ext cx="240634" cy="653617"/>
          </a:xfrm>
          <a:prstGeom prst="straightConnector1">
            <a:avLst/>
          </a:prstGeom>
          <a:noFill/>
          <a:ln w="19050">
            <a:solidFill>
              <a:srgbClr val="000000"/>
            </a:solidFill>
            <a:round/>
            <a:headEnd type="none" w="lg" len="me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44" name="Right Brace 43"/>
          <p:cNvSpPr>
            <a:spLocks/>
          </p:cNvSpPr>
          <p:nvPr/>
        </p:nvSpPr>
        <p:spPr bwMode="auto">
          <a:xfrm rot="5400000">
            <a:off x="6473447" y="3600395"/>
            <a:ext cx="142875" cy="576000"/>
          </a:xfrm>
          <a:prstGeom prst="rightBrace">
            <a:avLst>
              <a:gd name="adj1" fmla="val 8336"/>
              <a:gd name="adj2" fmla="val 50000"/>
            </a:avLst>
          </a:prstGeom>
          <a:noFill/>
          <a:ln w="19050">
            <a:solidFill>
              <a:schemeClr val="tx1"/>
            </a:solidFill>
            <a:round/>
            <a:headEnd type="none" w="lg" len="med"/>
            <a:tailEnd type="none" w="lg" len="med"/>
          </a:ln>
          <a:effectLst>
            <a:outerShdw blurRad="635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lIns="91430" tIns="45715" rIns="91430" bIns="45715" anchor="ctr"/>
          <a:lstStyle/>
          <a:p>
            <a:pPr algn="ctr">
              <a:defRPr/>
            </a:pPr>
            <a:endParaRPr lang="en-US" dirty="0">
              <a:latin typeface="Calibri" panose="020F0502020204030204" pitchFamily="34" charset="0"/>
            </a:endParaRPr>
          </a:p>
        </p:txBody>
      </p:sp>
      <p:sp>
        <p:nvSpPr>
          <p:cNvPr id="21537" name="TextBox 62"/>
          <p:cNvSpPr txBox="1">
            <a:spLocks noChangeArrowheads="1"/>
          </p:cNvSpPr>
          <p:nvPr/>
        </p:nvSpPr>
        <p:spPr bwMode="auto">
          <a:xfrm>
            <a:off x="4938649" y="5069713"/>
            <a:ext cx="2864868" cy="938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a:defRPr kumimoji="1" sz="1000">
                <a:solidFill>
                  <a:schemeClr val="tx1"/>
                </a:solidFill>
                <a:latin typeface="Times New Roman" charset="0"/>
                <a:ea typeface="ＭＳ Ｐゴシック" charset="0"/>
                <a:cs typeface="ＭＳ Ｐゴシック" charset="0"/>
              </a:defRPr>
            </a:lvl1pPr>
            <a:lvl2pPr marL="742950" indent="-285750">
              <a:defRPr kumimoji="1" sz="1000">
                <a:solidFill>
                  <a:schemeClr val="tx1"/>
                </a:solidFill>
                <a:latin typeface="Times New Roman" charset="0"/>
                <a:ea typeface="ＭＳ Ｐゴシック" charset="0"/>
              </a:defRPr>
            </a:lvl2pPr>
            <a:lvl3pPr marL="1143000" indent="-228600">
              <a:defRPr kumimoji="1" sz="1000">
                <a:solidFill>
                  <a:schemeClr val="tx1"/>
                </a:solidFill>
                <a:latin typeface="Times New Roman" charset="0"/>
                <a:ea typeface="ＭＳ Ｐゴシック" charset="0"/>
              </a:defRPr>
            </a:lvl3pPr>
            <a:lvl4pPr marL="1600200" indent="-228600">
              <a:defRPr kumimoji="1" sz="1000">
                <a:solidFill>
                  <a:schemeClr val="tx1"/>
                </a:solidFill>
                <a:latin typeface="Times New Roman" charset="0"/>
                <a:ea typeface="ＭＳ Ｐゴシック" charset="0"/>
              </a:defRPr>
            </a:lvl4pPr>
            <a:lvl5pPr marL="2057400" indent="-228600">
              <a:defRPr kumimoji="1" sz="1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kumimoji="1" sz="1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kumimoji="1" sz="1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kumimoji="1" sz="1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kumimoji="1" sz="1000">
                <a:solidFill>
                  <a:schemeClr val="tx1"/>
                </a:solidFill>
                <a:latin typeface="Times New Roman" charset="0"/>
                <a:ea typeface="ＭＳ Ｐゴシック" charset="0"/>
              </a:defRPr>
            </a:lvl9pPr>
          </a:lstStyle>
          <a:p>
            <a:pPr algn="ctr"/>
            <a:r>
              <a:rPr lang="en-US" sz="1100" dirty="0" err="1">
                <a:latin typeface="メイリオ" panose="020B0604030504040204" pitchFamily="50" charset="-128"/>
                <a:ea typeface="メイリオ" panose="020B0604030504040204" pitchFamily="50" charset="-128"/>
                <a:cs typeface="メイリオ" panose="020B0604030504040204" pitchFamily="50" charset="-128"/>
              </a:rPr>
              <a:t>承認された</a:t>
            </a:r>
            <a:endParaRPr lang="en-US" sz="11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sz="1100" dirty="0" err="1">
                <a:latin typeface="メイリオ" panose="020B0604030504040204" pitchFamily="50" charset="-128"/>
                <a:ea typeface="メイリオ" panose="020B0604030504040204" pitchFamily="50" charset="-128"/>
                <a:cs typeface="メイリオ" panose="020B0604030504040204" pitchFamily="50" charset="-128"/>
              </a:rPr>
              <a:t>ソフトウェア／版</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名</a:t>
            </a:r>
            <a:r>
              <a:rPr lang="en-US" sz="1100" dirty="0">
                <a:latin typeface="メイリオ" panose="020B0604030504040204" pitchFamily="50" charset="-128"/>
                <a:ea typeface="メイリオ" panose="020B0604030504040204" pitchFamily="50" charset="-128"/>
                <a:cs typeface="メイリオ" panose="020B0604030504040204" pitchFamily="50" charset="-128"/>
              </a:rPr>
              <a:t>（</a:t>
            </a:r>
            <a:r>
              <a:rPr lang="en-US" sz="1100" dirty="0" err="1">
                <a:latin typeface="メイリオ" panose="020B0604030504040204" pitchFamily="50" charset="-128"/>
                <a:ea typeface="メイリオ" panose="020B0604030504040204" pitchFamily="50" charset="-128"/>
                <a:cs typeface="メイリオ" panose="020B0604030504040204" pitchFamily="50" charset="-128"/>
              </a:rPr>
              <a:t>バージョン</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番号</a:t>
            </a:r>
            <a:r>
              <a:rPr lang="en-US" sz="1100" dirty="0">
                <a:latin typeface="メイリオ" panose="020B0604030504040204" pitchFamily="50" charset="-128"/>
                <a:ea typeface="メイリオ" panose="020B0604030504040204" pitchFamily="50" charset="-128"/>
                <a:cs typeface="メイリオ" panose="020B0604030504040204" pitchFamily="50" charset="-128"/>
              </a:rPr>
              <a:t>）を</a:t>
            </a:r>
          </a:p>
          <a:p>
            <a:pPr algn="ctr"/>
            <a:r>
              <a:rPr lang="en-US" sz="1100" dirty="0" err="1">
                <a:latin typeface="メイリオ" panose="020B0604030504040204" pitchFamily="50" charset="-128"/>
                <a:ea typeface="メイリオ" panose="020B0604030504040204" pitchFamily="50" charset="-128"/>
                <a:cs typeface="メイリオ" panose="020B0604030504040204" pitchFamily="50" charset="-128"/>
              </a:rPr>
              <a:t>製品ごと、リリースごとに</a:t>
            </a:r>
            <a:r>
              <a:rPr lang="en-US" sz="1100" dirty="0">
                <a:latin typeface="メイリオ" panose="020B0604030504040204" pitchFamily="50" charset="-128"/>
                <a:ea typeface="メイリオ" panose="020B0604030504040204" pitchFamily="50" charset="-128"/>
                <a:cs typeface="メイリオ" panose="020B0604030504040204" pitchFamily="50" charset="-128"/>
              </a:rPr>
              <a:t> </a:t>
            </a:r>
          </a:p>
          <a:p>
            <a:pPr algn="ctr"/>
            <a:r>
              <a:rPr lang="en-US" sz="1100">
                <a:latin typeface="メイリオ" panose="020B0604030504040204" pitchFamily="50" charset="-128"/>
                <a:ea typeface="メイリオ" panose="020B0604030504040204" pitchFamily="50" charset="-128"/>
                <a:cs typeface="メイリオ" panose="020B0604030504040204" pitchFamily="50" charset="-128"/>
              </a:rPr>
              <a:t>一覧表に記録する</a:t>
            </a:r>
            <a:endParaRPr lang="en-US" sz="1100" dirty="0">
              <a:latin typeface="メイリオ" panose="020B0604030504040204" pitchFamily="50" charset="-128"/>
              <a:ea typeface="メイリオ" panose="020B0604030504040204" pitchFamily="50" charset="-128"/>
              <a:cs typeface="メイリオ" panose="020B0604030504040204" pitchFamily="50" charset="-128"/>
            </a:endParaRPr>
          </a:p>
          <a:p>
            <a:pPr algn="ctr"/>
            <a:endParaRPr lang="en-US" sz="11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0" name="Straight Arrow Connector 49"/>
          <p:cNvCxnSpPr>
            <a:cxnSpLocks noChangeShapeType="1"/>
            <a:stCxn id="21537" idx="0"/>
            <a:endCxn id="44" idx="1"/>
          </p:cNvCxnSpPr>
          <p:nvPr/>
        </p:nvCxnSpPr>
        <p:spPr bwMode="auto">
          <a:xfrm flipV="1">
            <a:off x="6371083" y="3959833"/>
            <a:ext cx="173802" cy="1109880"/>
          </a:xfrm>
          <a:prstGeom prst="straightConnector1">
            <a:avLst/>
          </a:prstGeom>
          <a:noFill/>
          <a:ln w="19050">
            <a:solidFill>
              <a:srgbClr val="000000"/>
            </a:solidFill>
            <a:round/>
            <a:headEnd type="none" w="lg" len="me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57" name="Straight Arrow Connector 56"/>
          <p:cNvCxnSpPr>
            <a:cxnSpLocks noChangeShapeType="1"/>
            <a:stCxn id="21530" idx="0"/>
            <a:endCxn id="32" idx="1"/>
          </p:cNvCxnSpPr>
          <p:nvPr/>
        </p:nvCxnSpPr>
        <p:spPr bwMode="auto">
          <a:xfrm flipH="1" flipV="1">
            <a:off x="7782358" y="3961421"/>
            <a:ext cx="698969" cy="866543"/>
          </a:xfrm>
          <a:prstGeom prst="straightConnector1">
            <a:avLst/>
          </a:prstGeom>
          <a:noFill/>
          <a:ln w="19050">
            <a:solidFill>
              <a:srgbClr val="000000"/>
            </a:solidFill>
            <a:round/>
            <a:headEnd type="none" w="lg" len="me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48" name="Right Brace 47"/>
          <p:cNvSpPr>
            <a:spLocks/>
          </p:cNvSpPr>
          <p:nvPr/>
        </p:nvSpPr>
        <p:spPr bwMode="auto">
          <a:xfrm rot="5400000">
            <a:off x="10876931" y="3017469"/>
            <a:ext cx="174625" cy="1865312"/>
          </a:xfrm>
          <a:prstGeom prst="rightBrace">
            <a:avLst>
              <a:gd name="adj1" fmla="val 8358"/>
              <a:gd name="adj2" fmla="val 50000"/>
            </a:avLst>
          </a:prstGeom>
          <a:noFill/>
          <a:ln w="19050">
            <a:solidFill>
              <a:schemeClr val="tx1"/>
            </a:solidFill>
            <a:round/>
            <a:headEnd type="none" w="lg" len="med"/>
            <a:tailEnd type="none" w="lg" len="med"/>
          </a:ln>
          <a:effectLst>
            <a:outerShdw blurRad="635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lIns="91430" tIns="45715" rIns="91430" bIns="45715" anchor="ctr"/>
          <a:lstStyle/>
          <a:p>
            <a:pPr algn="ctr">
              <a:defRPr/>
            </a:pPr>
            <a:endParaRPr lang="en-US" dirty="0">
              <a:latin typeface="Calibri" panose="020F0502020204030204" pitchFamily="34" charset="0"/>
            </a:endParaRPr>
          </a:p>
        </p:txBody>
      </p:sp>
      <p:sp>
        <p:nvSpPr>
          <p:cNvPr id="21541" name="TextBox 37"/>
          <p:cNvSpPr txBox="1">
            <a:spLocks noChangeArrowheads="1"/>
          </p:cNvSpPr>
          <p:nvPr/>
        </p:nvSpPr>
        <p:spPr bwMode="auto">
          <a:xfrm>
            <a:off x="9780690" y="4849846"/>
            <a:ext cx="2008193" cy="600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spAutoFit/>
          </a:bodyPr>
          <a:lstStyle>
            <a:lvl1pPr>
              <a:defRPr kumimoji="1" sz="1000">
                <a:solidFill>
                  <a:schemeClr val="tx1"/>
                </a:solidFill>
                <a:latin typeface="Times New Roman" charset="0"/>
                <a:ea typeface="ＭＳ Ｐゴシック" charset="0"/>
                <a:cs typeface="ＭＳ Ｐゴシック" charset="0"/>
              </a:defRPr>
            </a:lvl1pPr>
            <a:lvl2pPr marL="742950" indent="-285750">
              <a:defRPr kumimoji="1" sz="1000">
                <a:solidFill>
                  <a:schemeClr val="tx1"/>
                </a:solidFill>
                <a:latin typeface="Times New Roman" charset="0"/>
                <a:ea typeface="ＭＳ Ｐゴシック" charset="0"/>
              </a:defRPr>
            </a:lvl2pPr>
            <a:lvl3pPr marL="1143000" indent="-228600">
              <a:defRPr kumimoji="1" sz="1000">
                <a:solidFill>
                  <a:schemeClr val="tx1"/>
                </a:solidFill>
                <a:latin typeface="Times New Roman" charset="0"/>
                <a:ea typeface="ＭＳ Ｐゴシック" charset="0"/>
              </a:defRPr>
            </a:lvl3pPr>
            <a:lvl4pPr marL="1600200" indent="-228600">
              <a:defRPr kumimoji="1" sz="1000">
                <a:solidFill>
                  <a:schemeClr val="tx1"/>
                </a:solidFill>
                <a:latin typeface="Times New Roman" charset="0"/>
                <a:ea typeface="ＭＳ Ｐゴシック" charset="0"/>
              </a:defRPr>
            </a:lvl4pPr>
            <a:lvl5pPr marL="2057400" indent="-228600">
              <a:defRPr kumimoji="1" sz="1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kumimoji="1" sz="1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kumimoji="1" sz="1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kumimoji="1" sz="1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kumimoji="1" sz="1000">
                <a:solidFill>
                  <a:schemeClr val="tx1"/>
                </a:solidFill>
                <a:latin typeface="Times New Roman" charset="0"/>
                <a:ea typeface="ＭＳ Ｐゴシック" charset="0"/>
              </a:defRPr>
            </a:lvl9pPr>
          </a:lstStyle>
          <a:p>
            <a:pPr algn="ctr"/>
            <a:r>
              <a:rPr lang="en-US" sz="1100" dirty="0" err="1">
                <a:latin typeface="メイリオ" panose="020B0604030504040204" pitchFamily="50" charset="-128"/>
                <a:ea typeface="メイリオ" panose="020B0604030504040204" pitchFamily="50" charset="-128"/>
                <a:cs typeface="メイリオ" panose="020B0604030504040204" pitchFamily="50" charset="-128"/>
              </a:rPr>
              <a:t>ソースコード、告知／</a:t>
            </a:r>
            <a:r>
              <a:rPr lang="en-US" sz="1100" err="1">
                <a:latin typeface="メイリオ" panose="020B0604030504040204" pitchFamily="50" charset="-128"/>
                <a:ea typeface="メイリオ" panose="020B0604030504040204" pitchFamily="50" charset="-128"/>
                <a:cs typeface="メイリオ" panose="020B0604030504040204" pitchFamily="50" charset="-128"/>
              </a:rPr>
              <a:t>表示</a:t>
            </a:r>
            <a:r>
              <a:rPr lang="en-US" sz="1100">
                <a:latin typeface="メイリオ" panose="020B0604030504040204" pitchFamily="50" charset="-128"/>
                <a:ea typeface="メイリオ" panose="020B0604030504040204" pitchFamily="50" charset="-128"/>
                <a:cs typeface="メイリオ" panose="020B0604030504040204" pitchFamily="50" charset="-128"/>
              </a:rPr>
              <a:t>、</a:t>
            </a:r>
          </a:p>
          <a:p>
            <a:pPr algn="ctr"/>
            <a:r>
              <a:rPr lang="en-US" sz="1100">
                <a:latin typeface="メイリオ" panose="020B0604030504040204" pitchFamily="50" charset="-128"/>
                <a:ea typeface="メイリオ" panose="020B0604030504040204" pitchFamily="50" charset="-128"/>
                <a:cs typeface="メイリオ" panose="020B0604030504040204" pitchFamily="50" charset="-128"/>
              </a:rPr>
              <a:t>書面による申し出</a:t>
            </a:r>
            <a:endParaRPr lang="en-US" sz="11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sz="1100" dirty="0" err="1">
                <a:latin typeface="メイリオ" panose="020B0604030504040204" pitchFamily="50" charset="-128"/>
                <a:ea typeface="メイリオ" panose="020B0604030504040204" pitchFamily="50" charset="-128"/>
                <a:cs typeface="メイリオ" panose="020B0604030504040204" pitchFamily="50" charset="-128"/>
              </a:rPr>
              <a:t>を公開する</a:t>
            </a:r>
            <a:endParaRPr lang="en-US" sz="11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1542" name="Straight Arrow Connector 59"/>
          <p:cNvCxnSpPr>
            <a:cxnSpLocks noChangeShapeType="1"/>
            <a:stCxn id="21541" idx="0"/>
            <a:endCxn id="48" idx="1"/>
          </p:cNvCxnSpPr>
          <p:nvPr/>
        </p:nvCxnSpPr>
        <p:spPr bwMode="auto">
          <a:xfrm flipV="1">
            <a:off x="10784787" y="4037438"/>
            <a:ext cx="179457" cy="812408"/>
          </a:xfrm>
          <a:prstGeom prst="straightConnector1">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cxnSp>
      <p:sp>
        <p:nvSpPr>
          <p:cNvPr id="61" name="Right Brace 60"/>
          <p:cNvSpPr>
            <a:spLocks/>
          </p:cNvSpPr>
          <p:nvPr/>
        </p:nvSpPr>
        <p:spPr bwMode="auto">
          <a:xfrm rot="5400000" flipH="1">
            <a:off x="5518460" y="1177858"/>
            <a:ext cx="123529" cy="1243617"/>
          </a:xfrm>
          <a:prstGeom prst="rightBrace">
            <a:avLst>
              <a:gd name="adj1" fmla="val 8333"/>
              <a:gd name="adj2" fmla="val 50000"/>
            </a:avLst>
          </a:prstGeom>
          <a:noFill/>
          <a:ln w="19050">
            <a:solidFill>
              <a:schemeClr val="tx1"/>
            </a:solidFill>
            <a:round/>
            <a:headEnd type="none" w="lg" len="med"/>
            <a:tailEnd type="none" w="lg" len="med"/>
          </a:ln>
          <a:effectLst>
            <a:outerShdw blurRad="635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lIns="91430" tIns="45715" rIns="91430" bIns="45715" anchor="ctr"/>
          <a:lstStyle/>
          <a:p>
            <a:pPr algn="ctr">
              <a:defRPr/>
            </a:pPr>
            <a:endParaRPr lang="en-US" dirty="0">
              <a:solidFill>
                <a:srgbClr val="000000"/>
              </a:solidFill>
              <a:latin typeface="Calibri" panose="020F0502020204030204" pitchFamily="34" charset="0"/>
            </a:endParaRPr>
          </a:p>
        </p:txBody>
      </p:sp>
      <p:sp>
        <p:nvSpPr>
          <p:cNvPr id="62" name="Right Brace 61"/>
          <p:cNvSpPr>
            <a:spLocks/>
          </p:cNvSpPr>
          <p:nvPr/>
        </p:nvSpPr>
        <p:spPr bwMode="auto">
          <a:xfrm rot="5400000" flipH="1">
            <a:off x="7091738" y="1482959"/>
            <a:ext cx="138113" cy="648000"/>
          </a:xfrm>
          <a:prstGeom prst="rightBrace">
            <a:avLst>
              <a:gd name="adj1" fmla="val 8335"/>
              <a:gd name="adj2" fmla="val 50000"/>
            </a:avLst>
          </a:prstGeom>
          <a:noFill/>
          <a:ln w="19050">
            <a:solidFill>
              <a:schemeClr val="tx1"/>
            </a:solidFill>
            <a:round/>
            <a:headEnd type="none" w="lg" len="med"/>
            <a:tailEnd type="none" w="lg" len="med"/>
          </a:ln>
          <a:effectLst>
            <a:outerShdw blurRad="635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lIns="91430" tIns="45715" rIns="91430" bIns="45715" anchor="ctr"/>
          <a:lstStyle/>
          <a:p>
            <a:pPr algn="ctr">
              <a:defRPr/>
            </a:pPr>
            <a:endParaRPr lang="en-US" dirty="0">
              <a:solidFill>
                <a:srgbClr val="000000"/>
              </a:solidFill>
              <a:latin typeface="Calibri" panose="020F0502020204030204" pitchFamily="34" charset="0"/>
            </a:endParaRPr>
          </a:p>
        </p:txBody>
      </p:sp>
      <p:sp>
        <p:nvSpPr>
          <p:cNvPr id="63" name="Right Brace 62"/>
          <p:cNvSpPr>
            <a:spLocks/>
          </p:cNvSpPr>
          <p:nvPr/>
        </p:nvSpPr>
        <p:spPr bwMode="auto">
          <a:xfrm rot="5400000" flipH="1">
            <a:off x="8936315" y="1548966"/>
            <a:ext cx="138113" cy="540000"/>
          </a:xfrm>
          <a:prstGeom prst="rightBrace">
            <a:avLst>
              <a:gd name="adj1" fmla="val 8335"/>
              <a:gd name="adj2" fmla="val 50000"/>
            </a:avLst>
          </a:prstGeom>
          <a:noFill/>
          <a:ln w="19050">
            <a:solidFill>
              <a:schemeClr val="tx1"/>
            </a:solidFill>
            <a:round/>
            <a:headEnd type="none" w="lg" len="med"/>
            <a:tailEnd type="none" w="lg" len="med"/>
          </a:ln>
          <a:effectLst>
            <a:outerShdw blurRad="635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lIns="91430" tIns="45715" rIns="91430" bIns="45715" anchor="ctr"/>
          <a:lstStyle/>
          <a:p>
            <a:pPr algn="ctr">
              <a:defRPr/>
            </a:pPr>
            <a:endParaRPr lang="en-US" dirty="0">
              <a:solidFill>
                <a:srgbClr val="000000"/>
              </a:solidFill>
              <a:latin typeface="Calibri" panose="020F0502020204030204" pitchFamily="34" charset="0"/>
            </a:endParaRPr>
          </a:p>
        </p:txBody>
      </p:sp>
      <p:sp>
        <p:nvSpPr>
          <p:cNvPr id="19499" name="TextBox 24"/>
          <p:cNvSpPr txBox="1">
            <a:spLocks noChangeArrowheads="1"/>
          </p:cNvSpPr>
          <p:nvPr/>
        </p:nvSpPr>
        <p:spPr bwMode="auto">
          <a:xfrm>
            <a:off x="3801917" y="1039212"/>
            <a:ext cx="2656067" cy="600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spAutoFit/>
          </a:bodyPr>
          <a:lstStyle>
            <a:lvl1pPr>
              <a:defRPr kumimoji="1" sz="1000">
                <a:solidFill>
                  <a:schemeClr val="tx1"/>
                </a:solidFill>
                <a:latin typeface="Times New Roman" charset="0"/>
                <a:ea typeface="MS PGothic" charset="0"/>
                <a:cs typeface="MS PGothic" charset="0"/>
              </a:defRPr>
            </a:lvl1pPr>
            <a:lvl2pPr marL="742950" indent="-285750">
              <a:defRPr kumimoji="1" sz="1000">
                <a:solidFill>
                  <a:schemeClr val="tx1"/>
                </a:solidFill>
                <a:latin typeface="Times New Roman" charset="0"/>
                <a:ea typeface="MS PGothic" charset="0"/>
                <a:cs typeface="MS PGothic" charset="0"/>
              </a:defRPr>
            </a:lvl2pPr>
            <a:lvl3pPr marL="1143000" indent="-228600">
              <a:defRPr kumimoji="1" sz="1000">
                <a:solidFill>
                  <a:schemeClr val="tx1"/>
                </a:solidFill>
                <a:latin typeface="Times New Roman" charset="0"/>
                <a:ea typeface="MS PGothic" charset="0"/>
                <a:cs typeface="MS PGothic" charset="0"/>
              </a:defRPr>
            </a:lvl3pPr>
            <a:lvl4pPr marL="1600200" indent="-228600">
              <a:defRPr kumimoji="1" sz="1000">
                <a:solidFill>
                  <a:schemeClr val="tx1"/>
                </a:solidFill>
                <a:latin typeface="Times New Roman" charset="0"/>
                <a:ea typeface="MS PGothic" charset="0"/>
                <a:cs typeface="MS PGothic" charset="0"/>
              </a:defRPr>
            </a:lvl4pPr>
            <a:lvl5pPr marL="2057400" indent="-228600">
              <a:defRPr kumimoji="1" sz="10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kumimoji="1" sz="10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kumimoji="1" sz="10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kumimoji="1" sz="10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kumimoji="1" sz="1000">
                <a:solidFill>
                  <a:schemeClr val="tx1"/>
                </a:solidFill>
                <a:latin typeface="Times New Roman" charset="0"/>
                <a:ea typeface="MS PGothic" charset="0"/>
                <a:cs typeface="MS PGothic" charset="0"/>
              </a:defRPr>
            </a:lvl9pPr>
          </a:lstStyle>
          <a:p>
            <a:pPr algn="ctr">
              <a:defRPr/>
            </a:pPr>
            <a:r>
              <a:rPr lang="en-US" sz="11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FOSS </a:t>
            </a:r>
            <a:r>
              <a:rPr lang="en-US" sz="1100" dirty="0" err="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ソフトウェア</a:t>
            </a:r>
            <a:r>
              <a:rPr lang="en-US" sz="11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コンポーネントの </a:t>
            </a:r>
          </a:p>
          <a:p>
            <a:pPr algn="ctr">
              <a:defRPr/>
            </a:pPr>
            <a:r>
              <a:rPr lang="en-US" sz="11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コンプライアンス記録をレビューし、承認する</a:t>
            </a:r>
          </a:p>
        </p:txBody>
      </p:sp>
      <p:sp>
        <p:nvSpPr>
          <p:cNvPr id="19500" name="TextBox 24"/>
          <p:cNvSpPr txBox="1">
            <a:spLocks noChangeArrowheads="1"/>
          </p:cNvSpPr>
          <p:nvPr/>
        </p:nvSpPr>
        <p:spPr bwMode="auto">
          <a:xfrm>
            <a:off x="6018739" y="608335"/>
            <a:ext cx="1576387" cy="600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a:defRPr kumimoji="1" sz="1000">
                <a:solidFill>
                  <a:schemeClr val="tx1"/>
                </a:solidFill>
                <a:latin typeface="Times New Roman" charset="0"/>
                <a:ea typeface="MS PGothic" charset="0"/>
                <a:cs typeface="MS PGothic" charset="0"/>
              </a:defRPr>
            </a:lvl1pPr>
            <a:lvl2pPr marL="742950" indent="-285750">
              <a:defRPr kumimoji="1" sz="1000">
                <a:solidFill>
                  <a:schemeClr val="tx1"/>
                </a:solidFill>
                <a:latin typeface="Times New Roman" charset="0"/>
                <a:ea typeface="MS PGothic" charset="0"/>
                <a:cs typeface="MS PGothic" charset="0"/>
              </a:defRPr>
            </a:lvl2pPr>
            <a:lvl3pPr marL="1143000" indent="-228600">
              <a:defRPr kumimoji="1" sz="1000">
                <a:solidFill>
                  <a:schemeClr val="tx1"/>
                </a:solidFill>
                <a:latin typeface="Times New Roman" charset="0"/>
                <a:ea typeface="MS PGothic" charset="0"/>
                <a:cs typeface="MS PGothic" charset="0"/>
              </a:defRPr>
            </a:lvl3pPr>
            <a:lvl4pPr marL="1600200" indent="-228600">
              <a:defRPr kumimoji="1" sz="1000">
                <a:solidFill>
                  <a:schemeClr val="tx1"/>
                </a:solidFill>
                <a:latin typeface="Times New Roman" charset="0"/>
                <a:ea typeface="MS PGothic" charset="0"/>
                <a:cs typeface="MS PGothic" charset="0"/>
              </a:defRPr>
            </a:lvl4pPr>
            <a:lvl5pPr marL="2057400" indent="-228600">
              <a:defRPr kumimoji="1" sz="10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kumimoji="1" sz="10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kumimoji="1" sz="10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kumimoji="1" sz="10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kumimoji="1" sz="1000">
                <a:solidFill>
                  <a:schemeClr val="tx1"/>
                </a:solidFill>
                <a:latin typeface="Times New Roman" charset="0"/>
                <a:ea typeface="MS PGothic" charset="0"/>
                <a:cs typeface="MS PGothic" charset="0"/>
              </a:defRPr>
            </a:lvl9pPr>
          </a:lstStyle>
          <a:p>
            <a:pPr algn="ctr">
              <a:defRPr/>
            </a:pPr>
            <a:r>
              <a:rPr lang="en-US" sz="1100" dirty="0" err="1">
                <a:latin typeface="メイリオ" panose="020B0604030504040204" pitchFamily="50" charset="-128"/>
                <a:ea typeface="メイリオ" panose="020B0604030504040204" pitchFamily="50" charset="-128"/>
                <a:cs typeface="メイリオ" panose="020B0604030504040204" pitchFamily="50" charset="-128"/>
              </a:rPr>
              <a:t>公開に向けて</a:t>
            </a:r>
            <a:endParaRPr lang="en-US" sz="1100" dirty="0">
              <a:latin typeface="メイリオ" panose="020B0604030504040204" pitchFamily="50" charset="-128"/>
              <a:ea typeface="メイリオ" panose="020B0604030504040204" pitchFamily="50" charset="-128"/>
              <a:cs typeface="メイリオ" panose="020B0604030504040204" pitchFamily="50" charset="-128"/>
            </a:endParaRPr>
          </a:p>
          <a:p>
            <a:pPr algn="ctr">
              <a:defRPr/>
            </a:pPr>
            <a:r>
              <a:rPr lang="en-US" sz="1100" dirty="0" err="1">
                <a:latin typeface="メイリオ" panose="020B0604030504040204" pitchFamily="50" charset="-128"/>
                <a:ea typeface="メイリオ" panose="020B0604030504040204" pitchFamily="50" charset="-128"/>
                <a:cs typeface="メイリオ" panose="020B0604030504040204" pitchFamily="50" charset="-128"/>
              </a:rPr>
              <a:t>告知／表示をまとめる</a:t>
            </a:r>
            <a:endParaRPr lang="en-US" sz="11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6" name="Straight Arrow Connector 65"/>
          <p:cNvCxnSpPr>
            <a:cxnSpLocks noChangeShapeType="1"/>
            <a:stCxn id="19499" idx="2"/>
            <a:endCxn id="61" idx="1"/>
          </p:cNvCxnSpPr>
          <p:nvPr/>
        </p:nvCxnSpPr>
        <p:spPr bwMode="auto">
          <a:xfrm>
            <a:off x="5129951" y="1639366"/>
            <a:ext cx="450273" cy="98536"/>
          </a:xfrm>
          <a:prstGeom prst="straightConnector1">
            <a:avLst/>
          </a:prstGeom>
          <a:noFill/>
          <a:ln w="19050">
            <a:solidFill>
              <a:srgbClr val="000000"/>
            </a:solidFill>
            <a:round/>
            <a:headEnd type="none" w="lg" len="me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69" name="Straight Arrow Connector 68"/>
          <p:cNvCxnSpPr>
            <a:cxnSpLocks noChangeShapeType="1"/>
            <a:stCxn id="19500" idx="2"/>
            <a:endCxn id="62" idx="1"/>
          </p:cNvCxnSpPr>
          <p:nvPr/>
        </p:nvCxnSpPr>
        <p:spPr bwMode="auto">
          <a:xfrm>
            <a:off x="6806933" y="1208489"/>
            <a:ext cx="353862" cy="529414"/>
          </a:xfrm>
          <a:prstGeom prst="straightConnector1">
            <a:avLst/>
          </a:prstGeom>
          <a:noFill/>
          <a:ln w="19050">
            <a:solidFill>
              <a:srgbClr val="000000"/>
            </a:solidFill>
            <a:round/>
            <a:headEnd type="none" w="lg" len="me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9503" name="TextBox 24"/>
          <p:cNvSpPr txBox="1">
            <a:spLocks noChangeArrowheads="1"/>
          </p:cNvSpPr>
          <p:nvPr/>
        </p:nvSpPr>
        <p:spPr bwMode="auto">
          <a:xfrm>
            <a:off x="8421293" y="908412"/>
            <a:ext cx="1135062" cy="26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spAutoFit/>
          </a:bodyPr>
          <a:lstStyle>
            <a:lvl1pPr>
              <a:defRPr kumimoji="1" sz="1000">
                <a:solidFill>
                  <a:schemeClr val="tx1"/>
                </a:solidFill>
                <a:latin typeface="Times New Roman" charset="0"/>
                <a:ea typeface="MS PGothic" charset="0"/>
                <a:cs typeface="MS PGothic" charset="0"/>
              </a:defRPr>
            </a:lvl1pPr>
            <a:lvl2pPr marL="742950" indent="-285750">
              <a:defRPr kumimoji="1" sz="1000">
                <a:solidFill>
                  <a:schemeClr val="tx1"/>
                </a:solidFill>
                <a:latin typeface="Times New Roman" charset="0"/>
                <a:ea typeface="MS PGothic" charset="0"/>
                <a:cs typeface="MS PGothic" charset="0"/>
              </a:defRPr>
            </a:lvl2pPr>
            <a:lvl3pPr marL="1143000" indent="-228600">
              <a:defRPr kumimoji="1" sz="1000">
                <a:solidFill>
                  <a:schemeClr val="tx1"/>
                </a:solidFill>
                <a:latin typeface="Times New Roman" charset="0"/>
                <a:ea typeface="MS PGothic" charset="0"/>
                <a:cs typeface="MS PGothic" charset="0"/>
              </a:defRPr>
            </a:lvl3pPr>
            <a:lvl4pPr marL="1600200" indent="-228600">
              <a:defRPr kumimoji="1" sz="1000">
                <a:solidFill>
                  <a:schemeClr val="tx1"/>
                </a:solidFill>
                <a:latin typeface="Times New Roman" charset="0"/>
                <a:ea typeface="MS PGothic" charset="0"/>
                <a:cs typeface="MS PGothic" charset="0"/>
              </a:defRPr>
            </a:lvl4pPr>
            <a:lvl5pPr marL="2057400" indent="-228600">
              <a:defRPr kumimoji="1" sz="10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kumimoji="1" sz="10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kumimoji="1" sz="10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kumimoji="1" sz="10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kumimoji="1" sz="1000">
                <a:solidFill>
                  <a:schemeClr val="tx1"/>
                </a:solidFill>
                <a:latin typeface="Times New Roman" charset="0"/>
                <a:ea typeface="MS PGothic" charset="0"/>
                <a:cs typeface="MS PGothic" charset="0"/>
              </a:defRPr>
            </a:lvl9pPr>
          </a:lstStyle>
          <a:p>
            <a:pPr algn="ctr">
              <a:defRPr/>
            </a:pPr>
            <a:r>
              <a:rPr lang="en-US" sz="110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公開後の検証</a:t>
            </a:r>
          </a:p>
        </p:txBody>
      </p:sp>
      <p:cxnSp>
        <p:nvCxnSpPr>
          <p:cNvPr id="76" name="Straight Arrow Connector 75"/>
          <p:cNvCxnSpPr>
            <a:cxnSpLocks noChangeShapeType="1"/>
            <a:stCxn id="19503" idx="2"/>
            <a:endCxn id="63" idx="1"/>
          </p:cNvCxnSpPr>
          <p:nvPr/>
        </p:nvCxnSpPr>
        <p:spPr bwMode="auto">
          <a:xfrm>
            <a:off x="8988824" y="1170012"/>
            <a:ext cx="16548" cy="579898"/>
          </a:xfrm>
          <a:prstGeom prst="straightConnector1">
            <a:avLst/>
          </a:prstGeom>
          <a:noFill/>
          <a:ln w="19050">
            <a:solidFill>
              <a:srgbClr val="000000"/>
            </a:solidFill>
            <a:round/>
            <a:headEnd type="none" w="lg" len="me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77" name="Left Brace 76"/>
          <p:cNvSpPr/>
          <p:nvPr/>
        </p:nvSpPr>
        <p:spPr bwMode="auto">
          <a:xfrm>
            <a:off x="9844275" y="1981811"/>
            <a:ext cx="225538" cy="1828614"/>
          </a:xfrm>
          <a:prstGeom prst="leftBrac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txBody>
          <a:bodyPr lIns="82945" tIns="41473" rIns="82945" bIns="41473"/>
          <a:lstStyle/>
          <a:p>
            <a:pPr defTabSz="414726">
              <a:lnSpc>
                <a:spcPct val="93000"/>
              </a:lnSpc>
              <a:buClr>
                <a:srgbClr val="000000"/>
              </a:buClr>
              <a:buSzPct val="100000"/>
              <a:defRPr/>
            </a:pPr>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Left Brace 77"/>
          <p:cNvSpPr/>
          <p:nvPr/>
        </p:nvSpPr>
        <p:spPr bwMode="auto">
          <a:xfrm flipH="1">
            <a:off x="2329344" y="1933395"/>
            <a:ext cx="151102" cy="1920975"/>
          </a:xfrm>
          <a:prstGeom prst="leftBrac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txBody>
          <a:bodyPr lIns="82945" tIns="41473" rIns="82945" bIns="41473"/>
          <a:lstStyle/>
          <a:p>
            <a:pPr defTabSz="414726">
              <a:lnSpc>
                <a:spcPct val="93000"/>
              </a:lnSpc>
              <a:buClr>
                <a:srgbClr val="000000"/>
              </a:buClr>
              <a:buSzPct val="100000"/>
              <a:defRPr/>
            </a:pPr>
            <a:endParaRPr lang="en-US" sz="1600" dirty="0">
              <a:latin typeface="Calibri" panose="020F0502020204030204" pitchFamily="34" charset="0"/>
              <a:cs typeface="DejaVu Sans" charset="0"/>
            </a:endParaRPr>
          </a:p>
        </p:txBody>
      </p:sp>
      <p:sp>
        <p:nvSpPr>
          <p:cNvPr id="79" name="Right Arrow 78"/>
          <p:cNvSpPr/>
          <p:nvPr/>
        </p:nvSpPr>
        <p:spPr bwMode="auto">
          <a:xfrm>
            <a:off x="1678514" y="6067749"/>
            <a:ext cx="8848725" cy="484187"/>
          </a:xfrm>
          <a:prstGeom prst="rightArrow">
            <a:avLst/>
          </a:pr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lIns="82945" tIns="41473" rIns="82945" bIns="41473"/>
          <a:lstStyle/>
          <a:p>
            <a:pPr algn="ctr" defTabSz="414726">
              <a:lnSpc>
                <a:spcPct val="93000"/>
              </a:lnSpc>
              <a:buClr>
                <a:srgbClr val="000000"/>
              </a:buClr>
              <a:buSzPct val="100000"/>
              <a:defRPr/>
            </a:pPr>
            <a:r>
              <a:rPr lang="en-US" sz="1300" b="1" dirty="0" err="1">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コンプライアンス</a:t>
            </a:r>
            <a:r>
              <a:rPr lang="en-US" sz="13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 </a:t>
            </a:r>
            <a:r>
              <a:rPr lang="en-US" sz="1300" b="1" dirty="0" err="1">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マネジメントの</a:t>
            </a:r>
            <a:r>
              <a:rPr lang="ja-JP" altLang="en-US" sz="1300" b="1" dirty="0">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始めから終わりまで</a:t>
            </a:r>
            <a:r>
              <a:rPr lang="ja-JP" altLang="en-US" sz="1300" b="1">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の</a:t>
            </a:r>
            <a:r>
              <a:rPr lang="en-US" sz="1300" b="1">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プロセス例</a:t>
            </a:r>
            <a:endParaRPr lang="en-US" sz="1300" b="1" dirty="0">
              <a:solidFill>
                <a:srgbClr val="FFFF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Rectangle 2"/>
          <p:cNvSpPr txBox="1">
            <a:spLocks noChangeArrowheads="1"/>
          </p:cNvSpPr>
          <p:nvPr/>
        </p:nvSpPr>
        <p:spPr>
          <a:xfrm>
            <a:off x="608400" y="532800"/>
            <a:ext cx="10972800" cy="990600"/>
          </a:xfrm>
          <a:prstGeom prst="rect">
            <a:avLst/>
          </a:prstGeom>
        </p:spPr>
        <p:txBody>
          <a:bodyP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大企業</a:t>
            </a: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プロセス例</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Rectangle 78"/>
          <p:cNvSpPr>
            <a:spLocks noChangeArrowheads="1"/>
          </p:cNvSpPr>
          <p:nvPr/>
        </p:nvSpPr>
        <p:spPr bwMode="auto">
          <a:xfrm rot="10800000">
            <a:off x="3770280" y="1933396"/>
            <a:ext cx="567620" cy="1800000"/>
          </a:xfrm>
          <a:prstGeom prst="rect">
            <a:avLst/>
          </a:prstGeom>
          <a:solidFill>
            <a:srgbClr val="0070C0"/>
          </a:solidFill>
          <a:ln>
            <a:noFill/>
          </a:ln>
          <a:effectLst>
            <a:outerShdw blurRad="63500" dist="12700" dir="5400000" algn="ctr" rotWithShape="0">
              <a:srgbClr val="000000">
                <a:alpha val="7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vert="vert270" wrap="square" lIns="82945" tIns="41473" rIns="82945" bIns="41473" anchor="ctr" anchorCtr="1">
            <a:spAutoFit/>
          </a:bodyPr>
          <a:lstStyle/>
          <a:p>
            <a:pPr algn="ctr">
              <a:buFont typeface="Times New Roman" pitchFamily="16" charset="0"/>
              <a:buNone/>
            </a:pPr>
            <a:r>
              <a:rPr lang="en-US" sz="1300" b="1">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監査</a:t>
            </a:r>
          </a:p>
          <a:p>
            <a:pPr algn="ctr">
              <a:buFont typeface="Times New Roman" pitchFamily="16" charset="0"/>
              <a:buNone/>
            </a:pPr>
            <a:r>
              <a:rPr lang="en-US" sz="1300" b="1">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a:t>
            </a:r>
            <a:r>
              <a:rPr lang="en-US" sz="1300" b="1" dirty="0">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Audit）</a:t>
            </a:r>
          </a:p>
        </p:txBody>
      </p:sp>
      <p:sp>
        <p:nvSpPr>
          <p:cNvPr id="71" name="Rectangle 78"/>
          <p:cNvSpPr>
            <a:spLocks noChangeArrowheads="1"/>
          </p:cNvSpPr>
          <p:nvPr/>
        </p:nvSpPr>
        <p:spPr bwMode="auto">
          <a:xfrm rot="10800000">
            <a:off x="4391658" y="1933396"/>
            <a:ext cx="567620" cy="1800000"/>
          </a:xfrm>
          <a:prstGeom prst="rect">
            <a:avLst/>
          </a:prstGeom>
          <a:solidFill>
            <a:srgbClr val="0070C0"/>
          </a:solidFill>
          <a:ln>
            <a:noFill/>
          </a:ln>
          <a:effectLst>
            <a:outerShdw blurRad="63500" dist="12700" dir="5400000" algn="ctr" rotWithShape="0">
              <a:srgbClr val="000000">
                <a:alpha val="7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vert="vert270" wrap="square" lIns="82945" tIns="41473" rIns="82945" bIns="41473" anchor="ctr" anchorCtr="1">
            <a:spAutoFit/>
          </a:bodyPr>
          <a:lstStyle/>
          <a:p>
            <a:pPr algn="ctr">
              <a:buFont typeface="Times New Roman" pitchFamily="16" charset="0"/>
              <a:buNone/>
            </a:pPr>
            <a:r>
              <a:rPr lang="en-US" sz="1300" b="1">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問題の解決</a:t>
            </a:r>
          </a:p>
          <a:p>
            <a:pPr algn="ctr">
              <a:buFont typeface="Times New Roman" pitchFamily="16" charset="0"/>
              <a:buNone/>
            </a:pPr>
            <a:r>
              <a:rPr lang="en-US" sz="1300" b="1">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a:t>
            </a:r>
            <a:r>
              <a:rPr lang="en-US" sz="1300" b="1" dirty="0">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Resolve Issue）</a:t>
            </a:r>
          </a:p>
        </p:txBody>
      </p:sp>
      <p:sp>
        <p:nvSpPr>
          <p:cNvPr id="72" name="Rectangle 78"/>
          <p:cNvSpPr>
            <a:spLocks noChangeArrowheads="1"/>
          </p:cNvSpPr>
          <p:nvPr/>
        </p:nvSpPr>
        <p:spPr bwMode="auto">
          <a:xfrm rot="10800000">
            <a:off x="5013036" y="1933396"/>
            <a:ext cx="567620" cy="1800000"/>
          </a:xfrm>
          <a:prstGeom prst="rect">
            <a:avLst/>
          </a:prstGeom>
          <a:solidFill>
            <a:srgbClr val="0070C0"/>
          </a:solidFill>
          <a:ln>
            <a:noFill/>
          </a:ln>
          <a:effectLst>
            <a:outerShdw blurRad="63500" dist="12700" dir="5400000" algn="ctr" rotWithShape="0">
              <a:srgbClr val="000000">
                <a:alpha val="7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vert="vert270" wrap="square" lIns="82945" tIns="41473" rIns="82945" bIns="41473" anchor="ctr" anchorCtr="1">
            <a:spAutoFit/>
          </a:bodyPr>
          <a:lstStyle/>
          <a:p>
            <a:pPr algn="ctr">
              <a:buFont typeface="Times New Roman" pitchFamily="16" charset="0"/>
              <a:buNone/>
            </a:pPr>
            <a:r>
              <a:rPr lang="en-US" sz="1300" b="1">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レビュー</a:t>
            </a:r>
          </a:p>
          <a:p>
            <a:pPr algn="ctr">
              <a:buFont typeface="Times New Roman" pitchFamily="16" charset="0"/>
              <a:buNone/>
            </a:pPr>
            <a:r>
              <a:rPr lang="en-US" sz="1300" b="1">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a:t>
            </a:r>
            <a:r>
              <a:rPr lang="en-US" sz="1300" b="1" dirty="0">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Review）</a:t>
            </a:r>
          </a:p>
        </p:txBody>
      </p:sp>
      <p:sp>
        <p:nvSpPr>
          <p:cNvPr id="73" name="Rectangle 78"/>
          <p:cNvSpPr>
            <a:spLocks noChangeArrowheads="1"/>
          </p:cNvSpPr>
          <p:nvPr/>
        </p:nvSpPr>
        <p:spPr bwMode="auto">
          <a:xfrm rot="10800000">
            <a:off x="5634414" y="1933396"/>
            <a:ext cx="567620" cy="1800000"/>
          </a:xfrm>
          <a:prstGeom prst="rect">
            <a:avLst/>
          </a:prstGeom>
          <a:solidFill>
            <a:srgbClr val="0070C0"/>
          </a:solidFill>
          <a:ln>
            <a:noFill/>
          </a:ln>
          <a:effectLst>
            <a:outerShdw blurRad="63500" dist="12700" dir="5400000" algn="ctr" rotWithShape="0">
              <a:srgbClr val="000000">
                <a:alpha val="7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vert="vert270" wrap="square" lIns="82945" tIns="41473" rIns="82945" bIns="41473" anchor="ctr" anchorCtr="1">
            <a:spAutoFit/>
          </a:bodyPr>
          <a:lstStyle/>
          <a:p>
            <a:pPr algn="ctr">
              <a:buFont typeface="Times New Roman" pitchFamily="16" charset="0"/>
              <a:buNone/>
            </a:pPr>
            <a:r>
              <a:rPr lang="en-US" sz="1300" b="1">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承認</a:t>
            </a:r>
          </a:p>
          <a:p>
            <a:pPr algn="ctr">
              <a:buFont typeface="Times New Roman" pitchFamily="16" charset="0"/>
              <a:buNone/>
            </a:pPr>
            <a:r>
              <a:rPr lang="en-US" sz="1300" b="1">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a:t>
            </a:r>
            <a:r>
              <a:rPr lang="en-US" sz="1300" b="1" dirty="0">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Approval）</a:t>
            </a:r>
          </a:p>
        </p:txBody>
      </p:sp>
      <p:sp>
        <p:nvSpPr>
          <p:cNvPr id="74" name="Rectangle 78"/>
          <p:cNvSpPr>
            <a:spLocks noChangeArrowheads="1"/>
          </p:cNvSpPr>
          <p:nvPr/>
        </p:nvSpPr>
        <p:spPr bwMode="auto">
          <a:xfrm rot="10800000">
            <a:off x="6255792" y="1933396"/>
            <a:ext cx="567620" cy="1800000"/>
          </a:xfrm>
          <a:prstGeom prst="rect">
            <a:avLst/>
          </a:prstGeom>
          <a:solidFill>
            <a:srgbClr val="0070C0"/>
          </a:solidFill>
          <a:ln>
            <a:noFill/>
          </a:ln>
          <a:effectLst>
            <a:outerShdw blurRad="63500" dist="12700" dir="5400000" algn="ctr" rotWithShape="0">
              <a:srgbClr val="000000">
                <a:alpha val="7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vert="vert270" lIns="82945" tIns="41473" rIns="82945" bIns="41473" anchor="ctr" anchorCtr="1">
            <a:spAutoFit/>
          </a:bodyPr>
          <a:lstStyle/>
          <a:p>
            <a:pPr algn="ctr">
              <a:buFont typeface="Times New Roman" pitchFamily="16" charset="0"/>
              <a:buNone/>
            </a:pPr>
            <a:r>
              <a:rPr lang="en-US" sz="1300" b="1">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登録</a:t>
            </a:r>
          </a:p>
          <a:p>
            <a:pPr algn="ctr">
              <a:buFont typeface="Times New Roman" pitchFamily="16" charset="0"/>
              <a:buNone/>
            </a:pPr>
            <a:r>
              <a:rPr lang="en-US" sz="1300" b="1">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a:t>
            </a:r>
            <a:r>
              <a:rPr lang="en-US" sz="1300" b="1" dirty="0">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Registration）</a:t>
            </a:r>
          </a:p>
        </p:txBody>
      </p:sp>
      <p:sp>
        <p:nvSpPr>
          <p:cNvPr id="75" name="Rectangle 78"/>
          <p:cNvSpPr>
            <a:spLocks noChangeArrowheads="1"/>
          </p:cNvSpPr>
          <p:nvPr/>
        </p:nvSpPr>
        <p:spPr bwMode="auto">
          <a:xfrm rot="10800000">
            <a:off x="6877170" y="1933396"/>
            <a:ext cx="567620" cy="1800000"/>
          </a:xfrm>
          <a:prstGeom prst="rect">
            <a:avLst/>
          </a:prstGeom>
          <a:solidFill>
            <a:srgbClr val="0070C0"/>
          </a:solidFill>
          <a:ln>
            <a:noFill/>
          </a:ln>
          <a:effectLst>
            <a:outerShdw blurRad="63500" dist="12700" dir="5400000" algn="ctr" rotWithShape="0">
              <a:srgbClr val="000000">
                <a:alpha val="7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vert="vert270" lIns="82945" tIns="41473" rIns="82945" bIns="41473" anchor="ctr" anchorCtr="1">
            <a:spAutoFit/>
          </a:bodyPr>
          <a:lstStyle/>
          <a:p>
            <a:pPr algn="ctr">
              <a:buFont typeface="Times New Roman" pitchFamily="16" charset="0"/>
              <a:buNone/>
            </a:pPr>
            <a:r>
              <a:rPr lang="en-US" sz="1300" b="1" dirty="0">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告知／通知</a:t>
            </a:r>
            <a:r>
              <a:rPr lang="en-US" sz="1300" b="1">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／表示</a:t>
            </a:r>
          </a:p>
          <a:p>
            <a:pPr algn="ctr">
              <a:buFont typeface="Times New Roman" pitchFamily="16" charset="0"/>
              <a:buNone/>
            </a:pPr>
            <a:r>
              <a:rPr lang="en-US" sz="1300" b="1">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a:t>
            </a:r>
            <a:r>
              <a:rPr lang="en-US" sz="1300" b="1" dirty="0">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Notice）</a:t>
            </a:r>
          </a:p>
        </p:txBody>
      </p:sp>
      <p:sp>
        <p:nvSpPr>
          <p:cNvPr id="80" name="Rectangle 78"/>
          <p:cNvSpPr>
            <a:spLocks noChangeArrowheads="1"/>
          </p:cNvSpPr>
          <p:nvPr/>
        </p:nvSpPr>
        <p:spPr bwMode="auto">
          <a:xfrm rot="10800000">
            <a:off x="7498548" y="1933396"/>
            <a:ext cx="567620" cy="1800000"/>
          </a:xfrm>
          <a:prstGeom prst="rect">
            <a:avLst/>
          </a:prstGeom>
          <a:solidFill>
            <a:srgbClr val="0070C0"/>
          </a:solidFill>
          <a:ln>
            <a:noFill/>
          </a:ln>
          <a:effectLst>
            <a:outerShdw blurRad="63500" dist="12700" dir="5400000" algn="ctr" rotWithShape="0">
              <a:srgbClr val="000000">
                <a:alpha val="7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vert="vert270" lIns="82945" tIns="41473" rIns="82945" bIns="41473" anchor="ctr" anchorCtr="1">
            <a:spAutoFit/>
          </a:bodyPr>
          <a:lstStyle/>
          <a:p>
            <a:pPr algn="ctr">
              <a:buFont typeface="Times New Roman" pitchFamily="16" charset="0"/>
              <a:buNone/>
            </a:pPr>
            <a:r>
              <a:rPr lang="en-US" sz="1300" b="1">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検証</a:t>
            </a:r>
          </a:p>
          <a:p>
            <a:pPr algn="ctr">
              <a:buFont typeface="Times New Roman" pitchFamily="16" charset="0"/>
              <a:buNone/>
            </a:pPr>
            <a:r>
              <a:rPr lang="en-US" sz="1300" b="1">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a:t>
            </a:r>
            <a:r>
              <a:rPr lang="en-US" sz="1300" b="1" dirty="0">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Verification）</a:t>
            </a:r>
          </a:p>
        </p:txBody>
      </p:sp>
      <p:sp>
        <p:nvSpPr>
          <p:cNvPr id="81" name="Rectangle 78"/>
          <p:cNvSpPr>
            <a:spLocks noChangeArrowheads="1"/>
          </p:cNvSpPr>
          <p:nvPr/>
        </p:nvSpPr>
        <p:spPr bwMode="auto">
          <a:xfrm rot="10800000">
            <a:off x="8119926" y="1933396"/>
            <a:ext cx="567620" cy="1800000"/>
          </a:xfrm>
          <a:prstGeom prst="rect">
            <a:avLst/>
          </a:prstGeom>
          <a:solidFill>
            <a:srgbClr val="0070C0"/>
          </a:solidFill>
          <a:ln>
            <a:noFill/>
          </a:ln>
          <a:effectLst>
            <a:outerShdw blurRad="63500" dist="12700" dir="5400000" algn="ctr" rotWithShape="0">
              <a:srgbClr val="000000">
                <a:alpha val="7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vert="vert270" lIns="82945" tIns="41473" rIns="82945" bIns="41473" anchor="ctr" anchorCtr="1">
            <a:spAutoFit/>
          </a:bodyPr>
          <a:lstStyle/>
          <a:p>
            <a:pPr algn="ctr">
              <a:buFont typeface="Times New Roman" pitchFamily="16" charset="0"/>
              <a:buNone/>
            </a:pPr>
            <a:r>
              <a:rPr lang="en-US" sz="1300" b="1">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頒布</a:t>
            </a:r>
          </a:p>
          <a:p>
            <a:pPr algn="ctr">
              <a:buFont typeface="Times New Roman" pitchFamily="16" charset="0"/>
              <a:buNone/>
            </a:pPr>
            <a:r>
              <a:rPr lang="en-US" sz="1300" b="1">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a:t>
            </a:r>
            <a:r>
              <a:rPr lang="en-US" sz="1300" b="1" dirty="0">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Distribution）</a:t>
            </a:r>
          </a:p>
        </p:txBody>
      </p:sp>
      <p:sp>
        <p:nvSpPr>
          <p:cNvPr id="68" name="Rectangle 78"/>
          <p:cNvSpPr>
            <a:spLocks noChangeArrowheads="1"/>
          </p:cNvSpPr>
          <p:nvPr/>
        </p:nvSpPr>
        <p:spPr bwMode="auto">
          <a:xfrm rot="10800000">
            <a:off x="3148902" y="1933396"/>
            <a:ext cx="567620" cy="1800000"/>
          </a:xfrm>
          <a:prstGeom prst="rect">
            <a:avLst/>
          </a:prstGeom>
          <a:solidFill>
            <a:srgbClr val="0070C0"/>
          </a:solidFill>
          <a:ln>
            <a:noFill/>
          </a:ln>
          <a:effectLst>
            <a:outerShdw blurRad="63500" dist="12700" dir="5400000" algn="ctr" rotWithShape="0">
              <a:srgbClr val="000000">
                <a:alpha val="7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vert="vert270" wrap="square" lIns="82945" tIns="41473" rIns="82945" bIns="41473" anchor="ctr" anchorCtr="1">
            <a:spAutoFit/>
          </a:bodyPr>
          <a:lstStyle/>
          <a:p>
            <a:pPr algn="ctr">
              <a:buFont typeface="Times New Roman" pitchFamily="16" charset="0"/>
              <a:buNone/>
              <a:defRPr/>
            </a:pPr>
            <a:r>
              <a:rPr lang="en-US" sz="1300" b="1">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確認</a:t>
            </a:r>
          </a:p>
          <a:p>
            <a:pPr algn="ctr">
              <a:buFont typeface="Times New Roman" pitchFamily="16" charset="0"/>
              <a:buNone/>
              <a:defRPr/>
            </a:pPr>
            <a:r>
              <a:rPr lang="en-US" sz="1300" b="1">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a:t>
            </a:r>
            <a:r>
              <a:rPr lang="en-US" sz="1300" b="1" dirty="0">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Identification）</a:t>
            </a:r>
            <a:endParaRPr lang="en-US" sz="1300" b="1" i="1" dirty="0">
              <a:solidFill>
                <a:srgbClr val="FFFF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Rectangle 78"/>
          <p:cNvSpPr>
            <a:spLocks noChangeArrowheads="1"/>
          </p:cNvSpPr>
          <p:nvPr/>
        </p:nvSpPr>
        <p:spPr bwMode="auto">
          <a:xfrm rot="10800000">
            <a:off x="8741302" y="1933396"/>
            <a:ext cx="567620" cy="1800000"/>
          </a:xfrm>
          <a:prstGeom prst="rect">
            <a:avLst/>
          </a:prstGeom>
          <a:solidFill>
            <a:srgbClr val="0070C0"/>
          </a:solidFill>
          <a:ln>
            <a:noFill/>
          </a:ln>
          <a:effectLst>
            <a:outerShdw blurRad="63500" dist="12700" dir="5400000" algn="ctr" rotWithShape="0">
              <a:srgbClr val="000000">
                <a:alpha val="7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vert="vert270" lIns="82945" tIns="41473" rIns="82945" bIns="41473" anchor="ctr" anchorCtr="1">
            <a:spAutoFit/>
          </a:bodyPr>
          <a:lstStyle/>
          <a:p>
            <a:pPr algn="ctr">
              <a:buFont typeface="Times New Roman" pitchFamily="16" charset="0"/>
              <a:buNone/>
            </a:pPr>
            <a:r>
              <a:rPr lang="en-US" sz="1300" b="1">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検証</a:t>
            </a:r>
          </a:p>
          <a:p>
            <a:pPr algn="ctr">
              <a:buFont typeface="Times New Roman" pitchFamily="16" charset="0"/>
              <a:buNone/>
            </a:pPr>
            <a:r>
              <a:rPr lang="en-US" sz="1300" b="1">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（Verification</a:t>
            </a:r>
            <a:r>
              <a:rPr lang="en-US" sz="1300" b="1" dirty="0">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a:t>
            </a:r>
          </a:p>
        </p:txBody>
      </p:sp>
    </p:spTree>
    <p:extLst>
      <p:ext uri="{BB962C8B-B14F-4D97-AF65-F5344CB8AC3E}">
        <p14:creationId xmlns:p14="http://schemas.microsoft.com/office/powerpoint/2010/main" val="71423983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5"/>
          <p:cNvSpPr>
            <a:spLocks noGrp="1"/>
          </p:cNvSpPr>
          <p:nvPr>
            <p:ph type="body" sz="half" idx="4294967295"/>
          </p:nvPr>
        </p:nvSpPr>
        <p:spPr>
          <a:xfrm>
            <a:off x="6672000" y="3600000"/>
            <a:ext cx="5040000" cy="2301875"/>
          </a:xfrm>
        </p:spPr>
        <p:txBody>
          <a:bodyPr vert="horz" lIns="91440" tIns="45720" rIns="91440" bIns="45720" rtlCol="0" anchor="t">
            <a:normAutofit/>
          </a:bodyPr>
          <a:lstStyle/>
          <a:p>
            <a:pPr marL="228600" indent="-228600">
              <a:lnSpc>
                <a:spcPct val="90000"/>
              </a:lnSpc>
              <a:spcBef>
                <a:spcPts val="1000"/>
              </a:spcBef>
              <a:buClrTx/>
              <a:buSzTx/>
              <a:defRPr/>
            </a:pPr>
            <a:r>
              <a:rPr lang="en-US" sz="1800" u="sng" dirty="0" err="1">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成果</a:t>
            </a:r>
            <a:r>
              <a:rPr lang="en-US" sz="1800" u="sng"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 </a:t>
            </a:r>
          </a:p>
          <a:p>
            <a:pPr lvl="1" eaLnBrk="1" hangingPunct="1"/>
            <a:r>
              <a:rPr lang="en-US" sz="1600" dirty="0" err="1">
                <a:latin typeface="メイリオ" panose="020B0604030504040204" pitchFamily="50" charset="-128"/>
                <a:ea typeface="メイリオ" panose="020B0604030504040204" pitchFamily="50" charset="-128"/>
                <a:cs typeface="メイリオ" panose="020B0604030504040204" pitchFamily="50" charset="-128"/>
              </a:rPr>
              <a:t>そのFOSSについてコンプライアンスの記録が作成</a:t>
            </a:r>
            <a:r>
              <a:rPr lang="en-US" sz="16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また</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はアップデート）される</a:t>
            </a:r>
            <a:r>
              <a:rPr lang="en-US" sz="1600" dirty="0">
                <a:latin typeface="メイリオ" panose="020B0604030504040204" pitchFamily="50" charset="-128"/>
                <a:ea typeface="メイリオ" panose="020B0604030504040204" pitchFamily="50" charset="-128"/>
                <a:cs typeface="メイリオ" panose="020B0604030504040204" pitchFamily="50" charset="-128"/>
              </a:rPr>
              <a:t> </a:t>
            </a:r>
          </a:p>
          <a:p>
            <a:pPr lvl="1"/>
            <a:r>
              <a:rPr lang="en-US" sz="1600"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ポリシーの規定に則り、網羅的もしくは限定的と定めた範囲で</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ソースコードレビュ</a:t>
            </a:r>
            <a:r>
              <a:rPr lang="en-US" sz="1600" dirty="0">
                <a:latin typeface="メイリオ" panose="020B0604030504040204" pitchFamily="50" charset="-128"/>
                <a:ea typeface="メイリオ" panose="020B0604030504040204" pitchFamily="50" charset="-128"/>
                <a:cs typeface="メイリオ" panose="020B0604030504040204" pitchFamily="50" charset="-128"/>
              </a:rPr>
              <a:t>ー</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のための</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監査</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次のステップ） </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が要請される</a:t>
            </a:r>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580" name="AutoShape 5"/>
          <p:cNvSpPr>
            <a:spLocks noChangeArrowheads="1"/>
          </p:cNvSpPr>
          <p:nvPr/>
        </p:nvSpPr>
        <p:spPr bwMode="auto">
          <a:xfrm>
            <a:off x="3843338" y="1331075"/>
            <a:ext cx="4508500" cy="1792287"/>
          </a:xfrm>
          <a:prstGeom prst="cloudCallout">
            <a:avLst>
              <a:gd name="adj1" fmla="val -24583"/>
              <a:gd name="adj2" fmla="val 15722"/>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en-US" sz="1000">
              <a:latin typeface="ＭＳ ゴシック" panose="020B0609070205080204" pitchFamily="49" charset="-128"/>
              <a:ea typeface="ＭＳ ゴシック" panose="020B0609070205080204" pitchFamily="49" charset="-128"/>
            </a:endParaRPr>
          </a:p>
        </p:txBody>
      </p:sp>
      <p:cxnSp>
        <p:nvCxnSpPr>
          <p:cNvPr id="24595" name="AutoShape 21"/>
          <p:cNvCxnSpPr>
            <a:cxnSpLocks noChangeShapeType="1"/>
          </p:cNvCxnSpPr>
          <p:nvPr/>
        </p:nvCxnSpPr>
        <p:spPr bwMode="auto">
          <a:xfrm>
            <a:off x="4519613" y="2076450"/>
            <a:ext cx="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1" name="Rectangle 25"/>
          <p:cNvSpPr txBox="1">
            <a:spLocks/>
          </p:cNvSpPr>
          <p:nvPr/>
        </p:nvSpPr>
        <p:spPr>
          <a:xfrm>
            <a:off x="576206" y="3600000"/>
            <a:ext cx="5040000" cy="2619056"/>
          </a:xfrm>
          <a:prstGeom prst="rect">
            <a:avLst/>
          </a:prstGeo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sng" strike="noStrike" kern="1200" cap="none" spc="0" normalizeH="0" baseline="0" noProof="0" dirty="0" err="1">
                <a:ln>
                  <a:noFill/>
                </a:ln>
                <a:solidFill>
                  <a:srgbClr val="0070C0"/>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ステップ</a:t>
            </a:r>
            <a:r>
              <a:rPr kumimoji="0" lang="en-US" sz="1800" b="0" i="0" u="sng" strike="noStrike" kern="1200" cap="none" spc="0" normalizeH="0" baseline="0" noProof="0" dirty="0">
                <a:ln>
                  <a:noFill/>
                </a:ln>
                <a:solidFill>
                  <a:srgbClr val="0070C0"/>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 </a:t>
            </a:r>
          </a:p>
          <a:p>
            <a:pPr marR="0" lvl="1" indent="-182880" fontAlgn="auto">
              <a:lnSpc>
                <a:spcPct val="90000"/>
              </a:lnSpc>
              <a:spcBef>
                <a:spcPct val="20000"/>
              </a:spcBef>
              <a:spcAft>
                <a:spcPts val="0"/>
              </a:spcAft>
              <a:buClr>
                <a:schemeClr val="accent1"/>
              </a:buClr>
              <a:buSzPct val="85000"/>
              <a:buFont typeface="Arial" pitchFamily="34" charset="0"/>
              <a:buChar char="•"/>
              <a:tabLst/>
              <a:defRPr/>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エンジニアリング部門から</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リクエスト</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が入力される</a:t>
            </a:r>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a:p>
            <a:pPr marR="0" lvl="1" indent="-182880" fontAlgn="auto">
              <a:lnSpc>
                <a:spcPct val="90000"/>
              </a:lnSpc>
              <a:spcBef>
                <a:spcPct val="20000"/>
              </a:spcBef>
              <a:spcAft>
                <a:spcPts val="0"/>
              </a:spcAft>
              <a:buClr>
                <a:schemeClr val="accent1"/>
              </a:buClr>
              <a:buSzPct val="85000"/>
              <a:buFont typeface="Arial" pitchFamily="34" charset="0"/>
              <a:buChar char="•"/>
              <a:tabLst/>
              <a:defRPr/>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当該ソフトウェアの</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スキャン</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を</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実施</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する</a:t>
            </a:r>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a:p>
            <a:pPr marR="0" lvl="1" indent="-182880" fontAlgn="auto">
              <a:lnSpc>
                <a:spcPct val="90000"/>
              </a:lnSpc>
              <a:spcBef>
                <a:spcPct val="20000"/>
              </a:spcBef>
              <a:spcAft>
                <a:spcPts val="0"/>
              </a:spcAft>
              <a:buClr>
                <a:schemeClr val="accent1"/>
              </a:buClr>
              <a:buSzPct val="85000"/>
              <a:buFont typeface="Arial" pitchFamily="34" charset="0"/>
              <a:buChar char="•"/>
              <a:tabLst/>
              <a:defRPr/>
            </a:pP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サードパーティのソフトウェアに対</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する精査</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を実施する</a:t>
            </a:r>
            <a:r>
              <a:rPr lang="en-US" sz="1600" dirty="0">
                <a:latin typeface="メイリオ" panose="020B0604030504040204" pitchFamily="50" charset="-128"/>
                <a:ea typeface="メイリオ" panose="020B0604030504040204" pitchFamily="50" charset="-128"/>
                <a:cs typeface="メイリオ" panose="020B0604030504040204" pitchFamily="50" charset="-128"/>
              </a:rPr>
              <a:t> </a:t>
            </a:r>
          </a:p>
          <a:p>
            <a:pPr marR="0" lvl="1" indent="-182880" fontAlgn="auto">
              <a:lnSpc>
                <a:spcPct val="90000"/>
              </a:lnSpc>
              <a:spcBef>
                <a:spcPct val="20000"/>
              </a:spcBef>
              <a:spcAft>
                <a:spcPts val="0"/>
              </a:spcAft>
              <a:buClr>
                <a:schemeClr val="accent1"/>
              </a:buClr>
              <a:buSzPct val="85000"/>
              <a:buFont typeface="Arial" pitchFamily="34" charset="0"/>
              <a:buChar char="•"/>
              <a:tabLst/>
              <a:defRPr/>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ソース </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リポジトリに追加され</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た、新たな</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コンポーネントを</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人手で認識する</a:t>
            </a:r>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Rectangle 21"/>
          <p:cNvSpPr/>
          <p:nvPr/>
        </p:nvSpPr>
        <p:spPr>
          <a:xfrm>
            <a:off x="252000" y="3240000"/>
            <a:ext cx="6359370" cy="369332"/>
          </a:xfrm>
          <a:prstGeom prst="rect">
            <a:avLst/>
          </a:prstGeom>
        </p:spPr>
        <p:txBody>
          <a:bodyPr wrap="none" anchor="t">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すべて</a:t>
            </a:r>
            <a:r>
              <a:rPr lang="en-US" b="1" dirty="0" err="1">
                <a:latin typeface="メイリオ" panose="020B0604030504040204" pitchFamily="50" charset="-128"/>
                <a:ea typeface="メイリオ" panose="020B0604030504040204" pitchFamily="50" charset="-128"/>
                <a:cs typeface="メイリオ" panose="020B0604030504040204" pitchFamily="50" charset="-128"/>
              </a:rPr>
              <a:t>のソース</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に含まれる</a:t>
            </a:r>
            <a:r>
              <a:rPr lang="en-US" b="1" dirty="0" err="1">
                <a:latin typeface="メイリオ" panose="020B0604030504040204" pitchFamily="50" charset="-128"/>
                <a:ea typeface="メイリオ" panose="020B0604030504040204" pitchFamily="50" charset="-128"/>
                <a:cs typeface="メイリオ" panose="020B0604030504040204" pitchFamily="50" charset="-128"/>
              </a:rPr>
              <a:t>FOSSを確認し、追跡を開始する</a:t>
            </a:r>
            <a:endParaRPr 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Rectangle 2"/>
          <p:cNvSpPr txBox="1">
            <a:spLocks noChangeArrowheads="1"/>
          </p:cNvSpPr>
          <p:nvPr/>
        </p:nvSpPr>
        <p:spPr>
          <a:xfrm>
            <a:off x="608400" y="531277"/>
            <a:ext cx="10972800" cy="990600"/>
          </a:xfrm>
          <a:prstGeom prst="rect">
            <a:avLst/>
          </a:prstGeom>
          <a:ln>
            <a:noFill/>
          </a:ln>
          <a:effectLst/>
        </p:spPr>
        <p:txBody>
          <a:bodyPr vert="horz" lIns="91440" tIns="45720" rIns="91440" bIns="45720" rtlCol="0" anchor="ctr" anchorCtr="0">
            <a:normAutofit/>
          </a:bodyPr>
          <a:lstStyle>
            <a:lvl1pPr algn="l" defTabSz="914400" rtl="0" eaLnBrk="1" latinLnBrk="0" hangingPunct="1">
              <a:spcBef>
                <a:spcPct val="0"/>
              </a:spcBef>
              <a:buNone/>
              <a:defRPr lang="ko-KR" altLang="en-US" sz="2800" b="1" kern="1200" spc="-100" baseline="0" dirty="0">
                <a:ln w="3175">
                  <a:noFill/>
                </a:ln>
                <a:solidFill>
                  <a:schemeClr val="tx1"/>
                </a:solidFill>
                <a:effectLst>
                  <a:glow rad="228600">
                    <a:schemeClr val="bg1">
                      <a:alpha val="40000"/>
                    </a:schemeClr>
                  </a:glow>
                </a:effectLst>
                <a:latin typeface="맑은 고딕" pitchFamily="50" charset="-127"/>
                <a:ea typeface="+mn-ea"/>
                <a:cs typeface="Lucida Sans Unicode" pitchFamily="34" charset="0"/>
              </a:defRPr>
            </a:lvl1pPr>
          </a:lstStyle>
          <a:p>
            <a:r>
              <a:rPr lang="en-US" sz="4000" b="0" dirty="0" err="1">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FOSSの</a:t>
            </a:r>
            <a:r>
              <a:rPr lang="en-US" altLang="en-US" sz="4000" b="0" dirty="0" err="1">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使用を</a:t>
            </a:r>
            <a:r>
              <a:rPr lang="en-US" sz="4000" b="0" dirty="0" err="1">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確認し、追跡する</a:t>
            </a:r>
            <a:endParaRPr lang="en-US" sz="4000" b="0" dirty="0">
              <a:solidFill>
                <a:schemeClr val="tx2"/>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Rectangle 78"/>
          <p:cNvSpPr>
            <a:spLocks noChangeArrowheads="1"/>
          </p:cNvSpPr>
          <p:nvPr/>
        </p:nvSpPr>
        <p:spPr bwMode="auto">
          <a:xfrm rot="-5400000">
            <a:off x="1935191" y="1574826"/>
            <a:ext cx="504000" cy="954313"/>
          </a:xfrm>
          <a:prstGeom prst="rect">
            <a:avLst/>
          </a:prstGeom>
          <a:solidFill>
            <a:schemeClr val="bg1"/>
          </a:solidFill>
          <a:ln w="9525">
            <a:solidFill>
              <a:schemeClr val="tx1"/>
            </a:solidFill>
            <a:miter lim="800000"/>
            <a:headEnd/>
            <a:tailEnd/>
          </a:ln>
        </p:spPr>
        <p:txBody>
          <a:bodyPr vert="eaVert" anchor="ctr"/>
          <a:lstStyle/>
          <a:p>
            <a:pPr>
              <a:lnSpc>
                <a:spcPct val="65000"/>
              </a:lnSpc>
            </a:pPr>
            <a:r>
              <a:rPr lang="en-US" sz="1000" b="1">
                <a:latin typeface="メイリオ" panose="020B0604030504040204" pitchFamily="50" charset="-128"/>
                <a:ea typeface="メイリオ" panose="020B0604030504040204" pitchFamily="50" charset="-128"/>
                <a:cs typeface="メイリオ" panose="020B0604030504040204" pitchFamily="50" charset="-128"/>
              </a:rPr>
              <a:t>入</a:t>
            </a:r>
            <a:r>
              <a:rPr lang="ja-JP" altLang="en-US" sz="1000" b="1">
                <a:latin typeface="メイリオ" panose="020B0604030504040204" pitchFamily="50" charset="-128"/>
                <a:ea typeface="メイリオ" panose="020B0604030504040204" pitchFamily="50" charset="-128"/>
                <a:cs typeface="メイリオ" panose="020B0604030504040204" pitchFamily="50" charset="-128"/>
              </a:rPr>
              <a:t>力</a:t>
            </a: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：FOSS</a:t>
            </a:r>
            <a:endParaRPr lang="en-US" sz="1000" b="1" i="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Rectangle 78"/>
          <p:cNvSpPr>
            <a:spLocks noChangeArrowheads="1"/>
          </p:cNvSpPr>
          <p:nvPr/>
        </p:nvSpPr>
        <p:spPr bwMode="auto">
          <a:xfrm rot="-5400000">
            <a:off x="9928894" y="1511982"/>
            <a:ext cx="504000" cy="1080000"/>
          </a:xfrm>
          <a:prstGeom prst="rect">
            <a:avLst/>
          </a:prstGeom>
          <a:solidFill>
            <a:schemeClr val="bg1"/>
          </a:solidFill>
          <a:ln w="9525">
            <a:solidFill>
              <a:schemeClr val="tx1"/>
            </a:solidFill>
            <a:miter lim="800000"/>
            <a:headEnd/>
            <a:tailEnd/>
          </a:ln>
        </p:spPr>
        <p:txBody>
          <a:bodyPr vert="eaVert" anchor="ctr"/>
          <a:lstStyle/>
          <a:p>
            <a:pPr algn="ctr">
              <a:lnSpc>
                <a:spcPct val="70000"/>
              </a:lnSpc>
            </a:pPr>
            <a:r>
              <a:rPr lang="en-US" sz="1000" b="1" dirty="0">
                <a:latin typeface="メイリオ" panose="020B0604030504040204" pitchFamily="50" charset="-128"/>
                <a:ea typeface="メイリオ" panose="020B0604030504040204" pitchFamily="50" charset="-128"/>
                <a:cs typeface="メイリオ" panose="020B0604030504040204" pitchFamily="50" charset="-128"/>
              </a:rPr>
              <a:t>出</a:t>
            </a:r>
            <a:r>
              <a:rPr lang="ja-JP" altLang="en-US" sz="1000" b="1" dirty="0">
                <a:latin typeface="メイリオ" panose="020B0604030504040204" pitchFamily="50" charset="-128"/>
                <a:ea typeface="メイリオ" panose="020B0604030504040204" pitchFamily="50" charset="-128"/>
                <a:cs typeface="メイリオ" panose="020B0604030504040204" pitchFamily="50" charset="-128"/>
              </a:rPr>
              <a:t>力：</a:t>
            </a:r>
            <a:r>
              <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a:t>
            </a:r>
          </a:p>
          <a:p>
            <a:pPr algn="ctr">
              <a:lnSpc>
                <a:spcPct val="70000"/>
              </a:lnSpc>
            </a:pPr>
            <a:r>
              <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FOSS </a:t>
            </a: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改変</a:t>
            </a:r>
            <a:endPar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0" name="AutoShape 9"/>
          <p:cNvCxnSpPr>
            <a:cxnSpLocks noChangeShapeType="1"/>
            <a:stCxn id="58" idx="2"/>
          </p:cNvCxnSpPr>
          <p:nvPr/>
        </p:nvCxnSpPr>
        <p:spPr bwMode="auto">
          <a:xfrm>
            <a:off x="2664348" y="2051983"/>
            <a:ext cx="25200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61" name="AutoShape 10"/>
          <p:cNvCxnSpPr>
            <a:cxnSpLocks noChangeShapeType="1"/>
          </p:cNvCxnSpPr>
          <p:nvPr/>
        </p:nvCxnSpPr>
        <p:spPr bwMode="auto">
          <a:xfrm flipV="1">
            <a:off x="9386896" y="2075121"/>
            <a:ext cx="255587"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62" name="Rectangle 78"/>
          <p:cNvSpPr>
            <a:spLocks noChangeArrowheads="1"/>
          </p:cNvSpPr>
          <p:nvPr/>
        </p:nvSpPr>
        <p:spPr bwMode="auto">
          <a:xfrm rot="10800000">
            <a:off x="3891959" y="1514216"/>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監査</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（Audit）</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Rectangle 78"/>
          <p:cNvSpPr>
            <a:spLocks noChangeArrowheads="1"/>
          </p:cNvSpPr>
          <p:nvPr/>
        </p:nvSpPr>
        <p:spPr bwMode="auto">
          <a:xfrm rot="10800000">
            <a:off x="4465953" y="1514216"/>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問題の解決</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（Resolve Issue）</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Rectangle 78"/>
          <p:cNvSpPr>
            <a:spLocks noChangeArrowheads="1"/>
          </p:cNvSpPr>
          <p:nvPr/>
        </p:nvSpPr>
        <p:spPr bwMode="auto">
          <a:xfrm rot="10800000">
            <a:off x="5039945" y="1514216"/>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レビュー</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（Review）</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Rectangle 78"/>
          <p:cNvSpPr>
            <a:spLocks noChangeArrowheads="1"/>
          </p:cNvSpPr>
          <p:nvPr/>
        </p:nvSpPr>
        <p:spPr bwMode="auto">
          <a:xfrm rot="10800000">
            <a:off x="5613938" y="1514216"/>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承認</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（Approval）</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Rectangle 78"/>
          <p:cNvSpPr>
            <a:spLocks noChangeArrowheads="1"/>
          </p:cNvSpPr>
          <p:nvPr/>
        </p:nvSpPr>
        <p:spPr bwMode="auto">
          <a:xfrm rot="10800000">
            <a:off x="6187931" y="1514216"/>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登録</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（Registration）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Rectangle 78"/>
          <p:cNvSpPr>
            <a:spLocks noChangeArrowheads="1"/>
          </p:cNvSpPr>
          <p:nvPr/>
        </p:nvSpPr>
        <p:spPr bwMode="auto">
          <a:xfrm rot="10800000">
            <a:off x="6761924" y="1514216"/>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告知／通知／表示</a:t>
            </a:r>
            <a:b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b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（Notice）</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Rectangle 78"/>
          <p:cNvSpPr>
            <a:spLocks noChangeArrowheads="1"/>
          </p:cNvSpPr>
          <p:nvPr/>
        </p:nvSpPr>
        <p:spPr bwMode="auto">
          <a:xfrm rot="10800000">
            <a:off x="7335917" y="1514216"/>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検証</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（Verification）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Rectangle 78"/>
          <p:cNvSpPr>
            <a:spLocks noChangeArrowheads="1"/>
          </p:cNvSpPr>
          <p:nvPr/>
        </p:nvSpPr>
        <p:spPr bwMode="auto">
          <a:xfrm rot="10800000">
            <a:off x="7909910" y="1514216"/>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頒布</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（Distribution）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Rectangle 78"/>
          <p:cNvSpPr>
            <a:spLocks noChangeArrowheads="1"/>
          </p:cNvSpPr>
          <p:nvPr/>
        </p:nvSpPr>
        <p:spPr bwMode="auto">
          <a:xfrm rot="10800000">
            <a:off x="8483903" y="1514216"/>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検証</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（Verification）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Rectangle 78"/>
          <p:cNvSpPr>
            <a:spLocks noChangeArrowheads="1"/>
          </p:cNvSpPr>
          <p:nvPr/>
        </p:nvSpPr>
        <p:spPr bwMode="auto">
          <a:xfrm rot="10800000">
            <a:off x="3348135" y="1476962"/>
            <a:ext cx="430887" cy="1440000"/>
          </a:xfrm>
          <a:prstGeom prst="rect">
            <a:avLst/>
          </a:prstGeom>
          <a:gradFill rotWithShape="1">
            <a:gsLst>
              <a:gs pos="0">
                <a:srgbClr val="95E5FF"/>
              </a:gs>
              <a:gs pos="35001">
                <a:srgbClr val="B4EBFF"/>
              </a:gs>
              <a:gs pos="100000">
                <a:srgbClr val="E0F7FF"/>
              </a:gs>
            </a:gsLst>
            <a:lin ang="16200000" scaled="1"/>
          </a:gradFill>
          <a:ln w="9525">
            <a:solidFill>
              <a:srgbClr val="55B4E5"/>
            </a:solidFill>
            <a:miter lim="800000"/>
            <a:headEnd/>
            <a:tailEnd/>
          </a:ln>
          <a:effectLst>
            <a:outerShdw blurRad="63500" dist="20000" dir="5400000" rotWithShape="0">
              <a:srgbClr val="000000">
                <a:alpha val="37999"/>
              </a:srgbClr>
            </a:outerShdw>
          </a:effectLst>
        </p:spPr>
        <p:txBody>
          <a:bodyPr vert="vert270" anchor="ctr" anchorCtr="1">
            <a:spAutoFit/>
          </a:bodyPr>
          <a:lstStyle/>
          <a:p>
            <a:pPr algn="ctr">
              <a:defRPr/>
            </a:pPr>
            <a:r>
              <a:rPr lang="en-US" sz="8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確認</a:t>
            </a:r>
          </a:p>
          <a:p>
            <a:pPr algn="ctr">
              <a:defRPr/>
            </a:pPr>
            <a:r>
              <a:rPr lang="en-US" sz="8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r>
              <a:rPr lang="en-US" sz="800" b="1" dirty="0" err="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Identification</a:t>
            </a:r>
            <a:r>
              <a:rPr lang="en-US" sz="8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endParaRPr lang="en-US" sz="800" b="1" i="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07898369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AutoShape 5"/>
          <p:cNvSpPr>
            <a:spLocks noChangeArrowheads="1"/>
          </p:cNvSpPr>
          <p:nvPr/>
        </p:nvSpPr>
        <p:spPr bwMode="auto">
          <a:xfrm>
            <a:off x="3843338" y="1331075"/>
            <a:ext cx="4508500" cy="1792287"/>
          </a:xfrm>
          <a:prstGeom prst="cloudCallout">
            <a:avLst>
              <a:gd name="adj1" fmla="val -24583"/>
              <a:gd name="adj2" fmla="val 15722"/>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en-US" sz="1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Rectangle 25"/>
          <p:cNvSpPr txBox="1">
            <a:spLocks/>
          </p:cNvSpPr>
          <p:nvPr/>
        </p:nvSpPr>
        <p:spPr>
          <a:xfrm>
            <a:off x="6672000" y="3600000"/>
            <a:ext cx="5040000" cy="2301875"/>
          </a:xfrm>
          <a:prstGeom prst="rect">
            <a:avLst/>
          </a:prstGeom>
        </p:spPr>
        <p:txBody>
          <a:bodyPr vert="horz" lIns="91440" tIns="4680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sng" strike="noStrike" kern="1200" cap="none" spc="0" normalizeH="0" baseline="0" noProof="0" dirty="0" err="1">
                <a:ln>
                  <a:noFill/>
                </a:ln>
                <a:solidFill>
                  <a:srgbClr val="0070C0"/>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成果</a:t>
            </a:r>
            <a:r>
              <a:rPr kumimoji="0" lang="en-US" sz="1800" b="0" i="0" u="sng" strike="noStrike" kern="1200" cap="none" spc="0" normalizeH="0" baseline="0" noProof="0" dirty="0">
                <a:ln>
                  <a:noFill/>
                </a:ln>
                <a:solidFill>
                  <a:srgbClr val="0070C0"/>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 </a:t>
            </a:r>
          </a:p>
          <a:p>
            <a:pPr lvl="1" indent="-182880">
              <a:lnSpc>
                <a:spcPct val="90000"/>
              </a:lnSpc>
              <a:spcBef>
                <a:spcPct val="20000"/>
              </a:spcBef>
              <a:buClr>
                <a:schemeClr val="accent1"/>
              </a:buClr>
              <a:buSzPct val="85000"/>
              <a:buFont typeface="Arial" pitchFamily="34" charset="0"/>
              <a:buChar char="•"/>
              <a:defRPr/>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以下を特定した監査レポート：</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pPr marL="617220" lvl="1" indent="-342900">
              <a:lnSpc>
                <a:spcPct val="90000"/>
              </a:lnSpc>
              <a:spcBef>
                <a:spcPct val="20000"/>
              </a:spcBef>
              <a:buClr>
                <a:schemeClr val="accent1"/>
              </a:buClr>
              <a:buSzPct val="85000"/>
              <a:buFont typeface="+mj-lt"/>
              <a:buAutoNum type="arabicPeriod"/>
              <a:defRPr/>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ソースコードの起点とライセンス</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pPr marL="617220" lvl="1" indent="-342900">
              <a:lnSpc>
                <a:spcPct val="90000"/>
              </a:lnSpc>
              <a:spcBef>
                <a:spcPct val="20000"/>
              </a:spcBef>
              <a:buClr>
                <a:schemeClr val="accent1"/>
              </a:buClr>
              <a:buSzPct val="85000"/>
              <a:buFont typeface="+mj-lt"/>
              <a:buAutoNum type="arabicPeriod"/>
              <a:defRPr/>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解決が必要な問題</a:t>
            </a:r>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Rectangle 25"/>
          <p:cNvSpPr txBox="1">
            <a:spLocks/>
          </p:cNvSpPr>
          <p:nvPr/>
        </p:nvSpPr>
        <p:spPr>
          <a:xfrm>
            <a:off x="576000" y="3600000"/>
            <a:ext cx="5040000" cy="2619056"/>
          </a:xfrm>
          <a:prstGeom prst="rect">
            <a:avLst/>
          </a:prstGeom>
        </p:spPr>
        <p:txBody>
          <a:bodyPr vert="horz" lIns="91440" tIns="46800" rIns="91440" bIns="45720" rtlCol="0" anchor="t">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sng" strike="noStrike" kern="1200" cap="none" spc="0" normalizeH="0" baseline="0" noProof="0" dirty="0" err="1">
                <a:ln>
                  <a:noFill/>
                </a:ln>
                <a:solidFill>
                  <a:srgbClr val="0070C0"/>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ステップ</a:t>
            </a:r>
            <a:r>
              <a:rPr kumimoji="0" lang="en-US" sz="1800" b="0" i="0" u="sng" strike="noStrike" kern="1200" cap="none" spc="0" normalizeH="0" baseline="0" noProof="0" dirty="0">
                <a:ln>
                  <a:noFill/>
                </a:ln>
                <a:solidFill>
                  <a:srgbClr val="0070C0"/>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 </a:t>
            </a:r>
            <a:endParaRPr kumimoji="0" lang="en-US" sz="1800" b="0" i="0" u="sng" strike="noStrike" kern="1200" cap="none" spc="0" normalizeH="0" baseline="0" noProof="0" dirty="0">
              <a:ln>
                <a:noFill/>
              </a:ln>
              <a:effectLst/>
              <a:uLnTx/>
              <a:uFillTx/>
              <a:latin typeface="メイリオ" panose="020B0604030504040204" pitchFamily="50" charset="-128"/>
              <a:ea typeface="メイリオ" panose="020B0604030504040204" pitchFamily="50" charset="-128"/>
              <a:cs typeface="メイリオ" panose="020B0604030504040204" pitchFamily="50" charset="-128"/>
            </a:endParaRPr>
          </a:p>
          <a:p>
            <a:pPr lvl="1" indent="-182880">
              <a:spcBef>
                <a:spcPct val="20000"/>
              </a:spcBef>
              <a:buClr>
                <a:schemeClr val="accent1"/>
              </a:buClr>
              <a:buSzPct val="85000"/>
              <a:buFont typeface="Arial" pitchFamily="34" charset="0"/>
              <a:buChar char="•"/>
              <a:defRPr/>
            </a:pPr>
            <a:r>
              <a:rPr lang="en-US" sz="1600" dirty="0">
                <a:latin typeface="メイリオ" panose="020B0604030504040204" pitchFamily="50" charset="-128"/>
                <a:ea typeface="メイリオ" panose="020B0604030504040204" pitchFamily="50" charset="-128"/>
                <a:cs typeface="メイリオ" panose="020B0604030504040204" pitchFamily="50" charset="-128"/>
              </a:rPr>
              <a:t>監査のためのソースコードが特定される</a:t>
            </a:r>
          </a:p>
          <a:p>
            <a:pPr lvl="1" indent="-182880">
              <a:lnSpc>
                <a:spcPct val="90000"/>
              </a:lnSpc>
              <a:spcBef>
                <a:spcPct val="20000"/>
              </a:spcBef>
              <a:buClr>
                <a:schemeClr val="accent1"/>
              </a:buClr>
              <a:buSzPct val="85000"/>
              <a:buFont typeface="Arial" pitchFamily="34" charset="0"/>
              <a:buChar char="•"/>
              <a:defRPr/>
            </a:pP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ソフトウェア</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ツールによってソースがスキャンされる</a:t>
            </a:r>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a:p>
            <a:pPr lvl="1" indent="-182880">
              <a:lnSpc>
                <a:spcPct val="90000"/>
              </a:lnSpc>
              <a:spcBef>
                <a:spcPct val="20000"/>
              </a:spcBef>
              <a:buClr>
                <a:schemeClr val="accent1"/>
              </a:buClr>
              <a:buSzPct val="85000"/>
              <a:buFont typeface="Arial" pitchFamily="34" charset="0"/>
              <a:buChar char="•"/>
              <a:defRPr/>
            </a:pPr>
            <a:r>
              <a:rPr lang="en-US" sz="1600" dirty="0">
                <a:latin typeface="メイリオ" panose="020B0604030504040204" pitchFamily="50" charset="-128"/>
                <a:ea typeface="メイリオ" panose="020B0604030504040204" pitchFamily="50" charset="-128"/>
                <a:cs typeface="メイリオ" panose="020B0604030504040204" pitchFamily="50" charset="-128"/>
              </a:rPr>
              <a:t>監査やスキャンによって</a:t>
            </a:r>
            <a:r>
              <a:rPr lang="en-US" sz="1600" noProof="0" dirty="0">
                <a:latin typeface="メイリオ" panose="020B0604030504040204" pitchFamily="50" charset="-128"/>
                <a:ea typeface="メイリオ" panose="020B0604030504040204" pitchFamily="50" charset="-128"/>
                <a:cs typeface="メイリオ" panose="020B0604030504040204" pitchFamily="50" charset="-128"/>
              </a:rPr>
              <a:t>「ヒット」したものがレビューされ、コードの起源が適正かどうかが検証される</a:t>
            </a:r>
          </a:p>
          <a:p>
            <a:pPr marR="0" lvl="1" indent="-182880" fontAlgn="auto">
              <a:lnSpc>
                <a:spcPct val="90000"/>
              </a:lnSpc>
              <a:spcBef>
                <a:spcPct val="20000"/>
              </a:spcBef>
              <a:spcAft>
                <a:spcPts val="0"/>
              </a:spcAft>
              <a:buClr>
                <a:schemeClr val="accent1"/>
              </a:buClr>
              <a:buSzPct val="85000"/>
              <a:buFont typeface="Arial" pitchFamily="34" charset="0"/>
              <a:buChar char="•"/>
              <a:tabLst/>
              <a:defRPr/>
            </a:pP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ソフトウェア</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の</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開発</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リリース</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の</a:t>
            </a:r>
            <a:r>
              <a:rPr lang="en-US" sz="1600" dirty="0">
                <a:latin typeface="メイリオ" panose="020B0604030504040204" pitchFamily="50" charset="-128"/>
                <a:ea typeface="メイリオ" panose="020B0604030504040204" pitchFamily="50" charset="-128"/>
                <a:cs typeface="メイリオ" panose="020B0604030504040204" pitchFamily="50" charset="-128"/>
              </a:rPr>
              <a:t> ライフサイクルをベースに監査もしくはスキャンが繰り返し実施される</a:t>
            </a:r>
          </a:p>
        </p:txBody>
      </p:sp>
      <p:sp>
        <p:nvSpPr>
          <p:cNvPr id="24" name="Rectangle 23"/>
          <p:cNvSpPr/>
          <p:nvPr/>
        </p:nvSpPr>
        <p:spPr>
          <a:xfrm>
            <a:off x="252000" y="3240000"/>
            <a:ext cx="6821034" cy="369332"/>
          </a:xfrm>
          <a:prstGeom prst="rect">
            <a:avLst/>
          </a:prstGeom>
        </p:spPr>
        <p:txBody>
          <a:bodyPr wrap="none" anchor="t">
            <a:spAutoFit/>
          </a:bodyPr>
          <a:lstStyle/>
          <a:p>
            <a:r>
              <a:rPr lang="en-US" b="1" dirty="0" err="1">
                <a:latin typeface="メイリオ" panose="020B0604030504040204" pitchFamily="50" charset="-128"/>
                <a:ea typeface="メイリオ" panose="020B0604030504040204" pitchFamily="50" charset="-128"/>
                <a:cs typeface="メイリオ" panose="020B0604030504040204" pitchFamily="50" charset="-128"/>
              </a:rPr>
              <a:t>FOSSコンポーネント</a:t>
            </a:r>
            <a:r>
              <a:rPr lang="en-US"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および</a:t>
            </a:r>
            <a:r>
              <a:rPr lang="en-US" b="1" dirty="0" err="1">
                <a:latin typeface="メイリオ" panose="020B0604030504040204" pitchFamily="50" charset="-128"/>
                <a:ea typeface="メイリオ" panose="020B0604030504040204" pitchFamily="50" charset="-128"/>
                <a:cs typeface="メイリオ" panose="020B0604030504040204" pitchFamily="50" charset="-128"/>
              </a:rPr>
              <a:t>その起源とライセンス</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を</a:t>
            </a:r>
            <a:r>
              <a:rPr lang="en-US" b="1" dirty="0" err="1">
                <a:latin typeface="メイリオ" panose="020B0604030504040204" pitchFamily="50" charset="-128"/>
                <a:ea typeface="メイリオ" panose="020B0604030504040204" pitchFamily="50" charset="-128"/>
                <a:cs typeface="メイリオ" panose="020B0604030504040204" pitchFamily="50" charset="-128"/>
              </a:rPr>
              <a:t>確認</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する</a:t>
            </a:r>
            <a:endParaRPr 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Rectangle 2"/>
          <p:cNvSpPr txBox="1">
            <a:spLocks noChangeArrowheads="1"/>
          </p:cNvSpPr>
          <p:nvPr/>
        </p:nvSpPr>
        <p:spPr>
          <a:xfrm>
            <a:off x="608400" y="532800"/>
            <a:ext cx="10972800" cy="990600"/>
          </a:xfrm>
          <a:prstGeom prst="rect">
            <a:avLst/>
          </a:prstGeom>
          <a:ln>
            <a:noFill/>
          </a:ln>
          <a:effectLst/>
        </p:spPr>
        <p:txBody>
          <a:bodyPr vert="horz" lIns="91440" tIns="45720" rIns="91440" bIns="45720" rtlCol="0" anchor="ctr" anchorCtr="0">
            <a:normAutofit/>
          </a:bodyPr>
          <a:lstStyle>
            <a:lvl1pPr algn="l" defTabSz="914400" rtl="0" eaLnBrk="1" latinLnBrk="0" hangingPunct="1">
              <a:spcBef>
                <a:spcPct val="0"/>
              </a:spcBef>
              <a:buNone/>
              <a:defRPr lang="ko-KR" altLang="en-US" sz="2800" b="1" kern="1200" spc="-100" baseline="0" dirty="0">
                <a:ln w="3175">
                  <a:noFill/>
                </a:ln>
                <a:solidFill>
                  <a:schemeClr val="tx1"/>
                </a:solidFill>
                <a:effectLst>
                  <a:glow rad="228600">
                    <a:schemeClr val="bg1">
                      <a:alpha val="40000"/>
                    </a:schemeClr>
                  </a:glow>
                </a:effectLst>
                <a:latin typeface="맑은 고딕" pitchFamily="50" charset="-127"/>
                <a:ea typeface="+mn-ea"/>
                <a:cs typeface="Lucida Sans Unicode" pitchFamily="34" charset="0"/>
              </a:defRPr>
            </a:lvl1pPr>
          </a:lstStyle>
          <a:p>
            <a:r>
              <a:rPr lang="en-US" sz="4000" b="0" dirty="0">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ソースコードを監査する</a:t>
            </a:r>
          </a:p>
        </p:txBody>
      </p:sp>
      <p:sp>
        <p:nvSpPr>
          <p:cNvPr id="25" name="Rectangle 78"/>
          <p:cNvSpPr>
            <a:spLocks noChangeArrowheads="1"/>
          </p:cNvSpPr>
          <p:nvPr/>
        </p:nvSpPr>
        <p:spPr bwMode="auto">
          <a:xfrm rot="-5400000">
            <a:off x="1935191" y="1574833"/>
            <a:ext cx="504000" cy="954313"/>
          </a:xfrm>
          <a:prstGeom prst="rect">
            <a:avLst/>
          </a:prstGeom>
          <a:solidFill>
            <a:schemeClr val="bg1"/>
          </a:solidFill>
          <a:ln w="9525">
            <a:solidFill>
              <a:schemeClr val="tx1"/>
            </a:solidFill>
            <a:miter lim="800000"/>
            <a:headEnd/>
            <a:tailEnd/>
          </a:ln>
        </p:spPr>
        <p:txBody>
          <a:bodyPr vert="eaVert" anchor="ctr"/>
          <a:lstStyle/>
          <a:p>
            <a:pPr>
              <a:lnSpc>
                <a:spcPct val="65000"/>
              </a:lnSpc>
            </a:pPr>
            <a:r>
              <a:rPr lang="en-US" sz="1000" b="1">
                <a:latin typeface="メイリオ" panose="020B0604030504040204" pitchFamily="50" charset="-128"/>
                <a:ea typeface="メイリオ" panose="020B0604030504040204" pitchFamily="50" charset="-128"/>
                <a:cs typeface="メイリオ" panose="020B0604030504040204" pitchFamily="50" charset="-128"/>
              </a:rPr>
              <a:t>入</a:t>
            </a:r>
            <a:r>
              <a:rPr lang="ja-JP" altLang="en-US" sz="1000" b="1">
                <a:latin typeface="メイリオ" panose="020B0604030504040204" pitchFamily="50" charset="-128"/>
                <a:ea typeface="メイリオ" panose="020B0604030504040204" pitchFamily="50" charset="-128"/>
                <a:cs typeface="メイリオ" panose="020B0604030504040204" pitchFamily="50" charset="-128"/>
              </a:rPr>
              <a:t>力</a:t>
            </a: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：FOSS</a:t>
            </a:r>
            <a:endParaRPr lang="en-US" sz="1000" b="1" i="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Rectangle 78"/>
          <p:cNvSpPr>
            <a:spLocks noChangeArrowheads="1"/>
          </p:cNvSpPr>
          <p:nvPr/>
        </p:nvSpPr>
        <p:spPr bwMode="auto">
          <a:xfrm rot="-5400000">
            <a:off x="9928894" y="1511989"/>
            <a:ext cx="504000" cy="1080000"/>
          </a:xfrm>
          <a:prstGeom prst="rect">
            <a:avLst/>
          </a:prstGeom>
          <a:solidFill>
            <a:schemeClr val="bg1"/>
          </a:solidFill>
          <a:ln w="9525">
            <a:solidFill>
              <a:schemeClr val="tx1"/>
            </a:solidFill>
            <a:miter lim="800000"/>
            <a:headEnd/>
            <a:tailEnd/>
          </a:ln>
        </p:spPr>
        <p:txBody>
          <a:bodyPr vert="eaVert" anchor="ctr"/>
          <a:lstStyle/>
          <a:p>
            <a:pPr algn="ctr">
              <a:lnSpc>
                <a:spcPct val="70000"/>
              </a:lnSpc>
            </a:pPr>
            <a:r>
              <a:rPr lang="en-US" sz="1000" b="1" dirty="0">
                <a:latin typeface="メイリオ" panose="020B0604030504040204" pitchFamily="50" charset="-128"/>
                <a:ea typeface="メイリオ" panose="020B0604030504040204" pitchFamily="50" charset="-128"/>
                <a:cs typeface="メイリオ" panose="020B0604030504040204" pitchFamily="50" charset="-128"/>
              </a:rPr>
              <a:t>出</a:t>
            </a:r>
            <a:r>
              <a:rPr lang="ja-JP" altLang="en-US" sz="1000" b="1" dirty="0">
                <a:latin typeface="メイリオ" panose="020B0604030504040204" pitchFamily="50" charset="-128"/>
                <a:ea typeface="メイリオ" panose="020B0604030504040204" pitchFamily="50" charset="-128"/>
                <a:cs typeface="メイリオ" panose="020B0604030504040204" pitchFamily="50" charset="-128"/>
              </a:rPr>
              <a:t>力：</a:t>
            </a:r>
            <a:r>
              <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a:t>
            </a:r>
          </a:p>
          <a:p>
            <a:pPr algn="ctr">
              <a:lnSpc>
                <a:spcPct val="70000"/>
              </a:lnSpc>
            </a:pPr>
            <a:r>
              <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FOSS </a:t>
            </a: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改変</a:t>
            </a:r>
            <a:endPar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8" name="AutoShape 9"/>
          <p:cNvCxnSpPr>
            <a:cxnSpLocks noChangeShapeType="1"/>
            <a:stCxn id="25" idx="2"/>
          </p:cNvCxnSpPr>
          <p:nvPr/>
        </p:nvCxnSpPr>
        <p:spPr bwMode="auto">
          <a:xfrm>
            <a:off x="2664348" y="2051990"/>
            <a:ext cx="25200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9" name="AutoShape 10"/>
          <p:cNvCxnSpPr>
            <a:cxnSpLocks noChangeShapeType="1"/>
          </p:cNvCxnSpPr>
          <p:nvPr/>
        </p:nvCxnSpPr>
        <p:spPr bwMode="auto">
          <a:xfrm flipV="1">
            <a:off x="9386896" y="2075128"/>
            <a:ext cx="255587"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1" name="Rectangle 78"/>
          <p:cNvSpPr>
            <a:spLocks noChangeArrowheads="1"/>
          </p:cNvSpPr>
          <p:nvPr/>
        </p:nvSpPr>
        <p:spPr bwMode="auto">
          <a:xfrm rot="10800000">
            <a:off x="4465953"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問題の解決</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（Resolve Issue）</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Rectangle 78"/>
          <p:cNvSpPr>
            <a:spLocks noChangeArrowheads="1"/>
          </p:cNvSpPr>
          <p:nvPr/>
        </p:nvSpPr>
        <p:spPr bwMode="auto">
          <a:xfrm rot="10800000">
            <a:off x="5039945"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レビュー</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（Review）</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Rectangle 78"/>
          <p:cNvSpPr>
            <a:spLocks noChangeArrowheads="1"/>
          </p:cNvSpPr>
          <p:nvPr/>
        </p:nvSpPr>
        <p:spPr bwMode="auto">
          <a:xfrm rot="10800000">
            <a:off x="5613938"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承認</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（Approval）</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Rectangle 78"/>
          <p:cNvSpPr>
            <a:spLocks noChangeArrowheads="1"/>
          </p:cNvSpPr>
          <p:nvPr/>
        </p:nvSpPr>
        <p:spPr bwMode="auto">
          <a:xfrm rot="10800000">
            <a:off x="6187931"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登録</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（Registration）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Rectangle 78"/>
          <p:cNvSpPr>
            <a:spLocks noChangeArrowheads="1"/>
          </p:cNvSpPr>
          <p:nvPr/>
        </p:nvSpPr>
        <p:spPr bwMode="auto">
          <a:xfrm rot="10800000">
            <a:off x="6761924"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告知／通知／表示</a:t>
            </a:r>
            <a:b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b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（Notice）</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Rectangle 78"/>
          <p:cNvSpPr>
            <a:spLocks noChangeArrowheads="1"/>
          </p:cNvSpPr>
          <p:nvPr/>
        </p:nvSpPr>
        <p:spPr bwMode="auto">
          <a:xfrm rot="10800000">
            <a:off x="7335917"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検証</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（Verification）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Rectangle 78"/>
          <p:cNvSpPr>
            <a:spLocks noChangeArrowheads="1"/>
          </p:cNvSpPr>
          <p:nvPr/>
        </p:nvSpPr>
        <p:spPr bwMode="auto">
          <a:xfrm rot="10800000">
            <a:off x="7909910"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頒布</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（Distribution）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Rectangle 78"/>
          <p:cNvSpPr>
            <a:spLocks noChangeArrowheads="1"/>
          </p:cNvSpPr>
          <p:nvPr/>
        </p:nvSpPr>
        <p:spPr bwMode="auto">
          <a:xfrm rot="10800000">
            <a:off x="8483903" y="1515600"/>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検証</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（Verification）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Rectangle 78"/>
          <p:cNvSpPr>
            <a:spLocks noChangeArrowheads="1"/>
          </p:cNvSpPr>
          <p:nvPr/>
        </p:nvSpPr>
        <p:spPr bwMode="auto">
          <a:xfrm rot="10800000">
            <a:off x="3317966"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確認</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r>
              <a:rPr lang="en-US" sz="1000" b="1" dirty="0" err="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Identification</a:t>
            </a:r>
            <a:r>
              <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endParaRPr lang="en-US" sz="1000" b="1" i="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Rectangle 78"/>
          <p:cNvSpPr>
            <a:spLocks noChangeArrowheads="1"/>
          </p:cNvSpPr>
          <p:nvPr/>
        </p:nvSpPr>
        <p:spPr bwMode="auto">
          <a:xfrm rot="10800000">
            <a:off x="3922127" y="1440000"/>
            <a:ext cx="430887" cy="1440000"/>
          </a:xfrm>
          <a:prstGeom prst="rect">
            <a:avLst/>
          </a:prstGeom>
          <a:gradFill rotWithShape="1">
            <a:gsLst>
              <a:gs pos="0">
                <a:srgbClr val="95E5FF"/>
              </a:gs>
              <a:gs pos="35001">
                <a:srgbClr val="B4EBFF"/>
              </a:gs>
              <a:gs pos="100000">
                <a:srgbClr val="E0F7FF"/>
              </a:gs>
            </a:gsLst>
            <a:lin ang="16200000" scaled="1"/>
          </a:gradFill>
          <a:ln w="9525">
            <a:solidFill>
              <a:srgbClr val="55B4E5"/>
            </a:solidFill>
            <a:miter lim="800000"/>
            <a:headEnd/>
            <a:tailEnd/>
          </a:ln>
          <a:effectLst>
            <a:outerShdw blurRad="63500" dist="20000" dir="5400000" rotWithShape="0">
              <a:srgbClr val="000000">
                <a:alpha val="37999"/>
              </a:srgbClr>
            </a:outerShdw>
          </a:effectLst>
        </p:spPr>
        <p:txBody>
          <a:bodyPr vert="vert270" anchor="ctr" anchorCtr="1">
            <a:spAutoFit/>
          </a:bodyPr>
          <a:lstStyle/>
          <a:p>
            <a:pPr algn="ctr"/>
            <a:r>
              <a:rPr lang="en-US" sz="8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監査</a:t>
            </a:r>
          </a:p>
          <a:p>
            <a:pPr algn="ctr"/>
            <a:r>
              <a:rPr lang="en-US" sz="8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（Audit）</a:t>
            </a:r>
          </a:p>
        </p:txBody>
      </p:sp>
    </p:spTree>
    <p:extLst>
      <p:ext uri="{BB962C8B-B14F-4D97-AF65-F5344CB8AC3E}">
        <p14:creationId xmlns:p14="http://schemas.microsoft.com/office/powerpoint/2010/main" val="19130325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AutoShape 5"/>
          <p:cNvSpPr>
            <a:spLocks noChangeArrowheads="1"/>
          </p:cNvSpPr>
          <p:nvPr/>
        </p:nvSpPr>
        <p:spPr bwMode="auto">
          <a:xfrm>
            <a:off x="3843338" y="1331075"/>
            <a:ext cx="4508500" cy="1792287"/>
          </a:xfrm>
          <a:prstGeom prst="cloudCallout">
            <a:avLst>
              <a:gd name="adj1" fmla="val -24583"/>
              <a:gd name="adj2" fmla="val 15722"/>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en-US" sz="1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Rectangle 25"/>
          <p:cNvSpPr txBox="1">
            <a:spLocks/>
          </p:cNvSpPr>
          <p:nvPr/>
        </p:nvSpPr>
        <p:spPr>
          <a:xfrm>
            <a:off x="6672000" y="3600000"/>
            <a:ext cx="5040000" cy="2301875"/>
          </a:xfrm>
          <a:prstGeom prst="rect">
            <a:avLst/>
          </a:prstGeo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sng" strike="noStrike" kern="1200" cap="none" spc="0" normalizeH="0" baseline="0" noProof="0" dirty="0" err="1">
                <a:ln>
                  <a:noFill/>
                </a:ln>
                <a:solidFill>
                  <a:srgbClr val="0070C0"/>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成果</a:t>
            </a:r>
            <a:r>
              <a:rPr kumimoji="0" lang="en-US" sz="1800" b="0" i="0" u="sng" strike="noStrike" kern="1200" cap="none" spc="0" normalizeH="0" baseline="0" noProof="0" dirty="0">
                <a:ln>
                  <a:noFill/>
                </a:ln>
                <a:solidFill>
                  <a:srgbClr val="0070C0"/>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 </a:t>
            </a:r>
          </a:p>
          <a:p>
            <a:pPr lvl="1" indent="-182880">
              <a:lnSpc>
                <a:spcPct val="90000"/>
              </a:lnSpc>
              <a:spcBef>
                <a:spcPct val="20000"/>
              </a:spcBef>
              <a:buClr>
                <a:schemeClr val="accent1"/>
              </a:buClr>
              <a:buSzPct val="85000"/>
              <a:buFont typeface="Arial" pitchFamily="34" charset="0"/>
              <a:buChar char="•"/>
              <a:defRPr/>
            </a:pP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レポートでフラグ</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を</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立てられたそれぞれのファイル</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に対する問題の解消、およびフラグの立てられたすべての</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ライセンス</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に関する矛盾の解決</a:t>
            </a:r>
            <a:r>
              <a:rPr lang="en-US" sz="1600" dirty="0">
                <a:latin typeface="メイリオ" panose="020B0604030504040204" pitchFamily="50" charset="-128"/>
                <a:ea typeface="メイリオ" panose="020B0604030504040204" pitchFamily="50" charset="-128"/>
                <a:cs typeface="メイリオ" panose="020B0604030504040204" pitchFamily="50" charset="-128"/>
              </a:rPr>
              <a:t> </a:t>
            </a:r>
          </a:p>
          <a:p>
            <a:pPr marL="685800"/>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Rectangle 25"/>
          <p:cNvSpPr txBox="1">
            <a:spLocks/>
          </p:cNvSpPr>
          <p:nvPr/>
        </p:nvSpPr>
        <p:spPr>
          <a:xfrm>
            <a:off x="576000" y="3600000"/>
            <a:ext cx="5040000" cy="2619056"/>
          </a:xfrm>
          <a:prstGeom prst="rect">
            <a:avLst/>
          </a:prstGeom>
        </p:spPr>
        <p:txBody>
          <a:bodyPr vert="horz" lIns="91440" tIns="45720" rIns="91440" bIns="45720" rtlCol="0" anchor="t">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sng" strike="noStrike" kern="1200" cap="none" spc="0" normalizeH="0" baseline="0" noProof="0" dirty="0" err="1">
                <a:ln>
                  <a:noFill/>
                </a:ln>
                <a:solidFill>
                  <a:srgbClr val="0070C0"/>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ステップ</a:t>
            </a:r>
            <a:r>
              <a:rPr kumimoji="0" lang="en-US" sz="1800" b="0" i="0" u="sng" strike="noStrike" kern="1200" cap="none" spc="0" normalizeH="0" baseline="0" noProof="0" dirty="0">
                <a:ln>
                  <a:noFill/>
                </a:ln>
                <a:solidFill>
                  <a:srgbClr val="0070C0"/>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 </a:t>
            </a:r>
            <a:endParaRPr kumimoji="0" lang="en-US" sz="1800" b="0" i="0" u="sng" strike="noStrike" kern="1200" cap="none" spc="0" normalizeH="0" baseline="0" noProof="0" dirty="0">
              <a:ln>
                <a:noFill/>
              </a:ln>
              <a:effectLst/>
              <a:uLnTx/>
              <a:uFillTx/>
              <a:latin typeface="メイリオ" panose="020B0604030504040204" pitchFamily="50" charset="-128"/>
              <a:ea typeface="メイリオ" panose="020B0604030504040204" pitchFamily="50" charset="-128"/>
              <a:cs typeface="メイリオ" panose="020B0604030504040204" pitchFamily="50" charset="-128"/>
            </a:endParaRPr>
          </a:p>
          <a:p>
            <a:pPr lvl="1" indent="-182880">
              <a:lnSpc>
                <a:spcPct val="90000"/>
              </a:lnSpc>
              <a:spcBef>
                <a:spcPct val="20000"/>
              </a:spcBef>
              <a:buClr>
                <a:schemeClr val="accent1"/>
              </a:buClr>
              <a:buSzPct val="85000"/>
              <a:buFont typeface="Arial" pitchFamily="34" charset="0"/>
              <a:buChar char="•"/>
              <a:defRPr/>
            </a:pPr>
            <a:r>
              <a:rPr lang="en-US" sz="1600" dirty="0" err="1">
                <a:latin typeface="メイリオ" panose="020B0604030504040204" pitchFamily="50" charset="-128"/>
                <a:ea typeface="メイリオ" panose="020B0604030504040204" pitchFamily="50" charset="-128"/>
                <a:cs typeface="メイリオ" panose="020B0604030504040204" pitchFamily="50" charset="-128"/>
              </a:rPr>
              <a:t>監査レポート</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で指摘された</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FOSSポリシ</a:t>
            </a:r>
            <a:r>
              <a:rPr lang="en-US" sz="1600" dirty="0">
                <a:latin typeface="メイリオ" panose="020B0604030504040204" pitchFamily="50" charset="-128"/>
                <a:ea typeface="メイリオ" panose="020B0604030504040204" pitchFamily="50" charset="-128"/>
                <a:cs typeface="メイリオ" panose="020B0604030504040204" pitchFamily="50" charset="-128"/>
              </a:rPr>
              <a:t>ー</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に反する問</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題を解決するために</a:t>
            </a:r>
            <a:r>
              <a:rPr lang="ja-JP" altLang="en-US" sz="1600" dirty="0" err="1">
                <a:latin typeface="メイリオ" panose="020B0604030504040204" pitchFamily="50" charset="-128"/>
                <a:ea typeface="メイリオ" panose="020B0604030504040204" pitchFamily="50" charset="-128"/>
                <a:cs typeface="メイリオ" panose="020B0604030504040204" pitchFamily="50" charset="-128"/>
              </a:rPr>
              <a:t>、</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適切なエンジニアにフィードバックを提供する</a:t>
            </a:r>
            <a:r>
              <a:rPr lang="en-US" sz="1600" dirty="0">
                <a:latin typeface="メイリオ" panose="020B0604030504040204" pitchFamily="50" charset="-128"/>
                <a:ea typeface="メイリオ" panose="020B0604030504040204" pitchFamily="50" charset="-128"/>
                <a:cs typeface="メイリオ" panose="020B0604030504040204" pitchFamily="50" charset="-128"/>
              </a:rPr>
              <a:t> </a:t>
            </a:r>
          </a:p>
          <a:p>
            <a:pPr lvl="1" indent="-182880">
              <a:lnSpc>
                <a:spcPct val="90000"/>
              </a:lnSpc>
              <a:spcBef>
                <a:spcPct val="20000"/>
              </a:spcBef>
              <a:buClr>
                <a:schemeClr val="accent1"/>
              </a:buClr>
              <a:buSzPct val="85000"/>
              <a:buFont typeface="Arial" pitchFamily="34" charset="0"/>
              <a:buChar char="•"/>
              <a:defRPr/>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その後、適切なエンジニアが関連するソースコードに対し</a:t>
            </a:r>
            <a:r>
              <a:rPr lang="en-US" sz="1600"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レビューを実施する（次スライド参照）</a:t>
            </a:r>
            <a:endParaRPr kumimoji="0" lang="en-US" sz="1600" b="0" i="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Rectangle 25"/>
          <p:cNvSpPr/>
          <p:nvPr/>
        </p:nvSpPr>
        <p:spPr>
          <a:xfrm>
            <a:off x="252000" y="3240000"/>
            <a:ext cx="7240677" cy="369887"/>
          </a:xfrm>
          <a:prstGeom prst="rect">
            <a:avLst/>
          </a:prstGeom>
        </p:spPr>
        <p:txBody>
          <a:bodyPr wrap="square" anchor="t">
            <a:spAutoFit/>
          </a:bodyPr>
          <a:lstStyle/>
          <a:p>
            <a:r>
              <a:rPr lang="en-US" b="1" dirty="0" err="1">
                <a:latin typeface="メイリオ" panose="020B0604030504040204" pitchFamily="50" charset="-128"/>
                <a:ea typeface="メイリオ" panose="020B0604030504040204" pitchFamily="50" charset="-128"/>
                <a:cs typeface="メイリオ" panose="020B0604030504040204" pitchFamily="50" charset="-128"/>
              </a:rPr>
              <a:t>監査で確認された</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すべての問</a:t>
            </a:r>
            <a:r>
              <a:rPr lang="en-US" b="1" dirty="0" err="1">
                <a:latin typeface="メイリオ" panose="020B0604030504040204" pitchFamily="50" charset="-128"/>
                <a:ea typeface="メイリオ" panose="020B0604030504040204" pitchFamily="50" charset="-128"/>
                <a:cs typeface="メイリオ" panose="020B0604030504040204" pitchFamily="50" charset="-128"/>
              </a:rPr>
              <a:t>題を解決する</a:t>
            </a:r>
            <a:endParaRPr 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Rectangle 2"/>
          <p:cNvSpPr txBox="1">
            <a:spLocks noChangeArrowheads="1"/>
          </p:cNvSpPr>
          <p:nvPr/>
        </p:nvSpPr>
        <p:spPr>
          <a:xfrm>
            <a:off x="608400" y="532800"/>
            <a:ext cx="10972800" cy="990600"/>
          </a:xfrm>
          <a:prstGeom prst="rect">
            <a:avLst/>
          </a:prstGeom>
          <a:ln>
            <a:noFill/>
          </a:ln>
          <a:effectLst/>
        </p:spPr>
        <p:txBody>
          <a:bodyPr vert="horz" lIns="91440" tIns="45720" rIns="91440" bIns="45720" rtlCol="0" anchor="ctr" anchorCtr="0">
            <a:normAutofit/>
          </a:bodyPr>
          <a:lstStyle>
            <a:lvl1pPr algn="l" defTabSz="914400" rtl="0" eaLnBrk="1" latinLnBrk="0" hangingPunct="1">
              <a:spcBef>
                <a:spcPct val="0"/>
              </a:spcBef>
              <a:buNone/>
              <a:defRPr lang="ko-KR" altLang="en-US" sz="2800" b="1" kern="1200" spc="-100" baseline="0" dirty="0">
                <a:ln w="3175">
                  <a:noFill/>
                </a:ln>
                <a:solidFill>
                  <a:schemeClr val="tx1"/>
                </a:solidFill>
                <a:effectLst>
                  <a:glow rad="228600">
                    <a:schemeClr val="bg1">
                      <a:alpha val="40000"/>
                    </a:schemeClr>
                  </a:glow>
                </a:effectLst>
                <a:latin typeface="맑은 고딕" pitchFamily="50" charset="-127"/>
                <a:ea typeface="+mn-ea"/>
                <a:cs typeface="Lucida Sans Unicode" pitchFamily="34" charset="0"/>
              </a:defRPr>
            </a:lvl1pPr>
          </a:lstStyle>
          <a:p>
            <a:r>
              <a:rPr lang="ja-JP" altLang="en-US" sz="4000" b="0" dirty="0">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問題</a:t>
            </a:r>
            <a:r>
              <a:rPr lang="en-US" sz="4000" b="0" dirty="0" err="1">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を解決する</a:t>
            </a:r>
            <a:endParaRPr lang="en-US" sz="4000" b="0" dirty="0">
              <a:solidFill>
                <a:schemeClr val="tx2"/>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Rectangle 78"/>
          <p:cNvSpPr>
            <a:spLocks noChangeArrowheads="1"/>
          </p:cNvSpPr>
          <p:nvPr/>
        </p:nvSpPr>
        <p:spPr bwMode="auto">
          <a:xfrm rot="-5400000">
            <a:off x="1935191" y="1574833"/>
            <a:ext cx="504000" cy="954313"/>
          </a:xfrm>
          <a:prstGeom prst="rect">
            <a:avLst/>
          </a:prstGeom>
          <a:solidFill>
            <a:schemeClr val="bg1"/>
          </a:solidFill>
          <a:ln w="9525">
            <a:solidFill>
              <a:schemeClr val="tx1"/>
            </a:solidFill>
            <a:miter lim="800000"/>
            <a:headEnd/>
            <a:tailEnd/>
          </a:ln>
        </p:spPr>
        <p:txBody>
          <a:bodyPr vert="eaVert" anchor="ctr"/>
          <a:lstStyle/>
          <a:p>
            <a:pPr>
              <a:lnSpc>
                <a:spcPct val="65000"/>
              </a:lnSpc>
            </a:pPr>
            <a:r>
              <a:rPr lang="en-US" sz="1000" b="1">
                <a:latin typeface="メイリオ" panose="020B0604030504040204" pitchFamily="50" charset="-128"/>
                <a:ea typeface="メイリオ" panose="020B0604030504040204" pitchFamily="50" charset="-128"/>
                <a:cs typeface="メイリオ" panose="020B0604030504040204" pitchFamily="50" charset="-128"/>
              </a:rPr>
              <a:t>入</a:t>
            </a:r>
            <a:r>
              <a:rPr lang="ja-JP" altLang="en-US" sz="1000" b="1">
                <a:latin typeface="メイリオ" panose="020B0604030504040204" pitchFamily="50" charset="-128"/>
                <a:ea typeface="メイリオ" panose="020B0604030504040204" pitchFamily="50" charset="-128"/>
                <a:cs typeface="メイリオ" panose="020B0604030504040204" pitchFamily="50" charset="-128"/>
              </a:rPr>
              <a:t>力</a:t>
            </a: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：FOSS</a:t>
            </a:r>
            <a:endParaRPr lang="en-US" sz="1000" b="1" i="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Rectangle 78"/>
          <p:cNvSpPr>
            <a:spLocks noChangeArrowheads="1"/>
          </p:cNvSpPr>
          <p:nvPr/>
        </p:nvSpPr>
        <p:spPr bwMode="auto">
          <a:xfrm rot="-5400000">
            <a:off x="9928894" y="1511989"/>
            <a:ext cx="504000" cy="1080000"/>
          </a:xfrm>
          <a:prstGeom prst="rect">
            <a:avLst/>
          </a:prstGeom>
          <a:solidFill>
            <a:schemeClr val="bg1"/>
          </a:solidFill>
          <a:ln w="9525">
            <a:solidFill>
              <a:schemeClr val="tx1"/>
            </a:solidFill>
            <a:miter lim="800000"/>
            <a:headEnd/>
            <a:tailEnd/>
          </a:ln>
        </p:spPr>
        <p:txBody>
          <a:bodyPr vert="eaVert" anchor="ctr"/>
          <a:lstStyle/>
          <a:p>
            <a:pPr algn="ctr">
              <a:lnSpc>
                <a:spcPct val="70000"/>
              </a:lnSpc>
            </a:pPr>
            <a:r>
              <a:rPr lang="en-US" sz="1000" b="1" dirty="0">
                <a:latin typeface="メイリオ" panose="020B0604030504040204" pitchFamily="50" charset="-128"/>
                <a:ea typeface="メイリオ" panose="020B0604030504040204" pitchFamily="50" charset="-128"/>
                <a:cs typeface="メイリオ" panose="020B0604030504040204" pitchFamily="50" charset="-128"/>
              </a:rPr>
              <a:t>出</a:t>
            </a:r>
            <a:r>
              <a:rPr lang="ja-JP" altLang="en-US" sz="1000" b="1" dirty="0">
                <a:latin typeface="メイリオ" panose="020B0604030504040204" pitchFamily="50" charset="-128"/>
                <a:ea typeface="メイリオ" panose="020B0604030504040204" pitchFamily="50" charset="-128"/>
                <a:cs typeface="メイリオ" panose="020B0604030504040204" pitchFamily="50" charset="-128"/>
              </a:rPr>
              <a:t>力：</a:t>
            </a:r>
            <a:r>
              <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a:t>
            </a:r>
          </a:p>
          <a:p>
            <a:pPr algn="ctr">
              <a:lnSpc>
                <a:spcPct val="70000"/>
              </a:lnSpc>
            </a:pPr>
            <a:r>
              <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FOSS </a:t>
            </a: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改変</a:t>
            </a:r>
            <a:endPar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1" name="AutoShape 9"/>
          <p:cNvCxnSpPr>
            <a:cxnSpLocks noChangeShapeType="1"/>
            <a:stCxn id="29" idx="2"/>
          </p:cNvCxnSpPr>
          <p:nvPr/>
        </p:nvCxnSpPr>
        <p:spPr bwMode="auto">
          <a:xfrm>
            <a:off x="2664348" y="2051990"/>
            <a:ext cx="25200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2" name="AutoShape 10"/>
          <p:cNvCxnSpPr>
            <a:cxnSpLocks noChangeShapeType="1"/>
          </p:cNvCxnSpPr>
          <p:nvPr/>
        </p:nvCxnSpPr>
        <p:spPr bwMode="auto">
          <a:xfrm flipV="1">
            <a:off x="9386896" y="2075128"/>
            <a:ext cx="255587"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3" name="Rectangle 78"/>
          <p:cNvSpPr>
            <a:spLocks noChangeArrowheads="1"/>
          </p:cNvSpPr>
          <p:nvPr/>
        </p:nvSpPr>
        <p:spPr bwMode="auto">
          <a:xfrm rot="10800000">
            <a:off x="3891959"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監査</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（Audit）</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Rectangle 78"/>
          <p:cNvSpPr>
            <a:spLocks noChangeArrowheads="1"/>
          </p:cNvSpPr>
          <p:nvPr/>
        </p:nvSpPr>
        <p:spPr bwMode="auto">
          <a:xfrm rot="10800000">
            <a:off x="5039945"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レビュー</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（Review）</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Rectangle 78"/>
          <p:cNvSpPr>
            <a:spLocks noChangeArrowheads="1"/>
          </p:cNvSpPr>
          <p:nvPr/>
        </p:nvSpPr>
        <p:spPr bwMode="auto">
          <a:xfrm rot="10800000">
            <a:off x="5613938"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承認</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（Approval）</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Rectangle 78"/>
          <p:cNvSpPr>
            <a:spLocks noChangeArrowheads="1"/>
          </p:cNvSpPr>
          <p:nvPr/>
        </p:nvSpPr>
        <p:spPr bwMode="auto">
          <a:xfrm rot="10800000">
            <a:off x="6187931"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登録</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（Registration）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Rectangle 78"/>
          <p:cNvSpPr>
            <a:spLocks noChangeArrowheads="1"/>
          </p:cNvSpPr>
          <p:nvPr/>
        </p:nvSpPr>
        <p:spPr bwMode="auto">
          <a:xfrm rot="10800000">
            <a:off x="6761924"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告知／通知／表示</a:t>
            </a:r>
            <a:b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b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（Notice）</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Rectangle 78"/>
          <p:cNvSpPr>
            <a:spLocks noChangeArrowheads="1"/>
          </p:cNvSpPr>
          <p:nvPr/>
        </p:nvSpPr>
        <p:spPr bwMode="auto">
          <a:xfrm rot="10800000">
            <a:off x="7335917"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検証</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（Verification）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Rectangle 78"/>
          <p:cNvSpPr>
            <a:spLocks noChangeArrowheads="1"/>
          </p:cNvSpPr>
          <p:nvPr/>
        </p:nvSpPr>
        <p:spPr bwMode="auto">
          <a:xfrm rot="10800000">
            <a:off x="7909910"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頒布</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（Distribution）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Rectangle 78"/>
          <p:cNvSpPr>
            <a:spLocks noChangeArrowheads="1"/>
          </p:cNvSpPr>
          <p:nvPr/>
        </p:nvSpPr>
        <p:spPr bwMode="auto">
          <a:xfrm rot="10800000">
            <a:off x="8483903" y="1515600"/>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検証</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（Verification）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Rectangle 78"/>
          <p:cNvSpPr>
            <a:spLocks noChangeArrowheads="1"/>
          </p:cNvSpPr>
          <p:nvPr/>
        </p:nvSpPr>
        <p:spPr bwMode="auto">
          <a:xfrm rot="10800000">
            <a:off x="3317966"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確認</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r>
              <a:rPr lang="en-US" sz="1000" b="1" dirty="0" err="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Identification</a:t>
            </a:r>
            <a:r>
              <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endParaRPr lang="en-US" sz="1000" b="1" i="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Rectangle 78"/>
          <p:cNvSpPr>
            <a:spLocks noChangeArrowheads="1"/>
          </p:cNvSpPr>
          <p:nvPr/>
        </p:nvSpPr>
        <p:spPr bwMode="auto">
          <a:xfrm rot="10800000">
            <a:off x="4496120" y="1440000"/>
            <a:ext cx="430887" cy="1440000"/>
          </a:xfrm>
          <a:prstGeom prst="rect">
            <a:avLst/>
          </a:prstGeom>
          <a:gradFill rotWithShape="1">
            <a:gsLst>
              <a:gs pos="0">
                <a:srgbClr val="95E5FF"/>
              </a:gs>
              <a:gs pos="35001">
                <a:srgbClr val="B4EBFF"/>
              </a:gs>
              <a:gs pos="100000">
                <a:srgbClr val="E0F7FF"/>
              </a:gs>
            </a:gsLst>
            <a:lin ang="16200000" scaled="1"/>
          </a:gradFill>
          <a:ln w="9525">
            <a:solidFill>
              <a:srgbClr val="55B4E5"/>
            </a:solidFill>
            <a:miter lim="800000"/>
            <a:headEnd/>
            <a:tailEnd/>
          </a:ln>
          <a:effectLst>
            <a:outerShdw blurRad="63500" dist="20000" dir="5400000" rotWithShape="0">
              <a:srgbClr val="000000">
                <a:alpha val="37999"/>
              </a:srgbClr>
            </a:outerShdw>
          </a:effectLst>
        </p:spPr>
        <p:txBody>
          <a:bodyPr vert="vert270" anchor="ctr" anchorCtr="1">
            <a:spAutoFit/>
          </a:bodyPr>
          <a:lstStyle/>
          <a:p>
            <a:pPr algn="ctr"/>
            <a:r>
              <a:rPr lang="en-US" sz="8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問題の解決</a:t>
            </a:r>
          </a:p>
          <a:p>
            <a:pPr algn="ctr"/>
            <a:r>
              <a:rPr lang="en-US" sz="8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（Resolve Issue）</a:t>
            </a:r>
          </a:p>
        </p:txBody>
      </p:sp>
    </p:spTree>
    <p:extLst>
      <p:ext uri="{BB962C8B-B14F-4D97-AF65-F5344CB8AC3E}">
        <p14:creationId xmlns:p14="http://schemas.microsoft.com/office/powerpoint/2010/main" val="34808346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latin typeface="メイリオ" panose="020B0604030504040204" pitchFamily="50" charset="-128"/>
                <a:ea typeface="メイリオ" panose="020B0604030504040204" pitchFamily="50" charset="-128"/>
                <a:cs typeface="メイリオ" panose="020B0604030504040204" pitchFamily="50" charset="-128"/>
              </a:rPr>
              <a:t>第1章</a:t>
            </a:r>
          </a:p>
        </p:txBody>
      </p:sp>
      <p:sp>
        <p:nvSpPr>
          <p:cNvPr id="3" name="Text Placeholder 2"/>
          <p:cNvSpPr>
            <a:spLocks noGrp="1"/>
          </p:cNvSpPr>
          <p:nvPr>
            <p:ph type="body" idx="1"/>
          </p:nvPr>
        </p:nvSpPr>
        <p:spPr/>
        <p:txBody>
          <a:bodyPr>
            <a:normAutofit/>
          </a:bodyPr>
          <a:lstStyle/>
          <a:p>
            <a:r>
              <a:rPr lang="en-US" sz="4800" dirty="0">
                <a:latin typeface="メイリオ" panose="020B0604030504040204" pitchFamily="50" charset="-128"/>
                <a:ea typeface="メイリオ" panose="020B0604030504040204" pitchFamily="50" charset="-128"/>
                <a:cs typeface="メイリオ" panose="020B0604030504040204" pitchFamily="50" charset="-128"/>
              </a:rPr>
              <a:t>知的財産とは何か？</a:t>
            </a:r>
          </a:p>
        </p:txBody>
      </p:sp>
    </p:spTree>
    <p:extLst>
      <p:ext uri="{BB962C8B-B14F-4D97-AF65-F5344CB8AC3E}">
        <p14:creationId xmlns:p14="http://schemas.microsoft.com/office/powerpoint/2010/main" val="152562903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5"/>
          <p:cNvSpPr txBox="1">
            <a:spLocks noChangeArrowheads="1"/>
          </p:cNvSpPr>
          <p:nvPr/>
        </p:nvSpPr>
        <p:spPr bwMode="auto">
          <a:xfrm>
            <a:off x="3346450" y="2201464"/>
            <a:ext cx="14157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000">
                <a:solidFill>
                  <a:schemeClr val="tx1"/>
                </a:solidFill>
                <a:latin typeface="Times New Roman" charset="0"/>
                <a:ea typeface="ＭＳ Ｐゴシック" charset="0"/>
                <a:cs typeface="ＭＳ Ｐゴシック" charset="0"/>
              </a:defRPr>
            </a:lvl1pPr>
            <a:lvl2pPr marL="742950" indent="-285750">
              <a:defRPr kumimoji="1" sz="1000">
                <a:solidFill>
                  <a:schemeClr val="tx1"/>
                </a:solidFill>
                <a:latin typeface="Times New Roman" charset="0"/>
                <a:ea typeface="ＭＳ Ｐゴシック" charset="0"/>
              </a:defRPr>
            </a:lvl2pPr>
            <a:lvl3pPr marL="1143000" indent="-228600">
              <a:defRPr kumimoji="1" sz="1000">
                <a:solidFill>
                  <a:schemeClr val="tx1"/>
                </a:solidFill>
                <a:latin typeface="Times New Roman" charset="0"/>
                <a:ea typeface="ＭＳ Ｐゴシック" charset="0"/>
              </a:defRPr>
            </a:lvl3pPr>
            <a:lvl4pPr marL="1600200" indent="-228600">
              <a:defRPr kumimoji="1" sz="1000">
                <a:solidFill>
                  <a:schemeClr val="tx1"/>
                </a:solidFill>
                <a:latin typeface="Times New Roman" charset="0"/>
                <a:ea typeface="ＭＳ Ｐゴシック" charset="0"/>
              </a:defRPr>
            </a:lvl4pPr>
            <a:lvl5pPr marL="2057400" indent="-228600">
              <a:defRPr kumimoji="1" sz="1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kumimoji="1" sz="1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kumimoji="1" sz="1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kumimoji="1" sz="1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kumimoji="1" sz="1000">
                <a:solidFill>
                  <a:schemeClr val="tx1"/>
                </a:solidFill>
                <a:latin typeface="Times New Roman" charset="0"/>
                <a:ea typeface="ＭＳ Ｐゴシック" charset="0"/>
              </a:defRPr>
            </a:lvl9pPr>
          </a:lstStyle>
          <a:p>
            <a:r>
              <a:rPr lang="en-US" sz="1200">
                <a:latin typeface="メイリオ" panose="020B0604030504040204" pitchFamily="50" charset="-128"/>
                <a:ea typeface="メイリオ" panose="020B0604030504040204" pitchFamily="50" charset="-128"/>
                <a:cs typeface="メイリオ" panose="020B0604030504040204" pitchFamily="50" charset="-128"/>
              </a:rPr>
              <a:t>プロプライエタリ</a:t>
            </a:r>
          </a:p>
        </p:txBody>
      </p:sp>
      <p:sp>
        <p:nvSpPr>
          <p:cNvPr id="35843" name="Text Box 6"/>
          <p:cNvSpPr txBox="1">
            <a:spLocks noChangeArrowheads="1"/>
          </p:cNvSpPr>
          <p:nvPr/>
        </p:nvSpPr>
        <p:spPr bwMode="auto">
          <a:xfrm>
            <a:off x="2914650" y="1721753"/>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000">
                <a:solidFill>
                  <a:schemeClr val="tx1"/>
                </a:solidFill>
                <a:latin typeface="Times New Roman" charset="0"/>
                <a:ea typeface="ＭＳ Ｐゴシック" charset="0"/>
                <a:cs typeface="ＭＳ Ｐゴシック" charset="0"/>
              </a:defRPr>
            </a:lvl1pPr>
            <a:lvl2pPr marL="742950" indent="-285750">
              <a:defRPr kumimoji="1" sz="1000">
                <a:solidFill>
                  <a:schemeClr val="tx1"/>
                </a:solidFill>
                <a:latin typeface="Times New Roman" charset="0"/>
                <a:ea typeface="ＭＳ Ｐゴシック" charset="0"/>
              </a:defRPr>
            </a:lvl2pPr>
            <a:lvl3pPr marL="1143000" indent="-228600">
              <a:defRPr kumimoji="1" sz="1000">
                <a:solidFill>
                  <a:schemeClr val="tx1"/>
                </a:solidFill>
                <a:latin typeface="Times New Roman" charset="0"/>
                <a:ea typeface="ＭＳ Ｐゴシック" charset="0"/>
              </a:defRPr>
            </a:lvl3pPr>
            <a:lvl4pPr marL="1600200" indent="-228600">
              <a:defRPr kumimoji="1" sz="1000">
                <a:solidFill>
                  <a:schemeClr val="tx1"/>
                </a:solidFill>
                <a:latin typeface="Times New Roman" charset="0"/>
                <a:ea typeface="ＭＳ Ｐゴシック" charset="0"/>
              </a:defRPr>
            </a:lvl4pPr>
            <a:lvl5pPr marL="2057400" indent="-228600">
              <a:defRPr kumimoji="1" sz="1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kumimoji="1" sz="1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kumimoji="1" sz="1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kumimoji="1" sz="1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kumimoji="1" sz="1000">
                <a:solidFill>
                  <a:schemeClr val="tx1"/>
                </a:solidFill>
                <a:latin typeface="Times New Roman" charset="0"/>
                <a:ea typeface="ＭＳ Ｐゴシック" charset="0"/>
              </a:defRPr>
            </a:lvl9pPr>
          </a:lstStyle>
          <a:p>
            <a:r>
              <a:rPr lang="en-US" sz="1400" b="1">
                <a:latin typeface="メイリオ" panose="020B0604030504040204" pitchFamily="50" charset="-128"/>
                <a:ea typeface="メイリオ" panose="020B0604030504040204" pitchFamily="50" charset="-128"/>
                <a:cs typeface="メイリオ" panose="020B0604030504040204" pitchFamily="50" charset="-128"/>
              </a:rPr>
              <a:t>凡例</a:t>
            </a:r>
          </a:p>
        </p:txBody>
      </p:sp>
      <p:sp>
        <p:nvSpPr>
          <p:cNvPr id="35844" name="Rectangle 7"/>
          <p:cNvSpPr>
            <a:spLocks noChangeArrowheads="1"/>
          </p:cNvSpPr>
          <p:nvPr/>
        </p:nvSpPr>
        <p:spPr bwMode="auto">
          <a:xfrm>
            <a:off x="2889249" y="1675715"/>
            <a:ext cx="2499861" cy="434022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845" name="Rectangle 8"/>
          <p:cNvSpPr>
            <a:spLocks noChangeArrowheads="1"/>
          </p:cNvSpPr>
          <p:nvPr/>
        </p:nvSpPr>
        <p:spPr bwMode="auto">
          <a:xfrm>
            <a:off x="3003551" y="2155425"/>
            <a:ext cx="284163" cy="260350"/>
          </a:xfrm>
          <a:prstGeom prst="rect">
            <a:avLst/>
          </a:prstGeom>
          <a:solidFill>
            <a:srgbClr val="009900"/>
          </a:solidFill>
          <a:ln w="9525">
            <a:solidFill>
              <a:schemeClr val="tx1"/>
            </a:solidFill>
            <a:miter lim="800000"/>
            <a:headEnd/>
            <a:tailEnd/>
          </a:ln>
        </p:spPr>
        <p:txBody>
          <a:bodyPr wrap="none" anchor="ctr"/>
          <a:lstStyle/>
          <a:p>
            <a:endParaRPr 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846" name="Rectangle 9"/>
          <p:cNvSpPr>
            <a:spLocks noChangeArrowheads="1"/>
          </p:cNvSpPr>
          <p:nvPr/>
        </p:nvSpPr>
        <p:spPr bwMode="auto">
          <a:xfrm>
            <a:off x="3003551" y="2520153"/>
            <a:ext cx="284163" cy="260350"/>
          </a:xfrm>
          <a:prstGeom prst="rect">
            <a:avLst/>
          </a:prstGeom>
          <a:solidFill>
            <a:srgbClr val="CC6600"/>
          </a:solidFill>
          <a:ln w="9525">
            <a:solidFill>
              <a:schemeClr val="tx1"/>
            </a:solidFill>
            <a:miter lim="800000"/>
            <a:headEnd/>
            <a:tailEnd/>
          </a:ln>
        </p:spPr>
        <p:txBody>
          <a:bodyPr wrap="none" anchor="ctr"/>
          <a:lstStyle/>
          <a:p>
            <a:endParaRPr 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847" name="Rectangle 10"/>
          <p:cNvSpPr>
            <a:spLocks noChangeArrowheads="1"/>
          </p:cNvSpPr>
          <p:nvPr/>
        </p:nvSpPr>
        <p:spPr bwMode="auto">
          <a:xfrm>
            <a:off x="3003551" y="2884881"/>
            <a:ext cx="284163" cy="260350"/>
          </a:xfrm>
          <a:prstGeom prst="rect">
            <a:avLst/>
          </a:prstGeom>
          <a:solidFill>
            <a:srgbClr val="FF3300"/>
          </a:solidFill>
          <a:ln w="9525">
            <a:solidFill>
              <a:schemeClr val="tx1"/>
            </a:solidFill>
            <a:miter lim="800000"/>
            <a:headEnd/>
            <a:tailEnd/>
          </a:ln>
        </p:spPr>
        <p:txBody>
          <a:bodyPr wrap="none" anchor="ctr"/>
          <a:lstStyle/>
          <a:p>
            <a:endParaRPr 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848" name="Rectangle 11"/>
          <p:cNvSpPr>
            <a:spLocks noChangeArrowheads="1"/>
          </p:cNvSpPr>
          <p:nvPr/>
        </p:nvSpPr>
        <p:spPr bwMode="auto">
          <a:xfrm>
            <a:off x="3003551" y="3249609"/>
            <a:ext cx="284163" cy="260350"/>
          </a:xfrm>
          <a:prstGeom prst="rect">
            <a:avLst/>
          </a:prstGeom>
          <a:solidFill>
            <a:srgbClr val="FFFF66"/>
          </a:solidFill>
          <a:ln w="9525">
            <a:solidFill>
              <a:schemeClr val="tx1"/>
            </a:solidFill>
            <a:miter lim="800000"/>
            <a:headEnd/>
            <a:tailEnd/>
          </a:ln>
        </p:spPr>
        <p:txBody>
          <a:bodyPr wrap="none" anchor="ctr"/>
          <a:lstStyle/>
          <a:p>
            <a:endParaRPr 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849" name="Rectangle 12"/>
          <p:cNvSpPr>
            <a:spLocks noChangeArrowheads="1"/>
          </p:cNvSpPr>
          <p:nvPr/>
        </p:nvSpPr>
        <p:spPr bwMode="auto">
          <a:xfrm>
            <a:off x="3003551" y="3614338"/>
            <a:ext cx="284163" cy="260350"/>
          </a:xfrm>
          <a:prstGeom prst="rect">
            <a:avLst/>
          </a:prstGeom>
          <a:solidFill>
            <a:srgbClr val="3366CC"/>
          </a:solidFill>
          <a:ln w="9525">
            <a:solidFill>
              <a:schemeClr val="tx1"/>
            </a:solidFill>
            <a:miter lim="800000"/>
            <a:headEnd/>
            <a:tailEnd/>
          </a:ln>
        </p:spPr>
        <p:txBody>
          <a:bodyPr wrap="none" anchor="ctr"/>
          <a:lstStyle/>
          <a:p>
            <a:endParaRPr 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850" name="Text Box 13"/>
          <p:cNvSpPr txBox="1">
            <a:spLocks noChangeArrowheads="1"/>
          </p:cNvSpPr>
          <p:nvPr/>
        </p:nvSpPr>
        <p:spPr bwMode="auto">
          <a:xfrm>
            <a:off x="3346450" y="2556082"/>
            <a:ext cx="18004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000">
                <a:solidFill>
                  <a:schemeClr val="tx1"/>
                </a:solidFill>
                <a:latin typeface="Times New Roman" charset="0"/>
                <a:ea typeface="ＭＳ Ｐゴシック" charset="0"/>
                <a:cs typeface="ＭＳ Ｐゴシック" charset="0"/>
              </a:defRPr>
            </a:lvl1pPr>
            <a:lvl2pPr marL="742950" indent="-285750">
              <a:defRPr kumimoji="1" sz="1000">
                <a:solidFill>
                  <a:schemeClr val="tx1"/>
                </a:solidFill>
                <a:latin typeface="Times New Roman" charset="0"/>
                <a:ea typeface="ＭＳ Ｐゴシック" charset="0"/>
              </a:defRPr>
            </a:lvl2pPr>
            <a:lvl3pPr marL="1143000" indent="-228600">
              <a:defRPr kumimoji="1" sz="1000">
                <a:solidFill>
                  <a:schemeClr val="tx1"/>
                </a:solidFill>
                <a:latin typeface="Times New Roman" charset="0"/>
                <a:ea typeface="ＭＳ Ｐゴシック" charset="0"/>
              </a:defRPr>
            </a:lvl3pPr>
            <a:lvl4pPr marL="1600200" indent="-228600">
              <a:defRPr kumimoji="1" sz="1000">
                <a:solidFill>
                  <a:schemeClr val="tx1"/>
                </a:solidFill>
                <a:latin typeface="Times New Roman" charset="0"/>
                <a:ea typeface="ＭＳ Ｐゴシック" charset="0"/>
              </a:defRPr>
            </a:lvl4pPr>
            <a:lvl5pPr marL="2057400" indent="-228600">
              <a:defRPr kumimoji="1" sz="1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kumimoji="1" sz="1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kumimoji="1" sz="1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kumimoji="1" sz="1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kumimoji="1" sz="1000">
                <a:solidFill>
                  <a:schemeClr val="tx1"/>
                </a:solidFill>
                <a:latin typeface="Times New Roman" charset="0"/>
                <a:ea typeface="ＭＳ Ｐゴシック" charset="0"/>
              </a:defRPr>
            </a:lvl9pPr>
          </a:lstStyle>
          <a:p>
            <a:r>
              <a:rPr lang="en-US" sz="1200">
                <a:latin typeface="メイリオ" panose="020B0604030504040204" pitchFamily="50" charset="-128"/>
                <a:ea typeface="メイリオ" panose="020B0604030504040204" pitchFamily="50" charset="-128"/>
                <a:cs typeface="メイリオ" panose="020B0604030504040204" pitchFamily="50" charset="-128"/>
              </a:rPr>
              <a:t>サード パーティの商用</a:t>
            </a:r>
          </a:p>
        </p:txBody>
      </p:sp>
      <p:sp>
        <p:nvSpPr>
          <p:cNvPr id="35851" name="Text Box 14"/>
          <p:cNvSpPr txBox="1">
            <a:spLocks noChangeArrowheads="1"/>
          </p:cNvSpPr>
          <p:nvPr/>
        </p:nvSpPr>
        <p:spPr bwMode="auto">
          <a:xfrm>
            <a:off x="3346450" y="2910700"/>
            <a:ext cx="47320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000">
                <a:solidFill>
                  <a:schemeClr val="tx1"/>
                </a:solidFill>
                <a:latin typeface="Times New Roman" charset="0"/>
                <a:ea typeface="ＭＳ Ｐゴシック" charset="0"/>
                <a:cs typeface="ＭＳ Ｐゴシック" charset="0"/>
              </a:defRPr>
            </a:lvl1pPr>
            <a:lvl2pPr marL="742950" indent="-285750">
              <a:defRPr kumimoji="1" sz="1000">
                <a:solidFill>
                  <a:schemeClr val="tx1"/>
                </a:solidFill>
                <a:latin typeface="Times New Roman" charset="0"/>
                <a:ea typeface="ＭＳ Ｐゴシック" charset="0"/>
              </a:defRPr>
            </a:lvl2pPr>
            <a:lvl3pPr marL="1143000" indent="-228600">
              <a:defRPr kumimoji="1" sz="1000">
                <a:solidFill>
                  <a:schemeClr val="tx1"/>
                </a:solidFill>
                <a:latin typeface="Times New Roman" charset="0"/>
                <a:ea typeface="ＭＳ Ｐゴシック" charset="0"/>
              </a:defRPr>
            </a:lvl3pPr>
            <a:lvl4pPr marL="1600200" indent="-228600">
              <a:defRPr kumimoji="1" sz="1000">
                <a:solidFill>
                  <a:schemeClr val="tx1"/>
                </a:solidFill>
                <a:latin typeface="Times New Roman" charset="0"/>
                <a:ea typeface="ＭＳ Ｐゴシック" charset="0"/>
              </a:defRPr>
            </a:lvl4pPr>
            <a:lvl5pPr marL="2057400" indent="-228600">
              <a:defRPr kumimoji="1" sz="1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kumimoji="1" sz="1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kumimoji="1" sz="1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kumimoji="1" sz="1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kumimoji="1" sz="1000">
                <a:solidFill>
                  <a:schemeClr val="tx1"/>
                </a:solidFill>
                <a:latin typeface="Times New Roman" charset="0"/>
                <a:ea typeface="ＭＳ Ｐゴシック" charset="0"/>
              </a:defRPr>
            </a:lvl9pPr>
          </a:lstStyle>
          <a:p>
            <a:r>
              <a:rPr lang="en-US" sz="1200">
                <a:latin typeface="メイリオ" panose="020B0604030504040204" pitchFamily="50" charset="-128"/>
                <a:ea typeface="メイリオ" panose="020B0604030504040204" pitchFamily="50" charset="-128"/>
                <a:cs typeface="メイリオ" panose="020B0604030504040204" pitchFamily="50" charset="-128"/>
              </a:rPr>
              <a:t>GPL</a:t>
            </a:r>
          </a:p>
        </p:txBody>
      </p:sp>
      <p:sp>
        <p:nvSpPr>
          <p:cNvPr id="35852" name="Text Box 15"/>
          <p:cNvSpPr txBox="1">
            <a:spLocks noChangeArrowheads="1"/>
          </p:cNvSpPr>
          <p:nvPr/>
        </p:nvSpPr>
        <p:spPr bwMode="auto">
          <a:xfrm>
            <a:off x="3346450" y="3265318"/>
            <a:ext cx="5568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000">
                <a:solidFill>
                  <a:schemeClr val="tx1"/>
                </a:solidFill>
                <a:latin typeface="Times New Roman" charset="0"/>
                <a:ea typeface="ＭＳ Ｐゴシック" charset="0"/>
                <a:cs typeface="ＭＳ Ｐゴシック" charset="0"/>
              </a:defRPr>
            </a:lvl1pPr>
            <a:lvl2pPr marL="742950" indent="-285750">
              <a:defRPr kumimoji="1" sz="1000">
                <a:solidFill>
                  <a:schemeClr val="tx1"/>
                </a:solidFill>
                <a:latin typeface="Times New Roman" charset="0"/>
                <a:ea typeface="ＭＳ Ｐゴシック" charset="0"/>
              </a:defRPr>
            </a:lvl2pPr>
            <a:lvl3pPr marL="1143000" indent="-228600">
              <a:defRPr kumimoji="1" sz="1000">
                <a:solidFill>
                  <a:schemeClr val="tx1"/>
                </a:solidFill>
                <a:latin typeface="Times New Roman" charset="0"/>
                <a:ea typeface="ＭＳ Ｐゴシック" charset="0"/>
              </a:defRPr>
            </a:lvl3pPr>
            <a:lvl4pPr marL="1600200" indent="-228600">
              <a:defRPr kumimoji="1" sz="1000">
                <a:solidFill>
                  <a:schemeClr val="tx1"/>
                </a:solidFill>
                <a:latin typeface="Times New Roman" charset="0"/>
                <a:ea typeface="ＭＳ Ｐゴシック" charset="0"/>
              </a:defRPr>
            </a:lvl4pPr>
            <a:lvl5pPr marL="2057400" indent="-228600">
              <a:defRPr kumimoji="1" sz="1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kumimoji="1" sz="1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kumimoji="1" sz="1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kumimoji="1" sz="1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kumimoji="1" sz="1000">
                <a:solidFill>
                  <a:schemeClr val="tx1"/>
                </a:solidFill>
                <a:latin typeface="Times New Roman" charset="0"/>
                <a:ea typeface="ＭＳ Ｐゴシック" charset="0"/>
              </a:defRPr>
            </a:lvl9pPr>
          </a:lstStyle>
          <a:p>
            <a:r>
              <a:rPr lang="en-US" sz="1200">
                <a:latin typeface="メイリオ" panose="020B0604030504040204" pitchFamily="50" charset="-128"/>
                <a:ea typeface="メイリオ" panose="020B0604030504040204" pitchFamily="50" charset="-128"/>
                <a:cs typeface="メイリオ" panose="020B0604030504040204" pitchFamily="50" charset="-128"/>
              </a:rPr>
              <a:t>LGPL</a:t>
            </a:r>
          </a:p>
        </p:txBody>
      </p:sp>
      <p:sp>
        <p:nvSpPr>
          <p:cNvPr id="35853" name="Text Box 16"/>
          <p:cNvSpPr txBox="1">
            <a:spLocks noChangeArrowheads="1"/>
          </p:cNvSpPr>
          <p:nvPr/>
        </p:nvSpPr>
        <p:spPr bwMode="auto">
          <a:xfrm>
            <a:off x="3346450" y="3622299"/>
            <a:ext cx="156017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000">
                <a:solidFill>
                  <a:schemeClr val="tx1"/>
                </a:solidFill>
                <a:latin typeface="Times New Roman" charset="0"/>
                <a:ea typeface="ＭＳ Ｐゴシック" charset="0"/>
                <a:cs typeface="ＭＳ Ｐゴシック" charset="0"/>
              </a:defRPr>
            </a:lvl1pPr>
            <a:lvl2pPr marL="742950" indent="-285750">
              <a:defRPr kumimoji="1" sz="1000">
                <a:solidFill>
                  <a:schemeClr val="tx1"/>
                </a:solidFill>
                <a:latin typeface="Times New Roman" charset="0"/>
                <a:ea typeface="ＭＳ Ｐゴシック" charset="0"/>
              </a:defRPr>
            </a:lvl2pPr>
            <a:lvl3pPr marL="1143000" indent="-228600">
              <a:defRPr kumimoji="1" sz="1000">
                <a:solidFill>
                  <a:schemeClr val="tx1"/>
                </a:solidFill>
                <a:latin typeface="Times New Roman" charset="0"/>
                <a:ea typeface="ＭＳ Ｐゴシック" charset="0"/>
              </a:defRPr>
            </a:lvl3pPr>
            <a:lvl4pPr marL="1600200" indent="-228600">
              <a:defRPr kumimoji="1" sz="1000">
                <a:solidFill>
                  <a:schemeClr val="tx1"/>
                </a:solidFill>
                <a:latin typeface="Times New Roman" charset="0"/>
                <a:ea typeface="ＭＳ Ｐゴシック" charset="0"/>
              </a:defRPr>
            </a:lvl4pPr>
            <a:lvl5pPr marL="2057400" indent="-228600">
              <a:defRPr kumimoji="1" sz="1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kumimoji="1" sz="1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kumimoji="1" sz="1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kumimoji="1" sz="1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kumimoji="1" sz="1000">
                <a:solidFill>
                  <a:schemeClr val="tx1"/>
                </a:solidFill>
                <a:latin typeface="Times New Roman" charset="0"/>
                <a:ea typeface="ＭＳ Ｐゴシック" charset="0"/>
              </a:defRPr>
            </a:lvl9pPr>
          </a:lstStyle>
          <a:p>
            <a:r>
              <a:rPr lang="en-US" sz="1200" dirty="0">
                <a:latin typeface="メイリオ" panose="020B0604030504040204" pitchFamily="50" charset="-128"/>
                <a:ea typeface="メイリオ" panose="020B0604030504040204" pitchFamily="50" charset="-128"/>
                <a:cs typeface="メイリオ" panose="020B0604030504040204" pitchFamily="50" charset="-128"/>
              </a:rPr>
              <a:t>FOSS パーミッシブ</a:t>
            </a:r>
          </a:p>
        </p:txBody>
      </p:sp>
      <p:sp>
        <p:nvSpPr>
          <p:cNvPr id="35854" name="Line 23"/>
          <p:cNvSpPr>
            <a:spLocks noChangeShapeType="1"/>
          </p:cNvSpPr>
          <p:nvPr/>
        </p:nvSpPr>
        <p:spPr bwMode="auto">
          <a:xfrm>
            <a:off x="3028950" y="4877702"/>
            <a:ext cx="628650"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855" name="Line 24"/>
          <p:cNvSpPr>
            <a:spLocks noChangeShapeType="1"/>
          </p:cNvSpPr>
          <p:nvPr/>
        </p:nvSpPr>
        <p:spPr bwMode="auto">
          <a:xfrm>
            <a:off x="3028950" y="5140428"/>
            <a:ext cx="628650" cy="0"/>
          </a:xfrm>
          <a:prstGeom prst="line">
            <a:avLst/>
          </a:prstGeom>
          <a:noFill/>
          <a:ln w="12700">
            <a:solidFill>
              <a:schemeClr val="tx1"/>
            </a:solidFill>
            <a:prstDash val="lg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856" name="Text Box 25"/>
          <p:cNvSpPr txBox="1">
            <a:spLocks noChangeArrowheads="1"/>
          </p:cNvSpPr>
          <p:nvPr/>
        </p:nvSpPr>
        <p:spPr bwMode="auto">
          <a:xfrm>
            <a:off x="3660989" y="4744204"/>
            <a:ext cx="95410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000">
                <a:solidFill>
                  <a:schemeClr val="tx1"/>
                </a:solidFill>
                <a:latin typeface="Times New Roman" charset="0"/>
                <a:ea typeface="ＭＳ Ｐゴシック" charset="0"/>
                <a:cs typeface="ＭＳ Ｐゴシック" charset="0"/>
              </a:defRPr>
            </a:lvl1pPr>
            <a:lvl2pPr marL="742950" indent="-285750">
              <a:defRPr kumimoji="1" sz="1000">
                <a:solidFill>
                  <a:schemeClr val="tx1"/>
                </a:solidFill>
                <a:latin typeface="Times New Roman" charset="0"/>
                <a:ea typeface="ＭＳ Ｐゴシック" charset="0"/>
              </a:defRPr>
            </a:lvl2pPr>
            <a:lvl3pPr marL="1143000" indent="-228600">
              <a:defRPr kumimoji="1" sz="1000">
                <a:solidFill>
                  <a:schemeClr val="tx1"/>
                </a:solidFill>
                <a:latin typeface="Times New Roman" charset="0"/>
                <a:ea typeface="ＭＳ Ｐゴシック" charset="0"/>
              </a:defRPr>
            </a:lvl3pPr>
            <a:lvl4pPr marL="1600200" indent="-228600">
              <a:defRPr kumimoji="1" sz="1000">
                <a:solidFill>
                  <a:schemeClr val="tx1"/>
                </a:solidFill>
                <a:latin typeface="Times New Roman" charset="0"/>
                <a:ea typeface="ＭＳ Ｐゴシック" charset="0"/>
              </a:defRPr>
            </a:lvl4pPr>
            <a:lvl5pPr marL="2057400" indent="-228600">
              <a:defRPr kumimoji="1" sz="1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kumimoji="1" sz="1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kumimoji="1" sz="1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kumimoji="1" sz="1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kumimoji="1" sz="1000">
                <a:solidFill>
                  <a:schemeClr val="tx1"/>
                </a:solidFill>
                <a:latin typeface="Times New Roman" charset="0"/>
                <a:ea typeface="ＭＳ Ｐゴシック" charset="0"/>
              </a:defRPr>
            </a:lvl9pPr>
          </a:lstStyle>
          <a:p>
            <a:r>
              <a:rPr lang="en-US" dirty="0" err="1">
                <a:latin typeface="メイリオ" panose="020B0604030504040204" pitchFamily="50" charset="-128"/>
                <a:ea typeface="メイリオ" panose="020B0604030504040204" pitchFamily="50" charset="-128"/>
                <a:cs typeface="メイリオ" panose="020B0604030504040204" pitchFamily="50" charset="-128"/>
              </a:rPr>
              <a:t>関数呼び出し</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857" name="Text Box 26"/>
          <p:cNvSpPr txBox="1">
            <a:spLocks noChangeArrowheads="1"/>
          </p:cNvSpPr>
          <p:nvPr/>
        </p:nvSpPr>
        <p:spPr bwMode="auto">
          <a:xfrm>
            <a:off x="3660989" y="5000307"/>
            <a:ext cx="178766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000">
                <a:solidFill>
                  <a:schemeClr val="tx1"/>
                </a:solidFill>
                <a:latin typeface="Times New Roman" charset="0"/>
                <a:ea typeface="ＭＳ Ｐゴシック" charset="0"/>
                <a:cs typeface="ＭＳ Ｐゴシック" charset="0"/>
              </a:defRPr>
            </a:lvl1pPr>
            <a:lvl2pPr marL="742950" indent="-285750">
              <a:defRPr kumimoji="1" sz="1000">
                <a:solidFill>
                  <a:schemeClr val="tx1"/>
                </a:solidFill>
                <a:latin typeface="Times New Roman" charset="0"/>
                <a:ea typeface="ＭＳ Ｐゴシック" charset="0"/>
              </a:defRPr>
            </a:lvl2pPr>
            <a:lvl3pPr marL="1143000" indent="-228600">
              <a:defRPr kumimoji="1" sz="1000">
                <a:solidFill>
                  <a:schemeClr val="tx1"/>
                </a:solidFill>
                <a:latin typeface="Times New Roman" charset="0"/>
                <a:ea typeface="ＭＳ Ｐゴシック" charset="0"/>
              </a:defRPr>
            </a:lvl3pPr>
            <a:lvl4pPr marL="1600200" indent="-228600">
              <a:defRPr kumimoji="1" sz="1000">
                <a:solidFill>
                  <a:schemeClr val="tx1"/>
                </a:solidFill>
                <a:latin typeface="Times New Roman" charset="0"/>
                <a:ea typeface="ＭＳ Ｐゴシック" charset="0"/>
              </a:defRPr>
            </a:lvl4pPr>
            <a:lvl5pPr marL="2057400" indent="-228600">
              <a:defRPr kumimoji="1" sz="1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kumimoji="1" sz="1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kumimoji="1" sz="1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kumimoji="1" sz="1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kumimoji="1" sz="1000">
                <a:solidFill>
                  <a:schemeClr val="tx1"/>
                </a:solidFill>
                <a:latin typeface="Times New Roman" charset="0"/>
                <a:ea typeface="ＭＳ Ｐゴシック" charset="0"/>
              </a:defRPr>
            </a:lvl9pPr>
          </a:lstStyle>
          <a:p>
            <a:r>
              <a:rPr lang="en-US">
                <a:latin typeface="メイリオ" panose="020B0604030504040204" pitchFamily="50" charset="-128"/>
                <a:ea typeface="メイリオ" panose="020B0604030504040204" pitchFamily="50" charset="-128"/>
                <a:cs typeface="メイリオ" panose="020B0604030504040204" pitchFamily="50" charset="-128"/>
              </a:rPr>
              <a:t>ソケット インターフェース</a:t>
            </a:r>
          </a:p>
        </p:txBody>
      </p:sp>
      <p:sp>
        <p:nvSpPr>
          <p:cNvPr id="35858" name="Text Box 27"/>
          <p:cNvSpPr txBox="1">
            <a:spLocks noChangeArrowheads="1"/>
          </p:cNvSpPr>
          <p:nvPr/>
        </p:nvSpPr>
        <p:spPr bwMode="auto">
          <a:xfrm>
            <a:off x="3162301" y="4656742"/>
            <a:ext cx="40588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000">
                <a:solidFill>
                  <a:schemeClr val="tx1"/>
                </a:solidFill>
                <a:latin typeface="Times New Roman" charset="0"/>
                <a:ea typeface="ＭＳ Ｐゴシック" charset="0"/>
                <a:cs typeface="ＭＳ Ｐゴシック" charset="0"/>
              </a:defRPr>
            </a:lvl1pPr>
            <a:lvl2pPr marL="742950" indent="-285750">
              <a:defRPr kumimoji="1" sz="1000">
                <a:solidFill>
                  <a:schemeClr val="tx1"/>
                </a:solidFill>
                <a:latin typeface="Times New Roman" charset="0"/>
                <a:ea typeface="ＭＳ Ｐゴシック" charset="0"/>
              </a:defRPr>
            </a:lvl2pPr>
            <a:lvl3pPr marL="1143000" indent="-228600">
              <a:defRPr kumimoji="1" sz="1000">
                <a:solidFill>
                  <a:schemeClr val="tx1"/>
                </a:solidFill>
                <a:latin typeface="Times New Roman" charset="0"/>
                <a:ea typeface="ＭＳ Ｐゴシック" charset="0"/>
              </a:defRPr>
            </a:lvl3pPr>
            <a:lvl4pPr marL="1600200" indent="-228600">
              <a:defRPr kumimoji="1" sz="1000">
                <a:solidFill>
                  <a:schemeClr val="tx1"/>
                </a:solidFill>
                <a:latin typeface="Times New Roman" charset="0"/>
                <a:ea typeface="ＭＳ Ｐゴシック" charset="0"/>
              </a:defRPr>
            </a:lvl4pPr>
            <a:lvl5pPr marL="2057400" indent="-228600">
              <a:defRPr kumimoji="1" sz="1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kumimoji="1" sz="1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kumimoji="1" sz="1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kumimoji="1" sz="1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kumimoji="1" sz="1000">
                <a:solidFill>
                  <a:schemeClr val="tx1"/>
                </a:solidFill>
                <a:latin typeface="Times New Roman" charset="0"/>
                <a:ea typeface="ＭＳ Ｐゴシック" charset="0"/>
              </a:defRPr>
            </a:lvl9pPr>
          </a:lstStyle>
          <a:p>
            <a:r>
              <a:rPr lang="en-US">
                <a:latin typeface="メイリオ" panose="020B0604030504040204" pitchFamily="50" charset="-128"/>
                <a:ea typeface="メイリオ" panose="020B0604030504040204" pitchFamily="50" charset="-128"/>
                <a:cs typeface="メイリオ" panose="020B0604030504040204" pitchFamily="50" charset="-128"/>
              </a:rPr>
              <a:t>(fc)</a:t>
            </a:r>
          </a:p>
        </p:txBody>
      </p:sp>
      <p:sp>
        <p:nvSpPr>
          <p:cNvPr id="35859" name="Text Box 28"/>
          <p:cNvSpPr txBox="1">
            <a:spLocks noChangeArrowheads="1"/>
          </p:cNvSpPr>
          <p:nvPr/>
        </p:nvSpPr>
        <p:spPr bwMode="auto">
          <a:xfrm>
            <a:off x="3162301" y="4928092"/>
            <a:ext cx="39305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000">
                <a:solidFill>
                  <a:schemeClr val="tx1"/>
                </a:solidFill>
                <a:latin typeface="Times New Roman" charset="0"/>
                <a:ea typeface="ＭＳ Ｐゴシック" charset="0"/>
                <a:cs typeface="ＭＳ Ｐゴシック" charset="0"/>
              </a:defRPr>
            </a:lvl1pPr>
            <a:lvl2pPr marL="742950" indent="-285750">
              <a:defRPr kumimoji="1" sz="1000">
                <a:solidFill>
                  <a:schemeClr val="tx1"/>
                </a:solidFill>
                <a:latin typeface="Times New Roman" charset="0"/>
                <a:ea typeface="ＭＳ Ｐゴシック" charset="0"/>
              </a:defRPr>
            </a:lvl2pPr>
            <a:lvl3pPr marL="1143000" indent="-228600">
              <a:defRPr kumimoji="1" sz="1000">
                <a:solidFill>
                  <a:schemeClr val="tx1"/>
                </a:solidFill>
                <a:latin typeface="Times New Roman" charset="0"/>
                <a:ea typeface="ＭＳ Ｐゴシック" charset="0"/>
              </a:defRPr>
            </a:lvl3pPr>
            <a:lvl4pPr marL="1600200" indent="-228600">
              <a:defRPr kumimoji="1" sz="1000">
                <a:solidFill>
                  <a:schemeClr val="tx1"/>
                </a:solidFill>
                <a:latin typeface="Times New Roman" charset="0"/>
                <a:ea typeface="ＭＳ Ｐゴシック" charset="0"/>
              </a:defRPr>
            </a:lvl4pPr>
            <a:lvl5pPr marL="2057400" indent="-228600">
              <a:defRPr kumimoji="1" sz="1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kumimoji="1" sz="1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kumimoji="1" sz="1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kumimoji="1" sz="1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kumimoji="1" sz="1000">
                <a:solidFill>
                  <a:schemeClr val="tx1"/>
                </a:solidFill>
                <a:latin typeface="Times New Roman" charset="0"/>
                <a:ea typeface="ＭＳ Ｐゴシック" charset="0"/>
              </a:defRPr>
            </a:lvl9pPr>
          </a:lstStyle>
          <a:p>
            <a:r>
              <a:rPr lang="en-US">
                <a:latin typeface="メイリオ" panose="020B0604030504040204" pitchFamily="50" charset="-128"/>
                <a:ea typeface="メイリオ" panose="020B0604030504040204" pitchFamily="50" charset="-128"/>
                <a:cs typeface="メイリオ" panose="020B0604030504040204" pitchFamily="50" charset="-128"/>
              </a:rPr>
              <a:t>(si)</a:t>
            </a:r>
          </a:p>
        </p:txBody>
      </p:sp>
      <p:sp>
        <p:nvSpPr>
          <p:cNvPr id="35860" name="Line 29"/>
          <p:cNvSpPr>
            <a:spLocks noChangeShapeType="1"/>
          </p:cNvSpPr>
          <p:nvPr/>
        </p:nvSpPr>
        <p:spPr bwMode="auto">
          <a:xfrm>
            <a:off x="3028950" y="5403154"/>
            <a:ext cx="62865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861" name="Text Box 30"/>
          <p:cNvSpPr txBox="1">
            <a:spLocks noChangeArrowheads="1"/>
          </p:cNvSpPr>
          <p:nvPr/>
        </p:nvSpPr>
        <p:spPr bwMode="auto">
          <a:xfrm>
            <a:off x="3660989" y="5254049"/>
            <a:ext cx="114646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000">
                <a:solidFill>
                  <a:schemeClr val="tx1"/>
                </a:solidFill>
                <a:latin typeface="Times New Roman" charset="0"/>
                <a:ea typeface="ＭＳ Ｐゴシック" charset="0"/>
                <a:cs typeface="ＭＳ Ｐゴシック" charset="0"/>
              </a:defRPr>
            </a:lvl1pPr>
            <a:lvl2pPr marL="742950" indent="-285750">
              <a:defRPr kumimoji="1" sz="1000">
                <a:solidFill>
                  <a:schemeClr val="tx1"/>
                </a:solidFill>
                <a:latin typeface="Times New Roman" charset="0"/>
                <a:ea typeface="ＭＳ Ｐゴシック" charset="0"/>
              </a:defRPr>
            </a:lvl2pPr>
            <a:lvl3pPr marL="1143000" indent="-228600">
              <a:defRPr kumimoji="1" sz="1000">
                <a:solidFill>
                  <a:schemeClr val="tx1"/>
                </a:solidFill>
                <a:latin typeface="Times New Roman" charset="0"/>
                <a:ea typeface="ＭＳ Ｐゴシック" charset="0"/>
              </a:defRPr>
            </a:lvl3pPr>
            <a:lvl4pPr marL="1600200" indent="-228600">
              <a:defRPr kumimoji="1" sz="1000">
                <a:solidFill>
                  <a:schemeClr val="tx1"/>
                </a:solidFill>
                <a:latin typeface="Times New Roman" charset="0"/>
                <a:ea typeface="ＭＳ Ｐゴシック" charset="0"/>
              </a:defRPr>
            </a:lvl4pPr>
            <a:lvl5pPr marL="2057400" indent="-228600">
              <a:defRPr kumimoji="1" sz="1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kumimoji="1" sz="1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kumimoji="1" sz="1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kumimoji="1" sz="1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kumimoji="1" sz="1000">
                <a:solidFill>
                  <a:schemeClr val="tx1"/>
                </a:solidFill>
                <a:latin typeface="Times New Roman" charset="0"/>
                <a:ea typeface="ＭＳ Ｐゴシック" charset="0"/>
              </a:defRPr>
            </a:lvl9pPr>
          </a:lstStyle>
          <a:p>
            <a:r>
              <a:rPr lang="en-US">
                <a:latin typeface="メイリオ" panose="020B0604030504040204" pitchFamily="50" charset="-128"/>
                <a:ea typeface="メイリオ" panose="020B0604030504040204" pitchFamily="50" charset="-128"/>
                <a:cs typeface="メイリオ" panose="020B0604030504040204" pitchFamily="50" charset="-128"/>
              </a:rPr>
              <a:t>システム コール</a:t>
            </a:r>
          </a:p>
        </p:txBody>
      </p:sp>
      <p:sp>
        <p:nvSpPr>
          <p:cNvPr id="35862" name="Text Box 31"/>
          <p:cNvSpPr txBox="1">
            <a:spLocks noChangeArrowheads="1"/>
          </p:cNvSpPr>
          <p:nvPr/>
        </p:nvSpPr>
        <p:spPr bwMode="auto">
          <a:xfrm>
            <a:off x="3143250" y="5197854"/>
            <a:ext cx="42672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000">
                <a:solidFill>
                  <a:schemeClr val="tx1"/>
                </a:solidFill>
                <a:latin typeface="Times New Roman" charset="0"/>
                <a:ea typeface="ＭＳ Ｐゴシック" charset="0"/>
                <a:cs typeface="ＭＳ Ｐゴシック" charset="0"/>
              </a:defRPr>
            </a:lvl1pPr>
            <a:lvl2pPr marL="742950" indent="-285750">
              <a:defRPr kumimoji="1" sz="1000">
                <a:solidFill>
                  <a:schemeClr val="tx1"/>
                </a:solidFill>
                <a:latin typeface="Times New Roman" charset="0"/>
                <a:ea typeface="ＭＳ Ｐゴシック" charset="0"/>
              </a:defRPr>
            </a:lvl2pPr>
            <a:lvl3pPr marL="1143000" indent="-228600">
              <a:defRPr kumimoji="1" sz="1000">
                <a:solidFill>
                  <a:schemeClr val="tx1"/>
                </a:solidFill>
                <a:latin typeface="Times New Roman" charset="0"/>
                <a:ea typeface="ＭＳ Ｐゴシック" charset="0"/>
              </a:defRPr>
            </a:lvl3pPr>
            <a:lvl4pPr marL="1600200" indent="-228600">
              <a:defRPr kumimoji="1" sz="1000">
                <a:solidFill>
                  <a:schemeClr val="tx1"/>
                </a:solidFill>
                <a:latin typeface="Times New Roman" charset="0"/>
                <a:ea typeface="ＭＳ Ｐゴシック" charset="0"/>
              </a:defRPr>
            </a:lvl4pPr>
            <a:lvl5pPr marL="2057400" indent="-228600">
              <a:defRPr kumimoji="1" sz="1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kumimoji="1" sz="1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kumimoji="1" sz="1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kumimoji="1" sz="1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kumimoji="1" sz="1000">
                <a:solidFill>
                  <a:schemeClr val="tx1"/>
                </a:solidFill>
                <a:latin typeface="Times New Roman" charset="0"/>
                <a:ea typeface="ＭＳ Ｐゴシック" charset="0"/>
              </a:defRPr>
            </a:lvl9pPr>
          </a:lstStyle>
          <a:p>
            <a:r>
              <a:rPr lang="en-US">
                <a:latin typeface="メイリオ" panose="020B0604030504040204" pitchFamily="50" charset="-128"/>
                <a:ea typeface="メイリオ" panose="020B0604030504040204" pitchFamily="50" charset="-128"/>
                <a:cs typeface="メイリオ" panose="020B0604030504040204" pitchFamily="50" charset="-128"/>
              </a:rPr>
              <a:t>(sc)</a:t>
            </a:r>
          </a:p>
        </p:txBody>
      </p:sp>
      <p:sp>
        <p:nvSpPr>
          <p:cNvPr id="35863" name="Line 32"/>
          <p:cNvSpPr>
            <a:spLocks noChangeShapeType="1"/>
          </p:cNvSpPr>
          <p:nvPr/>
        </p:nvSpPr>
        <p:spPr bwMode="auto">
          <a:xfrm>
            <a:off x="3028950" y="5665879"/>
            <a:ext cx="628650" cy="0"/>
          </a:xfrm>
          <a:prstGeom prst="line">
            <a:avLst/>
          </a:prstGeom>
          <a:noFill/>
          <a:ln w="12700">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864" name="Text Box 33"/>
          <p:cNvSpPr txBox="1">
            <a:spLocks noChangeArrowheads="1"/>
          </p:cNvSpPr>
          <p:nvPr/>
        </p:nvSpPr>
        <p:spPr bwMode="auto">
          <a:xfrm>
            <a:off x="3660989" y="5509379"/>
            <a:ext cx="95410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000">
                <a:solidFill>
                  <a:schemeClr val="tx1"/>
                </a:solidFill>
                <a:latin typeface="Times New Roman" charset="0"/>
                <a:ea typeface="ＭＳ Ｐゴシック" charset="0"/>
                <a:cs typeface="ＭＳ Ｐゴシック" charset="0"/>
              </a:defRPr>
            </a:lvl1pPr>
            <a:lvl2pPr marL="742950" indent="-285750">
              <a:defRPr kumimoji="1" sz="1000">
                <a:solidFill>
                  <a:schemeClr val="tx1"/>
                </a:solidFill>
                <a:latin typeface="Times New Roman" charset="0"/>
                <a:ea typeface="ＭＳ Ｐゴシック" charset="0"/>
              </a:defRPr>
            </a:lvl2pPr>
            <a:lvl3pPr marL="1143000" indent="-228600">
              <a:defRPr kumimoji="1" sz="1000">
                <a:solidFill>
                  <a:schemeClr val="tx1"/>
                </a:solidFill>
                <a:latin typeface="Times New Roman" charset="0"/>
                <a:ea typeface="ＭＳ Ｐゴシック" charset="0"/>
              </a:defRPr>
            </a:lvl3pPr>
            <a:lvl4pPr marL="1600200" indent="-228600">
              <a:defRPr kumimoji="1" sz="1000">
                <a:solidFill>
                  <a:schemeClr val="tx1"/>
                </a:solidFill>
                <a:latin typeface="Times New Roman" charset="0"/>
                <a:ea typeface="ＭＳ Ｐゴシック" charset="0"/>
              </a:defRPr>
            </a:lvl4pPr>
            <a:lvl5pPr marL="2057400" indent="-228600">
              <a:defRPr kumimoji="1" sz="1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kumimoji="1" sz="1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kumimoji="1" sz="1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kumimoji="1" sz="1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kumimoji="1" sz="1000">
                <a:solidFill>
                  <a:schemeClr val="tx1"/>
                </a:solidFill>
                <a:latin typeface="Times New Roman" charset="0"/>
                <a:ea typeface="ＭＳ Ｐゴシック" charset="0"/>
              </a:defRPr>
            </a:lvl9pPr>
          </a:lstStyle>
          <a:p>
            <a:r>
              <a:rPr lang="en-US" dirty="0" err="1">
                <a:latin typeface="メイリオ" panose="020B0604030504040204" pitchFamily="50" charset="-128"/>
                <a:ea typeface="メイリオ" panose="020B0604030504040204" pitchFamily="50" charset="-128"/>
                <a:cs typeface="メイリオ" panose="020B0604030504040204" pitchFamily="50" charset="-128"/>
              </a:rPr>
              <a:t>共通</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ヘッダー</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865" name="Text Box 34"/>
          <p:cNvSpPr txBox="1">
            <a:spLocks noChangeArrowheads="1"/>
          </p:cNvSpPr>
          <p:nvPr/>
        </p:nvSpPr>
        <p:spPr bwMode="auto">
          <a:xfrm>
            <a:off x="3143250" y="5469361"/>
            <a:ext cx="43954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000">
                <a:solidFill>
                  <a:schemeClr val="tx1"/>
                </a:solidFill>
                <a:latin typeface="Times New Roman" charset="0"/>
                <a:ea typeface="ＭＳ Ｐゴシック" charset="0"/>
                <a:cs typeface="ＭＳ Ｐゴシック" charset="0"/>
              </a:defRPr>
            </a:lvl1pPr>
            <a:lvl2pPr marL="742950" indent="-285750">
              <a:defRPr kumimoji="1" sz="1000">
                <a:solidFill>
                  <a:schemeClr val="tx1"/>
                </a:solidFill>
                <a:latin typeface="Times New Roman" charset="0"/>
                <a:ea typeface="ＭＳ Ｐゴシック" charset="0"/>
              </a:defRPr>
            </a:lvl2pPr>
            <a:lvl3pPr marL="1143000" indent="-228600">
              <a:defRPr kumimoji="1" sz="1000">
                <a:solidFill>
                  <a:schemeClr val="tx1"/>
                </a:solidFill>
                <a:latin typeface="Times New Roman" charset="0"/>
                <a:ea typeface="ＭＳ Ｐゴシック" charset="0"/>
              </a:defRPr>
            </a:lvl3pPr>
            <a:lvl4pPr marL="1600200" indent="-228600">
              <a:defRPr kumimoji="1" sz="1000">
                <a:solidFill>
                  <a:schemeClr val="tx1"/>
                </a:solidFill>
                <a:latin typeface="Times New Roman" charset="0"/>
                <a:ea typeface="ＭＳ Ｐゴシック" charset="0"/>
              </a:defRPr>
            </a:lvl4pPr>
            <a:lvl5pPr marL="2057400" indent="-228600">
              <a:defRPr kumimoji="1" sz="1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kumimoji="1" sz="1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kumimoji="1" sz="1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kumimoji="1" sz="1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kumimoji="1" sz="1000">
                <a:solidFill>
                  <a:schemeClr val="tx1"/>
                </a:solidFill>
                <a:latin typeface="Times New Roman" charset="0"/>
                <a:ea typeface="ＭＳ Ｐゴシック" charset="0"/>
              </a:defRPr>
            </a:lvl9pPr>
          </a:lstStyle>
          <a:p>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sh</a:t>
            </a:r>
            <a:r>
              <a:rPr lang="en-US" dirty="0">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35866" name="Line 35"/>
          <p:cNvSpPr>
            <a:spLocks noChangeShapeType="1"/>
          </p:cNvSpPr>
          <p:nvPr/>
        </p:nvSpPr>
        <p:spPr bwMode="auto">
          <a:xfrm>
            <a:off x="5538082" y="4926914"/>
            <a:ext cx="376713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867" name="Line 36"/>
          <p:cNvSpPr>
            <a:spLocks noChangeShapeType="1"/>
          </p:cNvSpPr>
          <p:nvPr/>
        </p:nvSpPr>
        <p:spPr bwMode="auto">
          <a:xfrm>
            <a:off x="5538082" y="3678213"/>
            <a:ext cx="376713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868" name="Text Box 37"/>
          <p:cNvSpPr txBox="1">
            <a:spLocks noChangeArrowheads="1"/>
          </p:cNvSpPr>
          <p:nvPr/>
        </p:nvSpPr>
        <p:spPr bwMode="auto">
          <a:xfrm>
            <a:off x="8424706" y="2333281"/>
            <a:ext cx="11079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000">
                <a:solidFill>
                  <a:schemeClr val="tx1"/>
                </a:solidFill>
                <a:latin typeface="Times New Roman" charset="0"/>
                <a:ea typeface="ＭＳ Ｐゴシック" charset="0"/>
                <a:cs typeface="ＭＳ Ｐゴシック" charset="0"/>
              </a:defRPr>
            </a:lvl1pPr>
            <a:lvl2pPr marL="742950" indent="-285750">
              <a:defRPr kumimoji="1" sz="1000">
                <a:solidFill>
                  <a:schemeClr val="tx1"/>
                </a:solidFill>
                <a:latin typeface="Times New Roman" charset="0"/>
                <a:ea typeface="ＭＳ Ｐゴシック" charset="0"/>
              </a:defRPr>
            </a:lvl2pPr>
            <a:lvl3pPr marL="1143000" indent="-228600">
              <a:defRPr kumimoji="1" sz="1000">
                <a:solidFill>
                  <a:schemeClr val="tx1"/>
                </a:solidFill>
                <a:latin typeface="Times New Roman" charset="0"/>
                <a:ea typeface="ＭＳ Ｐゴシック" charset="0"/>
              </a:defRPr>
            </a:lvl3pPr>
            <a:lvl4pPr marL="1600200" indent="-228600">
              <a:defRPr kumimoji="1" sz="1000">
                <a:solidFill>
                  <a:schemeClr val="tx1"/>
                </a:solidFill>
                <a:latin typeface="Times New Roman" charset="0"/>
                <a:ea typeface="ＭＳ Ｐゴシック" charset="0"/>
              </a:defRPr>
            </a:lvl4pPr>
            <a:lvl5pPr marL="2057400" indent="-228600">
              <a:defRPr kumimoji="1" sz="1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kumimoji="1" sz="1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kumimoji="1" sz="1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kumimoji="1" sz="1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kumimoji="1" sz="1000">
                <a:solidFill>
                  <a:schemeClr val="tx1"/>
                </a:solidFill>
                <a:latin typeface="Times New Roman" charset="0"/>
                <a:ea typeface="ＭＳ Ｐゴシック" charset="0"/>
              </a:defRPr>
            </a:lvl9pPr>
          </a:lstStyle>
          <a:p>
            <a:r>
              <a:rPr lang="en-US" sz="1200" b="1" dirty="0" err="1">
                <a:latin typeface="メイリオ" panose="020B0604030504040204" pitchFamily="50" charset="-128"/>
                <a:ea typeface="メイリオ" panose="020B0604030504040204" pitchFamily="50" charset="-128"/>
                <a:cs typeface="メイリオ" panose="020B0604030504040204" pitchFamily="50" charset="-128"/>
              </a:rPr>
              <a:t>ユーザ</a:t>
            </a:r>
            <a:r>
              <a:rPr lang="ja-JP" altLang="en-US" sz="1200" b="1" dirty="0" err="1">
                <a:latin typeface="メイリオ" panose="020B0604030504040204" pitchFamily="50" charset="-128"/>
                <a:ea typeface="メイリオ" panose="020B0604030504040204" pitchFamily="50" charset="-128"/>
                <a:cs typeface="メイリオ" panose="020B0604030504040204" pitchFamily="50" charset="-128"/>
              </a:rPr>
              <a:t>ー</a:t>
            </a:r>
            <a:r>
              <a:rPr lang="en-US" sz="1200" b="1" dirty="0" err="1">
                <a:latin typeface="メイリオ" panose="020B0604030504040204" pitchFamily="50" charset="-128"/>
                <a:ea typeface="メイリオ" panose="020B0604030504040204" pitchFamily="50" charset="-128"/>
                <a:cs typeface="メイリオ" panose="020B0604030504040204" pitchFamily="50" charset="-128"/>
              </a:rPr>
              <a:t>空間</a:t>
            </a:r>
            <a:endParaRPr 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869" name="Text Box 38"/>
          <p:cNvSpPr txBox="1">
            <a:spLocks noChangeArrowheads="1"/>
          </p:cNvSpPr>
          <p:nvPr/>
        </p:nvSpPr>
        <p:spPr bwMode="auto">
          <a:xfrm>
            <a:off x="8424706" y="3782327"/>
            <a:ext cx="11079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000">
                <a:solidFill>
                  <a:schemeClr val="tx1"/>
                </a:solidFill>
                <a:latin typeface="Times New Roman" charset="0"/>
                <a:ea typeface="ＭＳ Ｐゴシック" charset="0"/>
                <a:cs typeface="ＭＳ Ｐゴシック" charset="0"/>
              </a:defRPr>
            </a:lvl1pPr>
            <a:lvl2pPr marL="742950" indent="-285750">
              <a:defRPr kumimoji="1" sz="1000">
                <a:solidFill>
                  <a:schemeClr val="tx1"/>
                </a:solidFill>
                <a:latin typeface="Times New Roman" charset="0"/>
                <a:ea typeface="ＭＳ Ｐゴシック" charset="0"/>
              </a:defRPr>
            </a:lvl2pPr>
            <a:lvl3pPr marL="1143000" indent="-228600">
              <a:defRPr kumimoji="1" sz="1000">
                <a:solidFill>
                  <a:schemeClr val="tx1"/>
                </a:solidFill>
                <a:latin typeface="Times New Roman" charset="0"/>
                <a:ea typeface="ＭＳ Ｐゴシック" charset="0"/>
              </a:defRPr>
            </a:lvl3pPr>
            <a:lvl4pPr marL="1600200" indent="-228600">
              <a:defRPr kumimoji="1" sz="1000">
                <a:solidFill>
                  <a:schemeClr val="tx1"/>
                </a:solidFill>
                <a:latin typeface="Times New Roman" charset="0"/>
                <a:ea typeface="ＭＳ Ｐゴシック" charset="0"/>
              </a:defRPr>
            </a:lvl4pPr>
            <a:lvl5pPr marL="2057400" indent="-228600">
              <a:defRPr kumimoji="1" sz="1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kumimoji="1" sz="1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kumimoji="1" sz="1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kumimoji="1" sz="1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kumimoji="1" sz="1000">
                <a:solidFill>
                  <a:schemeClr val="tx1"/>
                </a:solidFill>
                <a:latin typeface="Times New Roman" charset="0"/>
                <a:ea typeface="ＭＳ Ｐゴシック" charset="0"/>
              </a:defRPr>
            </a:lvl9pPr>
          </a:lstStyle>
          <a:p>
            <a:r>
              <a:rPr lang="en-US" sz="1200" b="1" dirty="0" err="1">
                <a:latin typeface="メイリオ" panose="020B0604030504040204" pitchFamily="50" charset="-128"/>
                <a:ea typeface="メイリオ" panose="020B0604030504040204" pitchFamily="50" charset="-128"/>
                <a:cs typeface="メイリオ" panose="020B0604030504040204" pitchFamily="50" charset="-128"/>
              </a:rPr>
              <a:t>カーネル空間</a:t>
            </a:r>
            <a:endParaRPr 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870" name="Text Box 39"/>
          <p:cNvSpPr txBox="1">
            <a:spLocks noChangeArrowheads="1"/>
          </p:cNvSpPr>
          <p:nvPr/>
        </p:nvSpPr>
        <p:spPr bwMode="auto">
          <a:xfrm>
            <a:off x="8424706" y="5081619"/>
            <a:ext cx="11079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000">
                <a:solidFill>
                  <a:schemeClr val="tx1"/>
                </a:solidFill>
                <a:latin typeface="Times New Roman" charset="0"/>
                <a:ea typeface="ＭＳ Ｐゴシック" charset="0"/>
                <a:cs typeface="ＭＳ Ｐゴシック" charset="0"/>
              </a:defRPr>
            </a:lvl1pPr>
            <a:lvl2pPr marL="742950" indent="-285750">
              <a:defRPr kumimoji="1" sz="1000">
                <a:solidFill>
                  <a:schemeClr val="tx1"/>
                </a:solidFill>
                <a:latin typeface="Times New Roman" charset="0"/>
                <a:ea typeface="ＭＳ Ｐゴシック" charset="0"/>
              </a:defRPr>
            </a:lvl2pPr>
            <a:lvl3pPr marL="1143000" indent="-228600">
              <a:defRPr kumimoji="1" sz="1000">
                <a:solidFill>
                  <a:schemeClr val="tx1"/>
                </a:solidFill>
                <a:latin typeface="Times New Roman" charset="0"/>
                <a:ea typeface="ＭＳ Ｐゴシック" charset="0"/>
              </a:defRPr>
            </a:lvl3pPr>
            <a:lvl4pPr marL="1600200" indent="-228600">
              <a:defRPr kumimoji="1" sz="1000">
                <a:solidFill>
                  <a:schemeClr val="tx1"/>
                </a:solidFill>
                <a:latin typeface="Times New Roman" charset="0"/>
                <a:ea typeface="ＭＳ Ｐゴシック" charset="0"/>
              </a:defRPr>
            </a:lvl4pPr>
            <a:lvl5pPr marL="2057400" indent="-228600">
              <a:defRPr kumimoji="1" sz="1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kumimoji="1" sz="1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kumimoji="1" sz="1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kumimoji="1" sz="1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kumimoji="1" sz="1000">
                <a:solidFill>
                  <a:schemeClr val="tx1"/>
                </a:solidFill>
                <a:latin typeface="Times New Roman" charset="0"/>
                <a:ea typeface="ＭＳ Ｐゴシック" charset="0"/>
              </a:defRPr>
            </a:lvl9pPr>
          </a:lstStyle>
          <a:p>
            <a:r>
              <a:rPr lang="en-US" sz="1200" b="1" dirty="0" err="1">
                <a:latin typeface="メイリオ" panose="020B0604030504040204" pitchFamily="50" charset="-128"/>
                <a:ea typeface="メイリオ" panose="020B0604030504040204" pitchFamily="50" charset="-128"/>
                <a:cs typeface="メイリオ" panose="020B0604030504040204" pitchFamily="50" charset="-128"/>
              </a:rPr>
              <a:t>ハードウェア</a:t>
            </a:r>
            <a:endParaRPr 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871" name="Rectangle 40"/>
          <p:cNvSpPr>
            <a:spLocks noChangeArrowheads="1"/>
          </p:cNvSpPr>
          <p:nvPr/>
        </p:nvSpPr>
        <p:spPr bwMode="auto">
          <a:xfrm>
            <a:off x="5446059" y="1675715"/>
            <a:ext cx="4298442" cy="434022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872" name="Text Box 43"/>
          <p:cNvSpPr txBox="1">
            <a:spLocks noChangeArrowheads="1"/>
          </p:cNvSpPr>
          <p:nvPr/>
        </p:nvSpPr>
        <p:spPr bwMode="auto">
          <a:xfrm>
            <a:off x="5828393" y="2853639"/>
            <a:ext cx="359585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000">
                <a:solidFill>
                  <a:schemeClr val="tx1"/>
                </a:solidFill>
                <a:latin typeface="Times New Roman" charset="0"/>
                <a:ea typeface="ＭＳ Ｐゴシック" charset="0"/>
                <a:cs typeface="ＭＳ Ｐゴシック" charset="0"/>
              </a:defRPr>
            </a:lvl1pPr>
            <a:lvl2pPr marL="742950" indent="-285750">
              <a:defRPr kumimoji="1" sz="1000">
                <a:solidFill>
                  <a:schemeClr val="tx1"/>
                </a:solidFill>
                <a:latin typeface="Times New Roman" charset="0"/>
                <a:ea typeface="ＭＳ Ｐゴシック" charset="0"/>
              </a:defRPr>
            </a:lvl2pPr>
            <a:lvl3pPr marL="1143000" indent="-228600">
              <a:defRPr kumimoji="1" sz="1000">
                <a:solidFill>
                  <a:schemeClr val="tx1"/>
                </a:solidFill>
                <a:latin typeface="Times New Roman" charset="0"/>
                <a:ea typeface="ＭＳ Ｐゴシック" charset="0"/>
              </a:defRPr>
            </a:lvl3pPr>
            <a:lvl4pPr marL="1600200" indent="-228600">
              <a:defRPr kumimoji="1" sz="1000">
                <a:solidFill>
                  <a:schemeClr val="tx1"/>
                </a:solidFill>
                <a:latin typeface="Times New Roman" charset="0"/>
                <a:ea typeface="ＭＳ Ｐゴシック" charset="0"/>
              </a:defRPr>
            </a:lvl4pPr>
            <a:lvl5pPr marL="2057400" indent="-228600">
              <a:defRPr kumimoji="1" sz="1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kumimoji="1" sz="1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kumimoji="1" sz="1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kumimoji="1" sz="1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kumimoji="1" sz="1000">
                <a:solidFill>
                  <a:schemeClr val="tx1"/>
                </a:solidFill>
                <a:latin typeface="Times New Roman" charset="0"/>
                <a:ea typeface="ＭＳ Ｐゴシック" charset="0"/>
              </a:defRPr>
            </a:lvl9pPr>
          </a:lstStyle>
          <a:p>
            <a:r>
              <a:rPr lang="en-US" sz="1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sz="1400" dirty="0" err="1">
                <a:latin typeface="メイリオ" panose="020B0604030504040204" pitchFamily="50" charset="-128"/>
                <a:ea typeface="メイリオ" panose="020B0604030504040204" pitchFamily="50" charset="-128"/>
                <a:cs typeface="メイリオ" panose="020B0604030504040204" pitchFamily="50" charset="-128"/>
              </a:rPr>
              <a:t>コンポーネント名を</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記入し</a:t>
            </a:r>
            <a:r>
              <a:rPr lang="en-US" sz="1400" dirty="0" err="1">
                <a:latin typeface="メイリオ" panose="020B0604030504040204" pitchFamily="50" charset="-128"/>
                <a:ea typeface="メイリオ" panose="020B0604030504040204" pitchFamily="50" charset="-128"/>
                <a:cs typeface="メイリオ" panose="020B0604030504040204" pitchFamily="50" charset="-128"/>
              </a:rPr>
              <a:t>てください</a:t>
            </a:r>
            <a:r>
              <a:rPr lang="en-US" sz="1400" dirty="0">
                <a:latin typeface="メイリオ" panose="020B0604030504040204" pitchFamily="50" charset="-128"/>
                <a:ea typeface="メイリオ" panose="020B0604030504040204" pitchFamily="50" charset="-128"/>
                <a:cs typeface="メイリオ" panose="020B0604030504040204" pitchFamily="50" charset="-128"/>
              </a:rPr>
              <a:t> ]</a:t>
            </a:r>
          </a:p>
        </p:txBody>
      </p:sp>
      <p:sp>
        <p:nvSpPr>
          <p:cNvPr id="35873" name="Text Box 44"/>
          <p:cNvSpPr txBox="1">
            <a:spLocks noChangeArrowheads="1"/>
          </p:cNvSpPr>
          <p:nvPr/>
        </p:nvSpPr>
        <p:spPr bwMode="auto">
          <a:xfrm>
            <a:off x="5828393" y="4082364"/>
            <a:ext cx="359585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000">
                <a:solidFill>
                  <a:schemeClr val="tx1"/>
                </a:solidFill>
                <a:latin typeface="Times New Roman" charset="0"/>
                <a:ea typeface="ＭＳ Ｐゴシック" charset="0"/>
                <a:cs typeface="ＭＳ Ｐゴシック" charset="0"/>
              </a:defRPr>
            </a:lvl1pPr>
            <a:lvl2pPr marL="742950" indent="-285750">
              <a:defRPr kumimoji="1" sz="1000">
                <a:solidFill>
                  <a:schemeClr val="tx1"/>
                </a:solidFill>
                <a:latin typeface="Times New Roman" charset="0"/>
                <a:ea typeface="ＭＳ Ｐゴシック" charset="0"/>
              </a:defRPr>
            </a:lvl2pPr>
            <a:lvl3pPr marL="1143000" indent="-228600">
              <a:defRPr kumimoji="1" sz="1000">
                <a:solidFill>
                  <a:schemeClr val="tx1"/>
                </a:solidFill>
                <a:latin typeface="Times New Roman" charset="0"/>
                <a:ea typeface="ＭＳ Ｐゴシック" charset="0"/>
              </a:defRPr>
            </a:lvl3pPr>
            <a:lvl4pPr marL="1600200" indent="-228600">
              <a:defRPr kumimoji="1" sz="1000">
                <a:solidFill>
                  <a:schemeClr val="tx1"/>
                </a:solidFill>
                <a:latin typeface="Times New Roman" charset="0"/>
                <a:ea typeface="ＭＳ Ｐゴシック" charset="0"/>
              </a:defRPr>
            </a:lvl4pPr>
            <a:lvl5pPr marL="2057400" indent="-228600">
              <a:defRPr kumimoji="1" sz="1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kumimoji="1" sz="1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kumimoji="1" sz="1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kumimoji="1" sz="1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kumimoji="1" sz="1000">
                <a:solidFill>
                  <a:schemeClr val="tx1"/>
                </a:solidFill>
                <a:latin typeface="Times New Roman" charset="0"/>
                <a:ea typeface="ＭＳ Ｐゴシック" charset="0"/>
              </a:defRPr>
            </a:lvl9pPr>
          </a:lstStyle>
          <a:p>
            <a:r>
              <a:rPr lang="en-US"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sz="1400" dirty="0" err="1">
                <a:latin typeface="メイリオ" panose="020B0604030504040204" pitchFamily="50" charset="-128"/>
                <a:ea typeface="メイリオ" panose="020B0604030504040204" pitchFamily="50" charset="-128"/>
                <a:cs typeface="メイリオ" panose="020B0604030504040204" pitchFamily="50" charset="-128"/>
              </a:rPr>
              <a:t>コンポーネント名を</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記入し</a:t>
            </a:r>
            <a:r>
              <a:rPr lang="en-US" sz="1400" dirty="0" err="1">
                <a:latin typeface="メイリオ" panose="020B0604030504040204" pitchFamily="50" charset="-128"/>
                <a:ea typeface="メイリオ" panose="020B0604030504040204" pitchFamily="50" charset="-128"/>
                <a:cs typeface="メイリオ" panose="020B0604030504040204" pitchFamily="50" charset="-128"/>
              </a:rPr>
              <a:t>てください</a:t>
            </a:r>
            <a:r>
              <a:rPr lang="en-US" sz="1400" dirty="0">
                <a:latin typeface="メイリオ" panose="020B0604030504040204" pitchFamily="50" charset="-128"/>
                <a:ea typeface="メイリオ" panose="020B0604030504040204" pitchFamily="50" charset="-128"/>
                <a:cs typeface="メイリオ" panose="020B0604030504040204" pitchFamily="50" charset="-128"/>
              </a:rPr>
              <a:t> ]</a:t>
            </a:r>
          </a:p>
        </p:txBody>
      </p:sp>
      <p:sp>
        <p:nvSpPr>
          <p:cNvPr id="35874" name="Text Box 45"/>
          <p:cNvSpPr txBox="1">
            <a:spLocks noChangeArrowheads="1"/>
          </p:cNvSpPr>
          <p:nvPr/>
        </p:nvSpPr>
        <p:spPr bwMode="auto">
          <a:xfrm>
            <a:off x="5828393" y="5385988"/>
            <a:ext cx="359585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000">
                <a:solidFill>
                  <a:schemeClr val="tx1"/>
                </a:solidFill>
                <a:latin typeface="Times New Roman" charset="0"/>
                <a:ea typeface="ＭＳ Ｐゴシック" charset="0"/>
                <a:cs typeface="ＭＳ Ｐゴシック" charset="0"/>
              </a:defRPr>
            </a:lvl1pPr>
            <a:lvl2pPr marL="742950" indent="-285750">
              <a:defRPr kumimoji="1" sz="1000">
                <a:solidFill>
                  <a:schemeClr val="tx1"/>
                </a:solidFill>
                <a:latin typeface="Times New Roman" charset="0"/>
                <a:ea typeface="ＭＳ Ｐゴシック" charset="0"/>
              </a:defRPr>
            </a:lvl2pPr>
            <a:lvl3pPr marL="1143000" indent="-228600">
              <a:defRPr kumimoji="1" sz="1000">
                <a:solidFill>
                  <a:schemeClr val="tx1"/>
                </a:solidFill>
                <a:latin typeface="Times New Roman" charset="0"/>
                <a:ea typeface="ＭＳ Ｐゴシック" charset="0"/>
              </a:defRPr>
            </a:lvl3pPr>
            <a:lvl4pPr marL="1600200" indent="-228600">
              <a:defRPr kumimoji="1" sz="1000">
                <a:solidFill>
                  <a:schemeClr val="tx1"/>
                </a:solidFill>
                <a:latin typeface="Times New Roman" charset="0"/>
                <a:ea typeface="ＭＳ Ｐゴシック" charset="0"/>
              </a:defRPr>
            </a:lvl4pPr>
            <a:lvl5pPr marL="2057400" indent="-228600">
              <a:defRPr kumimoji="1" sz="1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kumimoji="1" sz="1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kumimoji="1" sz="1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kumimoji="1" sz="1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kumimoji="1" sz="1000">
                <a:solidFill>
                  <a:schemeClr val="tx1"/>
                </a:solidFill>
                <a:latin typeface="Times New Roman" charset="0"/>
                <a:ea typeface="ＭＳ Ｐゴシック" charset="0"/>
              </a:defRPr>
            </a:lvl9pPr>
          </a:lstStyle>
          <a:p>
            <a:r>
              <a:rPr lang="en-US"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sz="1400" dirty="0" err="1">
                <a:latin typeface="メイリオ" panose="020B0604030504040204" pitchFamily="50" charset="-128"/>
                <a:ea typeface="メイリオ" panose="020B0604030504040204" pitchFamily="50" charset="-128"/>
                <a:cs typeface="メイリオ" panose="020B0604030504040204" pitchFamily="50" charset="-128"/>
              </a:rPr>
              <a:t>コンポーネント名を</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記入し</a:t>
            </a:r>
            <a:r>
              <a:rPr lang="en-US" sz="1400" dirty="0" err="1">
                <a:latin typeface="メイリオ" panose="020B0604030504040204" pitchFamily="50" charset="-128"/>
                <a:ea typeface="メイリオ" panose="020B0604030504040204" pitchFamily="50" charset="-128"/>
                <a:cs typeface="メイリオ" panose="020B0604030504040204" pitchFamily="50" charset="-128"/>
              </a:rPr>
              <a:t>てください</a:t>
            </a:r>
            <a:r>
              <a:rPr lang="en-US" sz="1400" dirty="0">
                <a:latin typeface="メイリオ" panose="020B0604030504040204" pitchFamily="50" charset="-128"/>
                <a:ea typeface="メイリオ" panose="020B0604030504040204" pitchFamily="50" charset="-128"/>
                <a:cs typeface="メイリオ" panose="020B0604030504040204" pitchFamily="50" charset="-128"/>
              </a:rPr>
              <a:t> ]</a:t>
            </a:r>
          </a:p>
        </p:txBody>
      </p:sp>
      <p:sp>
        <p:nvSpPr>
          <p:cNvPr id="35875" name="Line 46"/>
          <p:cNvSpPr>
            <a:spLocks noChangeShapeType="1"/>
          </p:cNvSpPr>
          <p:nvPr/>
        </p:nvSpPr>
        <p:spPr bwMode="auto">
          <a:xfrm>
            <a:off x="7025568" y="3194952"/>
            <a:ext cx="0" cy="8636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876" name="Line 47"/>
          <p:cNvSpPr>
            <a:spLocks noChangeShapeType="1"/>
          </p:cNvSpPr>
          <p:nvPr/>
        </p:nvSpPr>
        <p:spPr bwMode="auto">
          <a:xfrm>
            <a:off x="7025568" y="4445903"/>
            <a:ext cx="0" cy="77787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877" name="Text Box 48"/>
          <p:cNvSpPr txBox="1">
            <a:spLocks noChangeArrowheads="1"/>
          </p:cNvSpPr>
          <p:nvPr/>
        </p:nvSpPr>
        <p:spPr bwMode="auto">
          <a:xfrm>
            <a:off x="7025567" y="3382279"/>
            <a:ext cx="227965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1000">
                <a:solidFill>
                  <a:schemeClr val="tx1"/>
                </a:solidFill>
                <a:latin typeface="Times New Roman" charset="0"/>
                <a:ea typeface="ＭＳ Ｐゴシック" charset="0"/>
                <a:cs typeface="ＭＳ Ｐゴシック" charset="0"/>
              </a:defRPr>
            </a:lvl1pPr>
            <a:lvl2pPr marL="742950" indent="-285750">
              <a:defRPr kumimoji="1" sz="1000">
                <a:solidFill>
                  <a:schemeClr val="tx1"/>
                </a:solidFill>
                <a:latin typeface="Times New Roman" charset="0"/>
                <a:ea typeface="ＭＳ Ｐゴシック" charset="0"/>
              </a:defRPr>
            </a:lvl2pPr>
            <a:lvl3pPr marL="1143000" indent="-228600">
              <a:defRPr kumimoji="1" sz="1000">
                <a:solidFill>
                  <a:schemeClr val="tx1"/>
                </a:solidFill>
                <a:latin typeface="Times New Roman" charset="0"/>
                <a:ea typeface="ＭＳ Ｐゴシック" charset="0"/>
              </a:defRPr>
            </a:lvl3pPr>
            <a:lvl4pPr marL="1600200" indent="-228600">
              <a:defRPr kumimoji="1" sz="1000">
                <a:solidFill>
                  <a:schemeClr val="tx1"/>
                </a:solidFill>
                <a:latin typeface="Times New Roman" charset="0"/>
                <a:ea typeface="ＭＳ Ｐゴシック" charset="0"/>
              </a:defRPr>
            </a:lvl4pPr>
            <a:lvl5pPr marL="2057400" indent="-228600">
              <a:defRPr kumimoji="1" sz="1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kumimoji="1" sz="1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kumimoji="1" sz="1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kumimoji="1" sz="1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kumimoji="1" sz="1000">
                <a:solidFill>
                  <a:schemeClr val="tx1"/>
                </a:solidFill>
                <a:latin typeface="Times New Roman" charset="0"/>
                <a:ea typeface="ＭＳ Ｐゴシック" charset="0"/>
              </a:defRPr>
            </a:lvl9pPr>
          </a:lstStyle>
          <a:p>
            <a:r>
              <a:rPr lang="en-US" sz="900" dirty="0">
                <a:latin typeface="メイリオ" panose="020B0604030504040204" pitchFamily="50" charset="-128"/>
                <a:ea typeface="メイリオ" panose="020B0604030504040204" pitchFamily="50" charset="-128"/>
                <a:cs typeface="メイリオ" panose="020B0604030504040204" pitchFamily="50" charset="-128"/>
              </a:rPr>
              <a:t>[</a:t>
            </a:r>
            <a:r>
              <a:rPr lang="en-US" sz="900" dirty="0" err="1">
                <a:latin typeface="メイリオ" panose="020B0604030504040204" pitchFamily="50" charset="-128"/>
                <a:ea typeface="メイリオ" panose="020B0604030504040204" pitchFamily="50" charset="-128"/>
                <a:cs typeface="メイリオ" panose="020B0604030504040204" pitchFamily="50" charset="-128"/>
              </a:rPr>
              <a:t>相互作用</a:t>
            </a:r>
            <a:r>
              <a:rPr lang="ja-JP" altLang="en-US" sz="900" dirty="0">
                <a:latin typeface="メイリオ" panose="020B0604030504040204" pitchFamily="50" charset="-128"/>
                <a:ea typeface="メイリオ" panose="020B0604030504040204" pitchFamily="50" charset="-128"/>
                <a:cs typeface="メイリオ" panose="020B0604030504040204" pitchFamily="50" charset="-128"/>
              </a:rPr>
              <a:t>の仕方を記入して</a:t>
            </a:r>
            <a:r>
              <a:rPr lang="en-US" sz="900" dirty="0" err="1">
                <a:latin typeface="メイリオ" panose="020B0604030504040204" pitchFamily="50" charset="-128"/>
                <a:ea typeface="メイリオ" panose="020B0604030504040204" pitchFamily="50" charset="-128"/>
                <a:cs typeface="メイリオ" panose="020B0604030504040204" pitchFamily="50" charset="-128"/>
              </a:rPr>
              <a:t>ください</a:t>
            </a:r>
            <a:r>
              <a:rPr lang="en-US" sz="900" dirty="0">
                <a:latin typeface="メイリオ" panose="020B0604030504040204" pitchFamily="50" charset="-128"/>
                <a:ea typeface="メイリオ" panose="020B0604030504040204" pitchFamily="50" charset="-128"/>
                <a:cs typeface="メイリオ" panose="020B0604030504040204" pitchFamily="50" charset="-128"/>
              </a:rPr>
              <a:t> ]</a:t>
            </a:r>
          </a:p>
        </p:txBody>
      </p:sp>
      <p:sp>
        <p:nvSpPr>
          <p:cNvPr id="40" name="Rectangle 2"/>
          <p:cNvSpPr txBox="1">
            <a:spLocks noChangeArrowheads="1"/>
          </p:cNvSpPr>
          <p:nvPr/>
        </p:nvSpPr>
        <p:spPr>
          <a:xfrm>
            <a:off x="608400" y="532800"/>
            <a:ext cx="10972800" cy="990600"/>
          </a:xfrm>
          <a:prstGeom prst="rect">
            <a:avLst/>
          </a:prstGeom>
          <a:ln>
            <a:noFill/>
          </a:ln>
          <a:effectLst/>
        </p:spPr>
        <p:txBody>
          <a:bodyPr vert="horz" lIns="91440" tIns="45720" rIns="91440" bIns="45720" rtlCol="0" anchor="ctr" anchorCtr="0">
            <a:normAutofit/>
          </a:bodyPr>
          <a:lstStyle>
            <a:lvl1pPr algn="l" defTabSz="914400" rtl="0" eaLnBrk="1" latinLnBrk="0" hangingPunct="1">
              <a:spcBef>
                <a:spcPct val="0"/>
              </a:spcBef>
              <a:buNone/>
              <a:defRPr lang="ko-KR" altLang="en-US" sz="2800" b="1" kern="1200" spc="-100" baseline="0" dirty="0">
                <a:ln w="3175">
                  <a:noFill/>
                </a:ln>
                <a:solidFill>
                  <a:schemeClr val="tx1"/>
                </a:solidFill>
                <a:effectLst>
                  <a:glow rad="228600">
                    <a:schemeClr val="bg1">
                      <a:alpha val="40000"/>
                    </a:schemeClr>
                  </a:glow>
                </a:effectLst>
                <a:latin typeface="맑은 고딕" pitchFamily="50" charset="-127"/>
                <a:ea typeface="+mn-ea"/>
                <a:cs typeface="Lucida Sans Unicode" pitchFamily="34" charset="0"/>
              </a:defRPr>
            </a:lvl1pPr>
          </a:lstStyle>
          <a:p>
            <a:r>
              <a:rPr lang="en-US" sz="4000" b="0" dirty="0" err="1">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アーキテクチャ</a:t>
            </a:r>
            <a:r>
              <a:rPr lang="en-US" sz="4000" b="0" dirty="0">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  </a:t>
            </a:r>
            <a:r>
              <a:rPr lang="en-US" sz="4000" b="0" dirty="0" err="1">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レビュ</a:t>
            </a:r>
            <a:r>
              <a:rPr lang="en-US" sz="4000" b="0" dirty="0">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ー（</a:t>
            </a:r>
            <a:r>
              <a:rPr lang="en-US" sz="4000" b="0" dirty="0" err="1">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テンプレートの例</a:t>
            </a:r>
            <a:r>
              <a:rPr lang="en-US" sz="4000" b="0" dirty="0">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a:t>
            </a:r>
            <a:endParaRPr lang="en-US" sz="4000" b="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Text Box 48"/>
          <p:cNvSpPr txBox="1">
            <a:spLocks noChangeArrowheads="1"/>
          </p:cNvSpPr>
          <p:nvPr/>
        </p:nvSpPr>
        <p:spPr bwMode="auto">
          <a:xfrm>
            <a:off x="7025568" y="4628914"/>
            <a:ext cx="227965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1000">
                <a:solidFill>
                  <a:schemeClr val="tx1"/>
                </a:solidFill>
                <a:latin typeface="Times New Roman" charset="0"/>
                <a:ea typeface="ＭＳ Ｐゴシック" charset="0"/>
                <a:cs typeface="ＭＳ Ｐゴシック" charset="0"/>
              </a:defRPr>
            </a:lvl1pPr>
            <a:lvl2pPr marL="742950" indent="-285750">
              <a:defRPr kumimoji="1" sz="1000">
                <a:solidFill>
                  <a:schemeClr val="tx1"/>
                </a:solidFill>
                <a:latin typeface="Times New Roman" charset="0"/>
                <a:ea typeface="ＭＳ Ｐゴシック" charset="0"/>
              </a:defRPr>
            </a:lvl2pPr>
            <a:lvl3pPr marL="1143000" indent="-228600">
              <a:defRPr kumimoji="1" sz="1000">
                <a:solidFill>
                  <a:schemeClr val="tx1"/>
                </a:solidFill>
                <a:latin typeface="Times New Roman" charset="0"/>
                <a:ea typeface="ＭＳ Ｐゴシック" charset="0"/>
              </a:defRPr>
            </a:lvl3pPr>
            <a:lvl4pPr marL="1600200" indent="-228600">
              <a:defRPr kumimoji="1" sz="1000">
                <a:solidFill>
                  <a:schemeClr val="tx1"/>
                </a:solidFill>
                <a:latin typeface="Times New Roman" charset="0"/>
                <a:ea typeface="ＭＳ Ｐゴシック" charset="0"/>
              </a:defRPr>
            </a:lvl4pPr>
            <a:lvl5pPr marL="2057400" indent="-228600">
              <a:defRPr kumimoji="1" sz="1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kumimoji="1" sz="1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kumimoji="1" sz="1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kumimoji="1" sz="1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kumimoji="1" sz="1000">
                <a:solidFill>
                  <a:schemeClr val="tx1"/>
                </a:solidFill>
                <a:latin typeface="Times New Roman" charset="0"/>
                <a:ea typeface="ＭＳ Ｐゴシック" charset="0"/>
              </a:defRPr>
            </a:lvl9pPr>
          </a:lstStyle>
          <a:p>
            <a:r>
              <a:rPr lang="en-US" sz="900" dirty="0">
                <a:latin typeface="メイリオ" panose="020B0604030504040204" pitchFamily="50" charset="-128"/>
                <a:ea typeface="メイリオ" panose="020B0604030504040204" pitchFamily="50" charset="-128"/>
                <a:cs typeface="メイリオ" panose="020B0604030504040204" pitchFamily="50" charset="-128"/>
              </a:rPr>
              <a:t>[</a:t>
            </a:r>
            <a:r>
              <a:rPr lang="en-US" sz="900" dirty="0" err="1">
                <a:latin typeface="メイリオ" panose="020B0604030504040204" pitchFamily="50" charset="-128"/>
                <a:ea typeface="メイリオ" panose="020B0604030504040204" pitchFamily="50" charset="-128"/>
                <a:cs typeface="メイリオ" panose="020B0604030504040204" pitchFamily="50" charset="-128"/>
              </a:rPr>
              <a:t>相互作用</a:t>
            </a:r>
            <a:r>
              <a:rPr lang="ja-JP" altLang="en-US" sz="900" dirty="0">
                <a:latin typeface="メイリオ" panose="020B0604030504040204" pitchFamily="50" charset="-128"/>
                <a:ea typeface="メイリオ" panose="020B0604030504040204" pitchFamily="50" charset="-128"/>
                <a:cs typeface="メイリオ" panose="020B0604030504040204" pitchFamily="50" charset="-128"/>
              </a:rPr>
              <a:t>の仕方を記入して</a:t>
            </a:r>
            <a:r>
              <a:rPr lang="en-US" sz="900" dirty="0" err="1">
                <a:latin typeface="メイリオ" panose="020B0604030504040204" pitchFamily="50" charset="-128"/>
                <a:ea typeface="メイリオ" panose="020B0604030504040204" pitchFamily="50" charset="-128"/>
                <a:cs typeface="メイリオ" panose="020B0604030504040204" pitchFamily="50" charset="-128"/>
              </a:rPr>
              <a:t>ください</a:t>
            </a:r>
            <a:r>
              <a:rPr lang="en-US" sz="900" dirty="0">
                <a:latin typeface="メイリオ" panose="020B0604030504040204" pitchFamily="50" charset="-128"/>
                <a:ea typeface="メイリオ" panose="020B0604030504040204" pitchFamily="50" charset="-128"/>
                <a:cs typeface="メイリオ" panose="020B0604030504040204" pitchFamily="50" charset="-128"/>
              </a:rPr>
              <a:t> ]</a:t>
            </a:r>
          </a:p>
        </p:txBody>
      </p:sp>
    </p:spTree>
    <p:extLst>
      <p:ext uri="{BB962C8B-B14F-4D97-AF65-F5344CB8AC3E}">
        <p14:creationId xmlns:p14="http://schemas.microsoft.com/office/powerpoint/2010/main" val="179906730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AutoShape 5"/>
          <p:cNvSpPr>
            <a:spLocks noChangeArrowheads="1"/>
          </p:cNvSpPr>
          <p:nvPr/>
        </p:nvSpPr>
        <p:spPr bwMode="auto">
          <a:xfrm>
            <a:off x="3843338" y="1331075"/>
            <a:ext cx="4508500" cy="1792287"/>
          </a:xfrm>
          <a:prstGeom prst="cloudCallout">
            <a:avLst>
              <a:gd name="adj1" fmla="val -24583"/>
              <a:gd name="adj2" fmla="val 15722"/>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en-US" sz="1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Rectangle 25"/>
          <p:cNvSpPr txBox="1">
            <a:spLocks/>
          </p:cNvSpPr>
          <p:nvPr/>
        </p:nvSpPr>
        <p:spPr>
          <a:xfrm>
            <a:off x="6672000" y="3600000"/>
            <a:ext cx="5040000" cy="2832415"/>
          </a:xfrm>
          <a:prstGeom prst="rect">
            <a:avLst/>
          </a:prstGeom>
        </p:spPr>
        <p:txBody>
          <a:bodyPr vert="horz" lIns="91440" tIns="45720" rIns="91440" bIns="45720" rtlCol="0" anchor="t">
            <a:normAutofit/>
          </a:bodyPr>
          <a:lstStyle/>
          <a:p>
            <a:pPr marL="228600" marR="0" lvl="0" indent="-228600" fontAlgn="auto">
              <a:lnSpc>
                <a:spcPct val="90000"/>
              </a:lnSpc>
              <a:spcBef>
                <a:spcPts val="1000"/>
              </a:spcBef>
              <a:spcAft>
                <a:spcPts val="0"/>
              </a:spcAft>
              <a:buClrTx/>
              <a:buSzPct val="90000"/>
              <a:buFont typeface="Arial" panose="020B0604020202020204" pitchFamily="34" charset="0"/>
              <a:buChar char="•"/>
              <a:tabLst/>
              <a:defRPr/>
            </a:pPr>
            <a:r>
              <a:rPr lang="en-US" u="sng" dirty="0" err="1">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成果</a:t>
            </a:r>
            <a:r>
              <a:rPr lang="en-US" u="sng"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 </a:t>
            </a:r>
          </a:p>
          <a:p>
            <a:pPr marR="0" lvl="1" indent="-182880" fontAlgn="auto">
              <a:lnSpc>
                <a:spcPct val="90000"/>
              </a:lnSpc>
              <a:spcBef>
                <a:spcPct val="20000"/>
              </a:spcBef>
              <a:spcAft>
                <a:spcPts val="0"/>
              </a:spcAft>
              <a:buClr>
                <a:schemeClr val="accent1"/>
              </a:buClr>
              <a:buSzPct val="85000"/>
              <a:buFont typeface="Arial" pitchFamily="34" charset="0"/>
              <a:buChar char="•"/>
              <a:tabLst/>
              <a:defRPr/>
            </a:pPr>
            <a:r>
              <a:rPr lang="en-US" sz="1600" dirty="0">
                <a:latin typeface="メイリオ" panose="020B0604030504040204" pitchFamily="50" charset="-128"/>
                <a:ea typeface="メイリオ" panose="020B0604030504040204" pitchFamily="50" charset="-128"/>
                <a:cs typeface="メイリオ" panose="020B0604030504040204" pitchFamily="50" charset="-128"/>
              </a:rPr>
              <a:t>監査レポートにあるソフトウェアがFOSSポリシーと合致することを確かなものとする </a:t>
            </a:r>
          </a:p>
          <a:p>
            <a:pPr lvl="1" indent="-182880">
              <a:lnSpc>
                <a:spcPct val="90000"/>
              </a:lnSpc>
              <a:spcBef>
                <a:spcPct val="20000"/>
              </a:spcBef>
              <a:buClr>
                <a:schemeClr val="accent1"/>
              </a:buClr>
              <a:buSzPct val="85000"/>
              <a:buFont typeface="Arial" pitchFamily="34" charset="0"/>
              <a:buChar char="•"/>
              <a:defRPr/>
            </a:pPr>
            <a:r>
              <a:rPr lang="en-US" sz="1600" dirty="0" err="1">
                <a:latin typeface="メイリオ" panose="020B0604030504040204" pitchFamily="50" charset="-128"/>
                <a:ea typeface="メイリオ" panose="020B0604030504040204" pitchFamily="50" charset="-128"/>
                <a:cs typeface="メイリオ" panose="020B0604030504040204" pitchFamily="50" charset="-128"/>
              </a:rPr>
              <a:t>監査レポートで発見</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され</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たことを保存し、解決された</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問</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題を次のステップへの準備ができた</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（つまり承認された） </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ものとして示</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される</a:t>
            </a:r>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a:p>
            <a:pPr marL="685800"/>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a:p>
            <a:pPr marL="685800"/>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a:p>
            <a:pPr marL="685800"/>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Rectangle 25"/>
          <p:cNvSpPr txBox="1">
            <a:spLocks/>
          </p:cNvSpPr>
          <p:nvPr/>
        </p:nvSpPr>
        <p:spPr>
          <a:xfrm>
            <a:off x="576000" y="3600000"/>
            <a:ext cx="5040000" cy="2771456"/>
          </a:xfrm>
          <a:prstGeom prst="rect">
            <a:avLst/>
          </a:prstGeom>
        </p:spPr>
        <p:txBody>
          <a:bodyPr vert="horz" lIns="91440" tIns="45720" rIns="91440" bIns="45720" rtlCol="0" anchor="t">
            <a:normAutofit/>
          </a:bodyPr>
          <a:lstStyle/>
          <a:p>
            <a:pPr marL="228600" indent="-228600">
              <a:lnSpc>
                <a:spcPct val="90000"/>
              </a:lnSpc>
              <a:spcBef>
                <a:spcPts val="1000"/>
              </a:spcBef>
              <a:buSzPct val="90000"/>
              <a:buFont typeface="Arial" panose="020B0604020202020204" pitchFamily="34" charset="0"/>
              <a:buChar char="•"/>
              <a:defRPr/>
            </a:pPr>
            <a:r>
              <a:rPr lang="en-US" u="sng" dirty="0" err="1">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ステップ</a:t>
            </a:r>
            <a:r>
              <a:rPr lang="en-US" u="sng"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 </a:t>
            </a:r>
          </a:p>
          <a:p>
            <a:pPr marR="0" lvl="1" indent="-182880" fontAlgn="auto">
              <a:lnSpc>
                <a:spcPct val="90000"/>
              </a:lnSpc>
              <a:spcBef>
                <a:spcPct val="20000"/>
              </a:spcBef>
              <a:spcAft>
                <a:spcPts val="0"/>
              </a:spcAft>
              <a:buClr>
                <a:schemeClr val="accent1"/>
              </a:buClr>
              <a:buSzPct val="85000"/>
              <a:buFont typeface="Arial" pitchFamily="34" charset="0"/>
              <a:buChar char="•"/>
              <a:tabLst/>
              <a:defRPr/>
            </a:pP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レビュ</a:t>
            </a:r>
            <a:r>
              <a:rPr lang="en-US" sz="1600" dirty="0">
                <a:latin typeface="メイリオ" panose="020B0604030504040204" pitchFamily="50" charset="-128"/>
                <a:ea typeface="メイリオ" panose="020B0604030504040204" pitchFamily="50" charset="-128"/>
                <a:cs typeface="メイリオ" panose="020B0604030504040204" pitchFamily="50" charset="-128"/>
              </a:rPr>
              <a:t>ー </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スタッフに適切な職権レベルを含める</a:t>
            </a:r>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a:p>
            <a:pPr lvl="1" indent="-182880">
              <a:lnSpc>
                <a:spcPct val="90000"/>
              </a:lnSpc>
              <a:spcBef>
                <a:spcPct val="20000"/>
              </a:spcBef>
              <a:buClr>
                <a:schemeClr val="accent1"/>
              </a:buClr>
              <a:buSzPct val="85000"/>
              <a:buFont typeface="Arial" pitchFamily="34" charset="0"/>
              <a:buChar char="•"/>
              <a:defRPr/>
            </a:pPr>
            <a:r>
              <a:rPr lang="en-US" sz="1600"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ポリシーに則った</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レビューを実施する</a:t>
            </a:r>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Rectangle 25"/>
          <p:cNvSpPr/>
          <p:nvPr/>
        </p:nvSpPr>
        <p:spPr>
          <a:xfrm>
            <a:off x="246509" y="3240000"/>
            <a:ext cx="11945492" cy="369332"/>
          </a:xfrm>
          <a:prstGeom prst="rect">
            <a:avLst/>
          </a:prstGeom>
        </p:spPr>
        <p:txBody>
          <a:bodyPr wrap="square" anchor="t">
            <a:spAutoFit/>
          </a:bodyPr>
          <a:lstStyle/>
          <a:p>
            <a:r>
              <a:rPr lang="en-US" b="1" dirty="0" err="1">
                <a:latin typeface="メイリオ" panose="020B0604030504040204" pitchFamily="50" charset="-128"/>
                <a:ea typeface="メイリオ" panose="020B0604030504040204" pitchFamily="50" charset="-128"/>
                <a:cs typeface="メイリオ" panose="020B0604030504040204" pitchFamily="50" charset="-128"/>
              </a:rPr>
              <a:t>監査レポートをレビューし、発見されたすべての</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問</a:t>
            </a:r>
            <a:r>
              <a:rPr lang="en-US" b="1" dirty="0">
                <a:latin typeface="メイリオ" panose="020B0604030504040204" pitchFamily="50" charset="-128"/>
                <a:ea typeface="メイリオ" panose="020B0604030504040204" pitchFamily="50" charset="-128"/>
                <a:cs typeface="メイリオ" panose="020B0604030504040204" pitchFamily="50" charset="-128"/>
              </a:rPr>
              <a:t>題</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が</a:t>
            </a:r>
            <a:r>
              <a:rPr lang="en-US" b="1" dirty="0" err="1">
                <a:latin typeface="メイリオ" panose="020B0604030504040204" pitchFamily="50" charset="-128"/>
                <a:ea typeface="メイリオ" panose="020B0604030504040204" pitchFamily="50" charset="-128"/>
                <a:cs typeface="メイリオ" panose="020B0604030504040204" pitchFamily="50" charset="-128"/>
              </a:rPr>
              <a:t>解決</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していることを確認</a:t>
            </a:r>
            <a:r>
              <a:rPr lang="en-US" b="1" dirty="0" err="1">
                <a:latin typeface="メイリオ" panose="020B0604030504040204" pitchFamily="50" charset="-128"/>
                <a:ea typeface="メイリオ" panose="020B0604030504040204" pitchFamily="50" charset="-128"/>
                <a:cs typeface="メイリオ" panose="020B0604030504040204" pitchFamily="50" charset="-128"/>
              </a:rPr>
              <a:t>する</a:t>
            </a:r>
            <a:endParaRPr 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Rectangle 2"/>
          <p:cNvSpPr txBox="1">
            <a:spLocks noChangeArrowheads="1"/>
          </p:cNvSpPr>
          <p:nvPr/>
        </p:nvSpPr>
        <p:spPr>
          <a:xfrm>
            <a:off x="608400" y="532800"/>
            <a:ext cx="10972800" cy="990600"/>
          </a:xfrm>
          <a:prstGeom prst="rect">
            <a:avLst/>
          </a:prstGeom>
          <a:ln>
            <a:noFill/>
          </a:ln>
          <a:effectLst/>
        </p:spPr>
        <p:txBody>
          <a:bodyPr vert="horz" lIns="91440" tIns="45720" rIns="91440" bIns="45720" rtlCol="0" anchor="ctr" anchorCtr="0">
            <a:normAutofit/>
          </a:bodyPr>
          <a:lstStyle>
            <a:lvl1pPr algn="l" defTabSz="914400" rtl="0" eaLnBrk="1" latinLnBrk="0" hangingPunct="1">
              <a:spcBef>
                <a:spcPct val="0"/>
              </a:spcBef>
              <a:buNone/>
              <a:defRPr lang="ko-KR" altLang="en-US" sz="2800" b="1" kern="1200" spc="-100" baseline="0" dirty="0">
                <a:ln w="3175">
                  <a:noFill/>
                </a:ln>
                <a:solidFill>
                  <a:schemeClr val="tx1"/>
                </a:solidFill>
                <a:effectLst>
                  <a:glow rad="228600">
                    <a:schemeClr val="bg1">
                      <a:alpha val="40000"/>
                    </a:schemeClr>
                  </a:glow>
                </a:effectLst>
                <a:latin typeface="맑은 고딕" pitchFamily="50" charset="-127"/>
                <a:ea typeface="+mn-ea"/>
                <a:cs typeface="Lucida Sans Unicode" pitchFamily="34" charset="0"/>
              </a:defRPr>
            </a:lvl1pPr>
          </a:lstStyle>
          <a:p>
            <a:r>
              <a:rPr lang="en-US" sz="4000" b="0" dirty="0">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レビューを実施する</a:t>
            </a:r>
          </a:p>
        </p:txBody>
      </p:sp>
      <p:sp>
        <p:nvSpPr>
          <p:cNvPr id="29" name="Rectangle 78"/>
          <p:cNvSpPr>
            <a:spLocks noChangeArrowheads="1"/>
          </p:cNvSpPr>
          <p:nvPr/>
        </p:nvSpPr>
        <p:spPr bwMode="auto">
          <a:xfrm rot="-5400000">
            <a:off x="1935191" y="1574833"/>
            <a:ext cx="504000" cy="954313"/>
          </a:xfrm>
          <a:prstGeom prst="rect">
            <a:avLst/>
          </a:prstGeom>
          <a:solidFill>
            <a:schemeClr val="bg1"/>
          </a:solidFill>
          <a:ln w="9525">
            <a:solidFill>
              <a:schemeClr val="tx1"/>
            </a:solidFill>
            <a:miter lim="800000"/>
            <a:headEnd/>
            <a:tailEnd/>
          </a:ln>
        </p:spPr>
        <p:txBody>
          <a:bodyPr vert="eaVert" anchor="ctr"/>
          <a:lstStyle/>
          <a:p>
            <a:pPr>
              <a:lnSpc>
                <a:spcPct val="65000"/>
              </a:lnSpc>
            </a:pPr>
            <a:r>
              <a:rPr lang="en-US" sz="1000" b="1">
                <a:latin typeface="メイリオ" panose="020B0604030504040204" pitchFamily="50" charset="-128"/>
                <a:ea typeface="メイリオ" panose="020B0604030504040204" pitchFamily="50" charset="-128"/>
                <a:cs typeface="メイリオ" panose="020B0604030504040204" pitchFamily="50" charset="-128"/>
              </a:rPr>
              <a:t>入</a:t>
            </a:r>
            <a:r>
              <a:rPr lang="ja-JP" altLang="en-US" sz="1000" b="1">
                <a:latin typeface="メイリオ" panose="020B0604030504040204" pitchFamily="50" charset="-128"/>
                <a:ea typeface="メイリオ" panose="020B0604030504040204" pitchFamily="50" charset="-128"/>
                <a:cs typeface="メイリオ" panose="020B0604030504040204" pitchFamily="50" charset="-128"/>
              </a:rPr>
              <a:t>力</a:t>
            </a: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：FOSS</a:t>
            </a:r>
            <a:endParaRPr lang="en-US" sz="1000" b="1" i="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Rectangle 78"/>
          <p:cNvSpPr>
            <a:spLocks noChangeArrowheads="1"/>
          </p:cNvSpPr>
          <p:nvPr/>
        </p:nvSpPr>
        <p:spPr bwMode="auto">
          <a:xfrm rot="-5400000">
            <a:off x="9928894" y="1511989"/>
            <a:ext cx="504000" cy="1080000"/>
          </a:xfrm>
          <a:prstGeom prst="rect">
            <a:avLst/>
          </a:prstGeom>
          <a:solidFill>
            <a:schemeClr val="bg1"/>
          </a:solidFill>
          <a:ln w="9525">
            <a:solidFill>
              <a:schemeClr val="tx1"/>
            </a:solidFill>
            <a:miter lim="800000"/>
            <a:headEnd/>
            <a:tailEnd/>
          </a:ln>
        </p:spPr>
        <p:txBody>
          <a:bodyPr vert="eaVert" anchor="ctr"/>
          <a:lstStyle/>
          <a:p>
            <a:pPr algn="ctr">
              <a:lnSpc>
                <a:spcPct val="70000"/>
              </a:lnSpc>
            </a:pPr>
            <a:r>
              <a:rPr lang="en-US" sz="1000" b="1" dirty="0">
                <a:latin typeface="メイリオ" panose="020B0604030504040204" pitchFamily="50" charset="-128"/>
                <a:ea typeface="メイリオ" panose="020B0604030504040204" pitchFamily="50" charset="-128"/>
                <a:cs typeface="メイリオ" panose="020B0604030504040204" pitchFamily="50" charset="-128"/>
              </a:rPr>
              <a:t>出</a:t>
            </a:r>
            <a:r>
              <a:rPr lang="ja-JP" altLang="en-US" sz="1000" b="1" dirty="0">
                <a:latin typeface="メイリオ" panose="020B0604030504040204" pitchFamily="50" charset="-128"/>
                <a:ea typeface="メイリオ" panose="020B0604030504040204" pitchFamily="50" charset="-128"/>
                <a:cs typeface="メイリオ" panose="020B0604030504040204" pitchFamily="50" charset="-128"/>
              </a:rPr>
              <a:t>力：</a:t>
            </a:r>
            <a:r>
              <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a:t>
            </a:r>
          </a:p>
          <a:p>
            <a:pPr algn="ctr">
              <a:lnSpc>
                <a:spcPct val="70000"/>
              </a:lnSpc>
            </a:pPr>
            <a:r>
              <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FOSS </a:t>
            </a: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改変</a:t>
            </a:r>
            <a:endPar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1" name="AutoShape 9"/>
          <p:cNvCxnSpPr>
            <a:cxnSpLocks noChangeShapeType="1"/>
            <a:stCxn id="29" idx="2"/>
          </p:cNvCxnSpPr>
          <p:nvPr/>
        </p:nvCxnSpPr>
        <p:spPr bwMode="auto">
          <a:xfrm>
            <a:off x="2664348" y="2051990"/>
            <a:ext cx="25200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2" name="AutoShape 10"/>
          <p:cNvCxnSpPr>
            <a:cxnSpLocks noChangeShapeType="1"/>
          </p:cNvCxnSpPr>
          <p:nvPr/>
        </p:nvCxnSpPr>
        <p:spPr bwMode="auto">
          <a:xfrm flipV="1">
            <a:off x="9386896" y="2075128"/>
            <a:ext cx="255587"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3" name="Rectangle 78"/>
          <p:cNvSpPr>
            <a:spLocks noChangeArrowheads="1"/>
          </p:cNvSpPr>
          <p:nvPr/>
        </p:nvSpPr>
        <p:spPr bwMode="auto">
          <a:xfrm rot="10800000">
            <a:off x="3891959"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監査</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（Audit）</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Rectangle 78"/>
          <p:cNvSpPr>
            <a:spLocks noChangeArrowheads="1"/>
          </p:cNvSpPr>
          <p:nvPr/>
        </p:nvSpPr>
        <p:spPr bwMode="auto">
          <a:xfrm rot="10800000">
            <a:off x="4465952"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問題の解決</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（Resolve Issue）</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Rectangle 78"/>
          <p:cNvSpPr>
            <a:spLocks noChangeArrowheads="1"/>
          </p:cNvSpPr>
          <p:nvPr/>
        </p:nvSpPr>
        <p:spPr bwMode="auto">
          <a:xfrm rot="10800000">
            <a:off x="5613938"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承認</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（Approval）</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Rectangle 78"/>
          <p:cNvSpPr>
            <a:spLocks noChangeArrowheads="1"/>
          </p:cNvSpPr>
          <p:nvPr/>
        </p:nvSpPr>
        <p:spPr bwMode="auto">
          <a:xfrm rot="10800000">
            <a:off x="6187931"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登録</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（Registration）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Rectangle 78"/>
          <p:cNvSpPr>
            <a:spLocks noChangeArrowheads="1"/>
          </p:cNvSpPr>
          <p:nvPr/>
        </p:nvSpPr>
        <p:spPr bwMode="auto">
          <a:xfrm rot="10800000">
            <a:off x="6761924"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告知／通知／表示</a:t>
            </a:r>
            <a:b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b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（Notice）</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Rectangle 78"/>
          <p:cNvSpPr>
            <a:spLocks noChangeArrowheads="1"/>
          </p:cNvSpPr>
          <p:nvPr/>
        </p:nvSpPr>
        <p:spPr bwMode="auto">
          <a:xfrm rot="10800000">
            <a:off x="7335917"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検証</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（Verification）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Rectangle 78"/>
          <p:cNvSpPr>
            <a:spLocks noChangeArrowheads="1"/>
          </p:cNvSpPr>
          <p:nvPr/>
        </p:nvSpPr>
        <p:spPr bwMode="auto">
          <a:xfrm rot="10800000">
            <a:off x="7909910"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頒布</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（Distribution）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Rectangle 78"/>
          <p:cNvSpPr>
            <a:spLocks noChangeArrowheads="1"/>
          </p:cNvSpPr>
          <p:nvPr/>
        </p:nvSpPr>
        <p:spPr bwMode="auto">
          <a:xfrm rot="10800000">
            <a:off x="8483903" y="1515600"/>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検証</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（Verification）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Rectangle 78"/>
          <p:cNvSpPr>
            <a:spLocks noChangeArrowheads="1"/>
          </p:cNvSpPr>
          <p:nvPr/>
        </p:nvSpPr>
        <p:spPr bwMode="auto">
          <a:xfrm rot="10800000">
            <a:off x="3317966"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確認</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r>
              <a:rPr lang="en-US" sz="1000" b="1" dirty="0" err="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Identification</a:t>
            </a:r>
            <a:r>
              <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endParaRPr lang="en-US" sz="1000" b="1" i="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Rectangle 78"/>
          <p:cNvSpPr>
            <a:spLocks noChangeArrowheads="1"/>
          </p:cNvSpPr>
          <p:nvPr/>
        </p:nvSpPr>
        <p:spPr bwMode="auto">
          <a:xfrm rot="10800000">
            <a:off x="5070113" y="1440000"/>
            <a:ext cx="430887" cy="1440000"/>
          </a:xfrm>
          <a:prstGeom prst="rect">
            <a:avLst/>
          </a:prstGeom>
          <a:gradFill rotWithShape="1">
            <a:gsLst>
              <a:gs pos="0">
                <a:srgbClr val="95E5FF"/>
              </a:gs>
              <a:gs pos="35001">
                <a:srgbClr val="B4EBFF"/>
              </a:gs>
              <a:gs pos="100000">
                <a:srgbClr val="E0F7FF"/>
              </a:gs>
            </a:gsLst>
            <a:lin ang="16200000" scaled="1"/>
          </a:gradFill>
          <a:ln w="9525">
            <a:solidFill>
              <a:srgbClr val="55B4E5"/>
            </a:solidFill>
            <a:miter lim="800000"/>
            <a:headEnd/>
            <a:tailEnd/>
          </a:ln>
          <a:effectLst>
            <a:outerShdw blurRad="63500" dist="20000" dir="5400000" rotWithShape="0">
              <a:srgbClr val="000000">
                <a:alpha val="37999"/>
              </a:srgbClr>
            </a:outerShdw>
          </a:effectLst>
        </p:spPr>
        <p:txBody>
          <a:bodyPr vert="vert270" anchor="ctr" anchorCtr="1">
            <a:spAutoFit/>
          </a:bodyPr>
          <a:lstStyle/>
          <a:p>
            <a:pPr algn="ctr"/>
            <a:r>
              <a:rPr lang="en-US" sz="8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レビュー</a:t>
            </a:r>
          </a:p>
          <a:p>
            <a:pPr algn="ctr"/>
            <a:r>
              <a:rPr lang="en-US" sz="8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（Review）</a:t>
            </a:r>
          </a:p>
        </p:txBody>
      </p:sp>
    </p:spTree>
    <p:extLst>
      <p:ext uri="{BB962C8B-B14F-4D97-AF65-F5344CB8AC3E}">
        <p14:creationId xmlns:p14="http://schemas.microsoft.com/office/powerpoint/2010/main" val="146992061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p:cNvSpPr>
          <p:nvPr>
            <p:ph idx="1"/>
          </p:nvPr>
        </p:nvSpPr>
        <p:spPr>
          <a:xfrm>
            <a:off x="1866900" y="1260000"/>
            <a:ext cx="8458200" cy="3816187"/>
          </a:xfrm>
        </p:spPr>
        <p:txBody>
          <a:bodyPr vert="horz" wrap="square" lIns="252000" tIns="180000" rIns="180000" bIns="216000" rtlCol="0" anchor="t">
            <a:spAutoFit/>
          </a:bodyPr>
          <a:lstStyle/>
          <a:p>
            <a:pPr eaLnBrk="1" hangingPunct="1">
              <a:buFont typeface="Arial"/>
              <a:buChar char="•"/>
            </a:pPr>
            <a:r>
              <a:rPr lang="en-US" sz="2000" b="0" dirty="0" err="1">
                <a:latin typeface="メイリオ" panose="020B0604030504040204" pitchFamily="50" charset="-128"/>
                <a:ea typeface="メイリオ" panose="020B0604030504040204" pitchFamily="50" charset="-128"/>
                <a:cs typeface="メイリオ" panose="020B0604030504040204" pitchFamily="50" charset="-128"/>
              </a:rPr>
              <a:t>前ステップの</a:t>
            </a:r>
            <a:r>
              <a:rPr lang="ja-JP" altLang="en-US" sz="2000" b="0" dirty="0">
                <a:latin typeface="メイリオ" panose="020B0604030504040204" pitchFamily="50" charset="-128"/>
                <a:ea typeface="メイリオ" panose="020B0604030504040204" pitchFamily="50" charset="-128"/>
                <a:cs typeface="メイリオ" panose="020B0604030504040204" pitchFamily="50" charset="-128"/>
              </a:rPr>
              <a:t>ソースコード</a:t>
            </a:r>
            <a:r>
              <a:rPr lang="en-US" sz="2000" b="0" dirty="0" err="1">
                <a:latin typeface="メイリオ" panose="020B0604030504040204" pitchFamily="50" charset="-128"/>
                <a:ea typeface="メイリオ" panose="020B0604030504040204" pitchFamily="50" charset="-128"/>
                <a:cs typeface="メイリオ" panose="020B0604030504040204" pitchFamily="50" charset="-128"/>
              </a:rPr>
              <a:t>監査およびレビューの結果に基づき、ソフトウェアの使用が承認</a:t>
            </a:r>
            <a:r>
              <a:rPr lang="en-US" sz="2000" b="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b="0" dirty="0">
                <a:latin typeface="メイリオ" panose="020B0604030504040204" pitchFamily="50" charset="-128"/>
                <a:ea typeface="メイリオ" panose="020B0604030504040204" pitchFamily="50" charset="-128"/>
                <a:cs typeface="メイリオ" panose="020B0604030504040204" pitchFamily="50" charset="-128"/>
              </a:rPr>
              <a:t>却下</a:t>
            </a:r>
            <a:r>
              <a:rPr lang="en-US" sz="2000" b="0" dirty="0" err="1">
                <a:latin typeface="メイリオ" panose="020B0604030504040204" pitchFamily="50" charset="-128"/>
                <a:ea typeface="メイリオ" panose="020B0604030504040204" pitchFamily="50" charset="-128"/>
                <a:cs typeface="メイリオ" panose="020B0604030504040204" pitchFamily="50" charset="-128"/>
              </a:rPr>
              <a:t>され</a:t>
            </a:r>
            <a:r>
              <a:rPr lang="ja-JP" altLang="en-US" sz="2000" b="0" dirty="0">
                <a:latin typeface="メイリオ" panose="020B0604030504040204" pitchFamily="50" charset="-128"/>
                <a:ea typeface="メイリオ" panose="020B0604030504040204" pitchFamily="50" charset="-128"/>
                <a:cs typeface="メイリオ" panose="020B0604030504040204" pitchFamily="50" charset="-128"/>
              </a:rPr>
              <a:t>る</a:t>
            </a:r>
            <a:endParaRPr lang="en-US" sz="2000" b="0" dirty="0">
              <a:latin typeface="メイリオ" panose="020B0604030504040204" pitchFamily="50" charset="-128"/>
              <a:ea typeface="メイリオ" panose="020B0604030504040204" pitchFamily="50" charset="-128"/>
              <a:cs typeface="メイリオ" panose="020B0604030504040204" pitchFamily="50" charset="-128"/>
            </a:endParaRPr>
          </a:p>
          <a:p>
            <a:pPr eaLnBrk="1" hangingPunct="1">
              <a:buFont typeface="Arial"/>
              <a:buChar char="•"/>
            </a:pPr>
            <a:r>
              <a:rPr lang="en-US" sz="2000" b="0" dirty="0" err="1">
                <a:latin typeface="メイリオ" panose="020B0604030504040204" pitchFamily="50" charset="-128"/>
                <a:ea typeface="メイリオ" panose="020B0604030504040204" pitchFamily="50" charset="-128"/>
                <a:cs typeface="メイリオ" panose="020B0604030504040204" pitchFamily="50" charset="-128"/>
              </a:rPr>
              <a:t>この承認で、承認対象のFOSSコンポーネントの</a:t>
            </a:r>
            <a:r>
              <a:rPr lang="ja-JP" altLang="en-US" sz="2000" b="0" dirty="0">
                <a:latin typeface="メイリオ" panose="020B0604030504040204" pitchFamily="50" charset="-128"/>
                <a:ea typeface="メイリオ" panose="020B0604030504040204" pitchFamily="50" charset="-128"/>
                <a:cs typeface="メイリオ" panose="020B0604030504040204" pitchFamily="50" charset="-128"/>
              </a:rPr>
              <a:t>バージョン</a:t>
            </a:r>
            <a:r>
              <a:rPr lang="en-US" sz="2000" b="0" dirty="0">
                <a:latin typeface="メイリオ" panose="020B0604030504040204" pitchFamily="50" charset="-128"/>
                <a:ea typeface="メイリオ" panose="020B0604030504040204" pitchFamily="50" charset="-128"/>
                <a:cs typeface="メイリオ" panose="020B0604030504040204" pitchFamily="50" charset="-128"/>
              </a:rPr>
              <a:t>、</a:t>
            </a:r>
            <a:r>
              <a:rPr lang="en-US" sz="2000" b="0" dirty="0" err="1">
                <a:latin typeface="メイリオ" panose="020B0604030504040204" pitchFamily="50" charset="-128"/>
                <a:ea typeface="メイリオ" panose="020B0604030504040204" pitchFamily="50" charset="-128"/>
                <a:cs typeface="メイリオ" panose="020B0604030504040204" pitchFamily="50" charset="-128"/>
              </a:rPr>
              <a:t>使用</a:t>
            </a:r>
            <a:r>
              <a:rPr lang="ja-JP" altLang="en-US" sz="2000" b="0" dirty="0">
                <a:latin typeface="メイリオ" panose="020B0604030504040204" pitchFamily="50" charset="-128"/>
                <a:ea typeface="メイリオ" panose="020B0604030504040204" pitchFamily="50" charset="-128"/>
                <a:cs typeface="メイリオ" panose="020B0604030504040204" pitchFamily="50" charset="-128"/>
              </a:rPr>
              <a:t>方法</a:t>
            </a:r>
            <a:r>
              <a:rPr lang="en-US" sz="2000" b="0" dirty="0">
                <a:latin typeface="メイリオ" panose="020B0604030504040204" pitchFamily="50" charset="-128"/>
                <a:ea typeface="メイリオ" panose="020B0604030504040204" pitchFamily="50" charset="-128"/>
                <a:cs typeface="メイリオ" panose="020B0604030504040204" pitchFamily="50" charset="-128"/>
              </a:rPr>
              <a:t>、</a:t>
            </a:r>
            <a:r>
              <a:rPr lang="en-US" sz="2000" b="0" dirty="0" err="1">
                <a:latin typeface="メイリオ" panose="020B0604030504040204" pitchFamily="50" charset="-128"/>
                <a:ea typeface="メイリオ" panose="020B0604030504040204" pitchFamily="50" charset="-128"/>
                <a:cs typeface="メイリオ" panose="020B0604030504040204" pitchFamily="50" charset="-128"/>
              </a:rPr>
              <a:t>およびFOSSライセンス下で</a:t>
            </a:r>
            <a:r>
              <a:rPr lang="ja-JP" altLang="en-US" sz="2000" b="0" dirty="0">
                <a:latin typeface="メイリオ" panose="020B0604030504040204" pitchFamily="50" charset="-128"/>
                <a:ea typeface="メイリオ" panose="020B0604030504040204" pitchFamily="50" charset="-128"/>
                <a:cs typeface="メイリオ" panose="020B0604030504040204" pitchFamily="50" charset="-128"/>
              </a:rPr>
              <a:t>適用されるその他すべての</a:t>
            </a:r>
            <a:r>
              <a:rPr lang="en-US" sz="2000" b="0" dirty="0" err="1">
                <a:latin typeface="メイリオ" panose="020B0604030504040204" pitchFamily="50" charset="-128"/>
                <a:ea typeface="メイリオ" panose="020B0604030504040204" pitchFamily="50" charset="-128"/>
                <a:cs typeface="メイリオ" panose="020B0604030504040204" pitchFamily="50" charset="-128"/>
              </a:rPr>
              <a:t>義務などを明確にする</a:t>
            </a:r>
            <a:endParaRPr lang="en-US" sz="2000" dirty="0">
              <a:latin typeface="メイリオ" panose="020B0604030504040204" pitchFamily="50" charset="-128"/>
              <a:ea typeface="メイリオ" panose="020B0604030504040204" pitchFamily="50" charset="-128"/>
              <a:cs typeface="メイリオ" panose="020B0604030504040204" pitchFamily="50" charset="-128"/>
            </a:endParaRPr>
          </a:p>
          <a:p>
            <a:pPr eaLnBrk="1" hangingPunct="1">
              <a:buFont typeface="Arial"/>
              <a:buChar char="•"/>
            </a:pPr>
            <a:r>
              <a:rPr lang="en-US" sz="2000" b="0" dirty="0" err="1">
                <a:latin typeface="メイリオ" panose="020B0604030504040204" pitchFamily="50" charset="-128"/>
                <a:ea typeface="メイリオ" panose="020B0604030504040204" pitchFamily="50" charset="-128"/>
                <a:cs typeface="メイリオ" panose="020B0604030504040204" pitchFamily="50" charset="-128"/>
              </a:rPr>
              <a:t>承認は適切な職権レベルで行われる必要があ</a:t>
            </a:r>
            <a:r>
              <a:rPr lang="ja-JP" altLang="en-US" sz="2000" b="0" dirty="0">
                <a:latin typeface="メイリオ" panose="020B0604030504040204" pitchFamily="50" charset="-128"/>
                <a:ea typeface="メイリオ" panose="020B0604030504040204" pitchFamily="50" charset="-128"/>
                <a:cs typeface="メイリオ" panose="020B0604030504040204" pitchFamily="50" charset="-128"/>
              </a:rPr>
              <a:t>る</a:t>
            </a:r>
            <a:endParaRPr lang="en-US" sz="2000" b="0" dirty="0">
              <a:latin typeface="メイリオ" panose="020B0604030504040204" pitchFamily="50" charset="-128"/>
              <a:ea typeface="メイリオ" panose="020B0604030504040204" pitchFamily="50" charset="-128"/>
              <a:cs typeface="メイリオ" panose="020B0604030504040204" pitchFamily="50" charset="-128"/>
            </a:endParaRPr>
          </a:p>
          <a:p>
            <a:pPr eaLnBrk="1" hangingPunct="1">
              <a:buFont typeface="Arial"/>
              <a:buChar char="•"/>
            </a:pPr>
            <a:endParaRPr 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Rectangle 2"/>
          <p:cNvSpPr txBox="1">
            <a:spLocks noChangeArrowheads="1"/>
          </p:cNvSpPr>
          <p:nvPr/>
        </p:nvSpPr>
        <p:spPr>
          <a:xfrm>
            <a:off x="608400" y="532800"/>
            <a:ext cx="10972800" cy="990600"/>
          </a:xfrm>
          <a:prstGeom prst="rect">
            <a:avLst/>
          </a:prstGeom>
          <a:ln>
            <a:noFill/>
          </a:ln>
          <a:effectLst/>
        </p:spPr>
        <p:txBody>
          <a:bodyPr vert="horz" lIns="91440" tIns="45720" rIns="91440" bIns="45720" rtlCol="0" anchor="ctr" anchorCtr="0">
            <a:normAutofit/>
          </a:bodyPr>
          <a:lstStyle>
            <a:lvl1pPr algn="l" defTabSz="914400" rtl="0" eaLnBrk="1" latinLnBrk="0" hangingPunct="1">
              <a:spcBef>
                <a:spcPct val="0"/>
              </a:spcBef>
              <a:buNone/>
              <a:defRPr lang="ko-KR" altLang="en-US" sz="2800" b="1" kern="1200" spc="-100" baseline="0" dirty="0">
                <a:ln w="3175">
                  <a:noFill/>
                </a:ln>
                <a:solidFill>
                  <a:schemeClr val="tx1"/>
                </a:solidFill>
                <a:effectLst>
                  <a:glow rad="228600">
                    <a:schemeClr val="bg1">
                      <a:alpha val="40000"/>
                    </a:schemeClr>
                  </a:glow>
                </a:effectLst>
                <a:latin typeface="맑은 고딕" pitchFamily="50" charset="-127"/>
                <a:ea typeface="+mn-ea"/>
                <a:cs typeface="Lucida Sans Unicode" pitchFamily="34" charset="0"/>
              </a:defRPr>
            </a:lvl1pPr>
          </a:lstStyle>
          <a:p>
            <a:r>
              <a:rPr lang="en-US" sz="4000" b="0" dirty="0">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承認</a:t>
            </a:r>
          </a:p>
        </p:txBody>
      </p:sp>
      <p:sp>
        <p:nvSpPr>
          <p:cNvPr id="20" name="AutoShape 5"/>
          <p:cNvSpPr>
            <a:spLocks noChangeArrowheads="1"/>
          </p:cNvSpPr>
          <p:nvPr/>
        </p:nvSpPr>
        <p:spPr bwMode="auto">
          <a:xfrm>
            <a:off x="3839808" y="4569939"/>
            <a:ext cx="4508500" cy="1792287"/>
          </a:xfrm>
          <a:prstGeom prst="cloudCallout">
            <a:avLst>
              <a:gd name="adj1" fmla="val -24583"/>
              <a:gd name="adj2" fmla="val 15722"/>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en-US" sz="1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Rectangle 78"/>
          <p:cNvSpPr>
            <a:spLocks noChangeArrowheads="1"/>
          </p:cNvSpPr>
          <p:nvPr/>
        </p:nvSpPr>
        <p:spPr bwMode="auto">
          <a:xfrm rot="-5400000">
            <a:off x="1935191" y="4931493"/>
            <a:ext cx="504000" cy="954313"/>
          </a:xfrm>
          <a:prstGeom prst="rect">
            <a:avLst/>
          </a:prstGeom>
          <a:solidFill>
            <a:schemeClr val="bg1"/>
          </a:solidFill>
          <a:ln w="9525">
            <a:solidFill>
              <a:schemeClr val="tx1"/>
            </a:solidFill>
            <a:miter lim="800000"/>
            <a:headEnd/>
            <a:tailEnd/>
          </a:ln>
        </p:spPr>
        <p:txBody>
          <a:bodyPr vert="eaVert" anchor="ctr"/>
          <a:lstStyle/>
          <a:p>
            <a:pPr>
              <a:lnSpc>
                <a:spcPct val="65000"/>
              </a:lnSpc>
            </a:pPr>
            <a:r>
              <a:rPr lang="en-US" sz="1000" b="1">
                <a:latin typeface="メイリオ" panose="020B0604030504040204" pitchFamily="50" charset="-128"/>
                <a:ea typeface="メイリオ" panose="020B0604030504040204" pitchFamily="50" charset="-128"/>
                <a:cs typeface="メイリオ" panose="020B0604030504040204" pitchFamily="50" charset="-128"/>
              </a:rPr>
              <a:t>入</a:t>
            </a:r>
            <a:r>
              <a:rPr lang="ja-JP" altLang="en-US" sz="1000" b="1">
                <a:latin typeface="メイリオ" panose="020B0604030504040204" pitchFamily="50" charset="-128"/>
                <a:ea typeface="メイリオ" panose="020B0604030504040204" pitchFamily="50" charset="-128"/>
                <a:cs typeface="メイリオ" panose="020B0604030504040204" pitchFamily="50" charset="-128"/>
              </a:rPr>
              <a:t>力</a:t>
            </a: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：FOSS</a:t>
            </a:r>
            <a:endParaRPr lang="en-US" sz="1000" b="1" i="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Rectangle 78"/>
          <p:cNvSpPr>
            <a:spLocks noChangeArrowheads="1"/>
          </p:cNvSpPr>
          <p:nvPr/>
        </p:nvSpPr>
        <p:spPr bwMode="auto">
          <a:xfrm rot="-5400000">
            <a:off x="9928894" y="4868649"/>
            <a:ext cx="504000" cy="1080000"/>
          </a:xfrm>
          <a:prstGeom prst="rect">
            <a:avLst/>
          </a:prstGeom>
          <a:solidFill>
            <a:schemeClr val="bg1"/>
          </a:solidFill>
          <a:ln w="9525">
            <a:solidFill>
              <a:schemeClr val="tx1"/>
            </a:solidFill>
            <a:miter lim="800000"/>
            <a:headEnd/>
            <a:tailEnd/>
          </a:ln>
        </p:spPr>
        <p:txBody>
          <a:bodyPr vert="eaVert" anchor="ctr"/>
          <a:lstStyle/>
          <a:p>
            <a:pPr algn="ctr">
              <a:lnSpc>
                <a:spcPct val="70000"/>
              </a:lnSpc>
            </a:pPr>
            <a:r>
              <a:rPr lang="en-US" sz="1000" b="1" dirty="0">
                <a:latin typeface="メイリオ" panose="020B0604030504040204" pitchFamily="50" charset="-128"/>
                <a:ea typeface="メイリオ" panose="020B0604030504040204" pitchFamily="50" charset="-128"/>
                <a:cs typeface="メイリオ" panose="020B0604030504040204" pitchFamily="50" charset="-128"/>
              </a:rPr>
              <a:t>出</a:t>
            </a:r>
            <a:r>
              <a:rPr lang="ja-JP" altLang="en-US" sz="1000" b="1" dirty="0">
                <a:latin typeface="メイリオ" panose="020B0604030504040204" pitchFamily="50" charset="-128"/>
                <a:ea typeface="メイリオ" panose="020B0604030504040204" pitchFamily="50" charset="-128"/>
                <a:cs typeface="メイリオ" panose="020B0604030504040204" pitchFamily="50" charset="-128"/>
              </a:rPr>
              <a:t>力：</a:t>
            </a:r>
            <a:r>
              <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a:t>
            </a:r>
          </a:p>
          <a:p>
            <a:pPr algn="ctr">
              <a:lnSpc>
                <a:spcPct val="70000"/>
              </a:lnSpc>
            </a:pPr>
            <a:r>
              <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FOSS </a:t>
            </a: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改変</a:t>
            </a:r>
            <a:endPar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 name="AutoShape 9"/>
          <p:cNvCxnSpPr>
            <a:cxnSpLocks noChangeShapeType="1"/>
            <a:stCxn id="22" idx="2"/>
          </p:cNvCxnSpPr>
          <p:nvPr/>
        </p:nvCxnSpPr>
        <p:spPr bwMode="auto">
          <a:xfrm>
            <a:off x="2664348" y="5408650"/>
            <a:ext cx="25200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5" name="AutoShape 10"/>
          <p:cNvCxnSpPr>
            <a:cxnSpLocks noChangeShapeType="1"/>
          </p:cNvCxnSpPr>
          <p:nvPr/>
        </p:nvCxnSpPr>
        <p:spPr bwMode="auto">
          <a:xfrm flipV="1">
            <a:off x="9386896" y="5431788"/>
            <a:ext cx="255587"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6" name="Rectangle 78"/>
          <p:cNvSpPr>
            <a:spLocks noChangeArrowheads="1"/>
          </p:cNvSpPr>
          <p:nvPr/>
        </p:nvSpPr>
        <p:spPr bwMode="auto">
          <a:xfrm rot="10800000">
            <a:off x="3891959" y="487088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監査</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（Audit）</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Rectangle 78"/>
          <p:cNvSpPr>
            <a:spLocks noChangeArrowheads="1"/>
          </p:cNvSpPr>
          <p:nvPr/>
        </p:nvSpPr>
        <p:spPr bwMode="auto">
          <a:xfrm rot="10800000">
            <a:off x="4465952" y="487088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問題の解決</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（Resolve Issue）</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Rectangle 78"/>
          <p:cNvSpPr>
            <a:spLocks noChangeArrowheads="1"/>
          </p:cNvSpPr>
          <p:nvPr/>
        </p:nvSpPr>
        <p:spPr bwMode="auto">
          <a:xfrm rot="10800000">
            <a:off x="5039945" y="487088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レビュー</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（Review）</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Rectangle 78"/>
          <p:cNvSpPr>
            <a:spLocks noChangeArrowheads="1"/>
          </p:cNvSpPr>
          <p:nvPr/>
        </p:nvSpPr>
        <p:spPr bwMode="auto">
          <a:xfrm rot="10800000">
            <a:off x="6187931" y="487088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登録</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（Registration）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Rectangle 78"/>
          <p:cNvSpPr>
            <a:spLocks noChangeArrowheads="1"/>
          </p:cNvSpPr>
          <p:nvPr/>
        </p:nvSpPr>
        <p:spPr bwMode="auto">
          <a:xfrm rot="10800000">
            <a:off x="6761924" y="487088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告知／通知／表示</a:t>
            </a:r>
            <a:b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b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（Notice）</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Rectangle 78"/>
          <p:cNvSpPr>
            <a:spLocks noChangeArrowheads="1"/>
          </p:cNvSpPr>
          <p:nvPr/>
        </p:nvSpPr>
        <p:spPr bwMode="auto">
          <a:xfrm rot="10800000">
            <a:off x="7335917" y="487088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検証</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（Verification）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Rectangle 78"/>
          <p:cNvSpPr>
            <a:spLocks noChangeArrowheads="1"/>
          </p:cNvSpPr>
          <p:nvPr/>
        </p:nvSpPr>
        <p:spPr bwMode="auto">
          <a:xfrm rot="10800000">
            <a:off x="7909910" y="487088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頒布</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（Distribution）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Rectangle 78"/>
          <p:cNvSpPr>
            <a:spLocks noChangeArrowheads="1"/>
          </p:cNvSpPr>
          <p:nvPr/>
        </p:nvSpPr>
        <p:spPr bwMode="auto">
          <a:xfrm rot="10800000">
            <a:off x="8483903" y="4872260"/>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検証</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（Verification）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Rectangle 78"/>
          <p:cNvSpPr>
            <a:spLocks noChangeArrowheads="1"/>
          </p:cNvSpPr>
          <p:nvPr/>
        </p:nvSpPr>
        <p:spPr bwMode="auto">
          <a:xfrm rot="10800000">
            <a:off x="3317966" y="487088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確認</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r>
              <a:rPr lang="en-US" sz="1000" b="1" dirty="0" err="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Identification</a:t>
            </a:r>
            <a:r>
              <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endParaRPr lang="en-US" sz="1000" b="1" i="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Rectangle 78"/>
          <p:cNvSpPr>
            <a:spLocks noChangeArrowheads="1"/>
          </p:cNvSpPr>
          <p:nvPr/>
        </p:nvSpPr>
        <p:spPr bwMode="auto">
          <a:xfrm rot="10800000">
            <a:off x="5644106" y="4824000"/>
            <a:ext cx="430887" cy="1440000"/>
          </a:xfrm>
          <a:prstGeom prst="rect">
            <a:avLst/>
          </a:prstGeom>
          <a:gradFill rotWithShape="1">
            <a:gsLst>
              <a:gs pos="0">
                <a:srgbClr val="95E5FF"/>
              </a:gs>
              <a:gs pos="35001">
                <a:srgbClr val="B4EBFF"/>
              </a:gs>
              <a:gs pos="100000">
                <a:srgbClr val="E0F7FF"/>
              </a:gs>
            </a:gsLst>
            <a:lin ang="16200000" scaled="1"/>
          </a:gradFill>
          <a:ln w="9525">
            <a:solidFill>
              <a:srgbClr val="55B4E5"/>
            </a:solidFill>
            <a:miter lim="800000"/>
            <a:headEnd/>
            <a:tailEnd/>
          </a:ln>
          <a:effectLst>
            <a:outerShdw blurRad="63500" dist="20000" dir="5400000" rotWithShape="0">
              <a:srgbClr val="000000">
                <a:alpha val="37999"/>
              </a:srgbClr>
            </a:outerShdw>
          </a:effectLst>
        </p:spPr>
        <p:txBody>
          <a:bodyPr vert="vert270" anchor="ctr" anchorCtr="1">
            <a:spAutoFit/>
          </a:bodyPr>
          <a:lstStyle/>
          <a:p>
            <a:pPr algn="ctr"/>
            <a:r>
              <a:rPr lang="en-US" sz="8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承認</a:t>
            </a:r>
          </a:p>
          <a:p>
            <a:pPr algn="ctr"/>
            <a:r>
              <a:rPr lang="en-US" sz="8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（Approval）</a:t>
            </a:r>
          </a:p>
        </p:txBody>
      </p:sp>
    </p:spTree>
    <p:extLst>
      <p:ext uri="{BB962C8B-B14F-4D97-AF65-F5344CB8AC3E}">
        <p14:creationId xmlns:p14="http://schemas.microsoft.com/office/powerpoint/2010/main" val="77888824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AutoShape 5"/>
          <p:cNvSpPr>
            <a:spLocks noChangeArrowheads="1"/>
          </p:cNvSpPr>
          <p:nvPr/>
        </p:nvSpPr>
        <p:spPr bwMode="auto">
          <a:xfrm>
            <a:off x="3839808" y="4569939"/>
            <a:ext cx="4508500" cy="1792287"/>
          </a:xfrm>
          <a:prstGeom prst="cloudCallout">
            <a:avLst>
              <a:gd name="adj1" fmla="val -24583"/>
              <a:gd name="adj2" fmla="val 15722"/>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en-US" sz="1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914" name="Rectangle 3"/>
          <p:cNvSpPr>
            <a:spLocks noGrp="1"/>
          </p:cNvSpPr>
          <p:nvPr>
            <p:ph idx="1"/>
          </p:nvPr>
        </p:nvSpPr>
        <p:spPr>
          <a:xfrm>
            <a:off x="1866000" y="1260000"/>
            <a:ext cx="8460000" cy="2703572"/>
          </a:xfrm>
        </p:spPr>
        <p:txBody>
          <a:bodyPr vert="horz" wrap="square" lIns="252000" tIns="180000" rIns="180000" bIns="216000" rtlCol="0" anchor="t">
            <a:noAutofit/>
          </a:bodyPr>
          <a:lstStyle/>
          <a:p>
            <a:pPr eaLnBrk="1" hangingPunct="1">
              <a:buFont typeface="Arial" panose="020B0604020202020204" pitchFamily="34" charset="0"/>
              <a:buChar char="•"/>
            </a:pPr>
            <a:r>
              <a:rPr lang="en-US" sz="2000" b="0" dirty="0" err="1">
                <a:latin typeface="メイリオ" panose="020B0604030504040204" pitchFamily="50" charset="-128"/>
                <a:ea typeface="メイリオ" panose="020B0604030504040204" pitchFamily="50" charset="-128"/>
                <a:cs typeface="メイリオ" panose="020B0604030504040204" pitchFamily="50" charset="-128"/>
              </a:rPr>
              <a:t>製品内での使用に</a:t>
            </a:r>
            <a:r>
              <a:rPr lang="ja-JP" altLang="en-US" sz="2000" b="0" dirty="0">
                <a:latin typeface="メイリオ" panose="020B0604030504040204" pitchFamily="50" charset="-128"/>
                <a:ea typeface="メイリオ" panose="020B0604030504040204" pitchFamily="50" charset="-128"/>
                <a:cs typeface="メイリオ" panose="020B0604030504040204" pitchFamily="50" charset="-128"/>
              </a:rPr>
              <a:t>ついて</a:t>
            </a:r>
            <a:r>
              <a:rPr lang="en-US" sz="2000" b="0"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sz="2000" b="0" dirty="0">
                <a:latin typeface="メイリオ" panose="020B0604030504040204" pitchFamily="50" charset="-128"/>
                <a:ea typeface="メイリオ" panose="020B0604030504040204" pitchFamily="50" charset="-128"/>
                <a:cs typeface="メイリオ" panose="020B0604030504040204" pitchFamily="50" charset="-128"/>
              </a:rPr>
              <a:t>コンポーネント</a:t>
            </a:r>
            <a:r>
              <a:rPr lang="en-US" sz="2000" b="0" dirty="0" err="1">
                <a:latin typeface="メイリオ" panose="020B0604030504040204" pitchFamily="50" charset="-128"/>
                <a:ea typeface="メイリオ" panose="020B0604030504040204" pitchFamily="50" charset="-128"/>
                <a:cs typeface="メイリオ" panose="020B0604030504040204" pitchFamily="50" charset="-128"/>
              </a:rPr>
              <a:t>が承認された</a:t>
            </a:r>
            <a:r>
              <a:rPr lang="ja-JP" altLang="en-US" sz="2000" b="0" dirty="0">
                <a:latin typeface="メイリオ" panose="020B0604030504040204" pitchFamily="50" charset="-128"/>
                <a:ea typeface="メイリオ" panose="020B0604030504040204" pitchFamily="50" charset="-128"/>
                <a:cs typeface="メイリオ" panose="020B0604030504040204" pitchFamily="50" charset="-128"/>
              </a:rPr>
              <a:t>場合</a:t>
            </a:r>
            <a:r>
              <a:rPr lang="en-US" sz="2000" b="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b="0" dirty="0">
                <a:latin typeface="メイリオ" panose="020B0604030504040204" pitchFamily="50" charset="-128"/>
                <a:ea typeface="メイリオ" panose="020B0604030504040204" pitchFamily="50" charset="-128"/>
                <a:cs typeface="メイリオ" panose="020B0604030504040204" pitchFamily="50" charset="-128"/>
              </a:rPr>
              <a:t>それが</a:t>
            </a:r>
            <a:r>
              <a:rPr lang="en-US" sz="2000" b="0" dirty="0" err="1">
                <a:latin typeface="メイリオ" panose="020B0604030504040204" pitchFamily="50" charset="-128"/>
                <a:ea typeface="メイリオ" panose="020B0604030504040204" pitchFamily="50" charset="-128"/>
                <a:cs typeface="メイリオ" panose="020B0604030504040204" pitchFamily="50" charset="-128"/>
              </a:rPr>
              <a:t>その製品</a:t>
            </a:r>
            <a:r>
              <a:rPr lang="ja-JP" altLang="en-US" sz="2000" b="0" dirty="0">
                <a:latin typeface="メイリオ" panose="020B0604030504040204" pitchFamily="50" charset="-128"/>
                <a:ea typeface="メイリオ" panose="020B0604030504040204" pitchFamily="50" charset="-128"/>
                <a:cs typeface="メイリオ" panose="020B0604030504040204" pitchFamily="50" charset="-128"/>
              </a:rPr>
              <a:t>の</a:t>
            </a:r>
            <a:r>
              <a:rPr lang="en-US" sz="2000" b="0" dirty="0" err="1">
                <a:latin typeface="メイリオ" panose="020B0604030504040204" pitchFamily="50" charset="-128"/>
                <a:ea typeface="メイリオ" panose="020B0604030504040204" pitchFamily="50" charset="-128"/>
                <a:cs typeface="メイリオ" panose="020B0604030504040204" pitchFamily="50" charset="-128"/>
              </a:rPr>
              <a:t>ソフトウェア一覧</a:t>
            </a:r>
            <a:r>
              <a:rPr lang="ja-JP" altLang="en-US" sz="2000" b="0" dirty="0">
                <a:latin typeface="メイリオ" panose="020B0604030504040204" pitchFamily="50" charset="-128"/>
                <a:ea typeface="メイリオ" panose="020B0604030504040204" pitchFamily="50" charset="-128"/>
                <a:cs typeface="メイリオ" panose="020B0604030504040204" pitchFamily="50" charset="-128"/>
              </a:rPr>
              <a:t>表</a:t>
            </a:r>
            <a:r>
              <a:rPr lang="en-US" sz="2000" b="0" dirty="0" err="1">
                <a:latin typeface="メイリオ" panose="020B0604030504040204" pitchFamily="50" charset="-128"/>
                <a:ea typeface="メイリオ" panose="020B0604030504040204" pitchFamily="50" charset="-128"/>
                <a:cs typeface="メイリオ" panose="020B0604030504040204" pitchFamily="50" charset="-128"/>
              </a:rPr>
              <a:t>に追加</a:t>
            </a:r>
            <a:r>
              <a:rPr lang="ja-JP" altLang="en-US" sz="2000" b="0" dirty="0">
                <a:latin typeface="メイリオ" panose="020B0604030504040204" pitchFamily="50" charset="-128"/>
                <a:ea typeface="メイリオ" panose="020B0604030504040204" pitchFamily="50" charset="-128"/>
                <a:cs typeface="メイリオ" panose="020B0604030504040204" pitchFamily="50" charset="-128"/>
              </a:rPr>
              <a:t>される</a:t>
            </a:r>
            <a:r>
              <a:rPr lang="en-US" sz="2000" b="0" dirty="0">
                <a:latin typeface="メイリオ" panose="020B0604030504040204" pitchFamily="50" charset="-128"/>
                <a:ea typeface="メイリオ" panose="020B0604030504040204" pitchFamily="50" charset="-128"/>
                <a:cs typeface="メイリオ" panose="020B0604030504040204" pitchFamily="50" charset="-128"/>
              </a:rPr>
              <a:t> </a:t>
            </a:r>
          </a:p>
          <a:p>
            <a:pPr eaLnBrk="1" hangingPunct="1">
              <a:buFont typeface="Arial" panose="020B0604020202020204" pitchFamily="34" charset="0"/>
              <a:buChar char="•"/>
            </a:pPr>
            <a:r>
              <a:rPr lang="en-US" sz="2000" b="0" dirty="0" err="1">
                <a:latin typeface="メイリオ" panose="020B0604030504040204" pitchFamily="50" charset="-128"/>
                <a:ea typeface="メイリオ" panose="020B0604030504040204" pitchFamily="50" charset="-128"/>
                <a:cs typeface="メイリオ" panose="020B0604030504040204" pitchFamily="50" charset="-128"/>
              </a:rPr>
              <a:t>承認内容とその条件</a:t>
            </a:r>
            <a:r>
              <a:rPr lang="ja-JP" altLang="en-US" sz="2000" b="0" dirty="0">
                <a:latin typeface="メイリオ" panose="020B0604030504040204" pitchFamily="50" charset="-128"/>
                <a:ea typeface="メイリオ" panose="020B0604030504040204" pitchFamily="50" charset="-128"/>
                <a:cs typeface="メイリオ" panose="020B0604030504040204" pitchFamily="50" charset="-128"/>
              </a:rPr>
              <a:t>が</a:t>
            </a:r>
            <a:r>
              <a:rPr lang="en-US" sz="2000" b="0" dirty="0" err="1">
                <a:latin typeface="メイリオ" panose="020B0604030504040204" pitchFamily="50" charset="-128"/>
                <a:ea typeface="メイリオ" panose="020B0604030504040204" pitchFamily="50" charset="-128"/>
                <a:cs typeface="メイリオ" panose="020B0604030504040204" pitchFamily="50" charset="-128"/>
              </a:rPr>
              <a:t>追跡システムに登録</a:t>
            </a:r>
            <a:r>
              <a:rPr lang="ja-JP" altLang="en-US" sz="2000" b="0" dirty="0">
                <a:latin typeface="メイリオ" panose="020B0604030504040204" pitchFamily="50" charset="-128"/>
                <a:ea typeface="メイリオ" panose="020B0604030504040204" pitchFamily="50" charset="-128"/>
                <a:cs typeface="メイリオ" panose="020B0604030504040204" pitchFamily="50" charset="-128"/>
              </a:rPr>
              <a:t>される</a:t>
            </a:r>
            <a:r>
              <a:rPr lang="en-US" sz="2000" b="0" dirty="0">
                <a:latin typeface="メイリオ" panose="020B0604030504040204" pitchFamily="50" charset="-128"/>
                <a:ea typeface="メイリオ" panose="020B0604030504040204" pitchFamily="50" charset="-128"/>
                <a:cs typeface="メイリオ" panose="020B0604030504040204" pitchFamily="50" charset="-128"/>
              </a:rPr>
              <a:t> </a:t>
            </a:r>
          </a:p>
          <a:p>
            <a:pPr>
              <a:buFont typeface="Arial" panose="020B0604020202020204" pitchFamily="34" charset="0"/>
              <a:buChar char="•"/>
            </a:pPr>
            <a:r>
              <a:rPr lang="en-US" sz="2000" b="0" dirty="0" err="1">
                <a:latin typeface="メイリオ" panose="020B0604030504040204" pitchFamily="50" charset="-128"/>
                <a:ea typeface="メイリオ" panose="020B0604030504040204" pitchFamily="50" charset="-128"/>
                <a:cs typeface="メイリオ" panose="020B0604030504040204" pitchFamily="50" charset="-128"/>
              </a:rPr>
              <a:t>新しい</a:t>
            </a:r>
            <a:r>
              <a:rPr lang="ja-JP" altLang="en-US" sz="2000" b="0" dirty="0">
                <a:latin typeface="メイリオ" panose="020B0604030504040204" pitchFamily="50" charset="-128"/>
                <a:ea typeface="メイリオ" panose="020B0604030504040204" pitchFamily="50" charset="-128"/>
                <a:cs typeface="メイリオ" panose="020B0604030504040204" pitchFamily="50" charset="-128"/>
              </a:rPr>
              <a:t>バージョン</a:t>
            </a:r>
            <a:r>
              <a:rPr lang="en-US" sz="2000" b="0" dirty="0" err="1">
                <a:latin typeface="メイリオ" panose="020B0604030504040204" pitchFamily="50" charset="-128"/>
                <a:ea typeface="メイリオ" panose="020B0604030504040204" pitchFamily="50" charset="-128"/>
                <a:cs typeface="メイリオ" panose="020B0604030504040204" pitchFamily="50" charset="-128"/>
              </a:rPr>
              <a:t>のFOSSコンポーネントや新しい使用</a:t>
            </a:r>
            <a:r>
              <a:rPr lang="ja-JP" altLang="en-US" sz="2000" b="0" dirty="0">
                <a:latin typeface="メイリオ" panose="020B0604030504040204" pitchFamily="50" charset="-128"/>
                <a:ea typeface="メイリオ" panose="020B0604030504040204" pitchFamily="50" charset="-128"/>
                <a:cs typeface="メイリオ" panose="020B0604030504040204" pitchFamily="50" charset="-128"/>
              </a:rPr>
              <a:t>方法</a:t>
            </a:r>
            <a:r>
              <a:rPr lang="en-US" sz="2000" b="0" dirty="0" err="1">
                <a:latin typeface="メイリオ" panose="020B0604030504040204" pitchFamily="50" charset="-128"/>
                <a:ea typeface="メイリオ" panose="020B0604030504040204" pitchFamily="50" charset="-128"/>
                <a:cs typeface="メイリオ" panose="020B0604030504040204" pitchFamily="50" charset="-128"/>
              </a:rPr>
              <a:t>が提案された場合には</a:t>
            </a:r>
            <a:r>
              <a:rPr lang="ja-JP" altLang="en-US" sz="2000" b="0" dirty="0" err="1">
                <a:latin typeface="メイリオ" panose="020B0604030504040204" pitchFamily="50" charset="-128"/>
                <a:ea typeface="メイリオ" panose="020B0604030504040204" pitchFamily="50" charset="-128"/>
                <a:cs typeface="メイリオ" panose="020B0604030504040204" pitchFamily="50" charset="-128"/>
              </a:rPr>
              <a:t>、</a:t>
            </a:r>
            <a:r>
              <a:rPr lang="en-US" sz="2000" b="0" dirty="0" err="1">
                <a:latin typeface="メイリオ" panose="020B0604030504040204" pitchFamily="50" charset="-128"/>
                <a:ea typeface="メイリオ" panose="020B0604030504040204" pitchFamily="50" charset="-128"/>
                <a:cs typeface="メイリオ" panose="020B0604030504040204" pitchFamily="50" charset="-128"/>
              </a:rPr>
              <a:t>新たな承認が必要となることを</a:t>
            </a:r>
            <a:r>
              <a:rPr lang="ja-JP" altLang="en-US" sz="2000" b="0" dirty="0">
                <a:latin typeface="メイリオ" panose="020B0604030504040204" pitchFamily="50" charset="-128"/>
                <a:ea typeface="メイリオ" panose="020B0604030504040204" pitchFamily="50" charset="-128"/>
                <a:cs typeface="メイリオ" panose="020B0604030504040204" pitchFamily="50" charset="-128"/>
              </a:rPr>
              <a:t>追跡</a:t>
            </a:r>
            <a:r>
              <a:rPr lang="en-US" altLang="ja-JP" sz="2000" b="0" dirty="0" err="1">
                <a:latin typeface="メイリオ" panose="020B0604030504040204" pitchFamily="50" charset="-128"/>
                <a:ea typeface="メイリオ" panose="020B0604030504040204" pitchFamily="50" charset="-128"/>
                <a:cs typeface="メイリオ" panose="020B0604030504040204" pitchFamily="50" charset="-128"/>
              </a:rPr>
              <a:t>システム</a:t>
            </a:r>
            <a:r>
              <a:rPr lang="ja-JP" altLang="en-US" sz="2000" b="0" dirty="0">
                <a:latin typeface="メイリオ" panose="020B0604030504040204" pitchFamily="50" charset="-128"/>
                <a:ea typeface="メイリオ" panose="020B0604030504040204" pitchFamily="50" charset="-128"/>
                <a:cs typeface="メイリオ" panose="020B0604030504040204" pitchFamily="50" charset="-128"/>
              </a:rPr>
              <a:t>で</a:t>
            </a:r>
            <a:r>
              <a:rPr lang="en-US" sz="2000" b="0" dirty="0" err="1">
                <a:latin typeface="メイリオ" panose="020B0604030504040204" pitchFamily="50" charset="-128"/>
                <a:ea typeface="メイリオ" panose="020B0604030504040204" pitchFamily="50" charset="-128"/>
                <a:cs typeface="メイリオ" panose="020B0604030504040204" pitchFamily="50" charset="-128"/>
              </a:rPr>
              <a:t>明確にする</a:t>
            </a:r>
            <a:r>
              <a:rPr lang="en-US" sz="2000" b="0" dirty="0">
                <a:latin typeface="メイリオ" panose="020B0604030504040204" pitchFamily="50" charset="-128"/>
                <a:ea typeface="メイリオ" panose="020B0604030504040204" pitchFamily="50" charset="-128"/>
                <a:cs typeface="メイリオ" panose="020B0604030504040204" pitchFamily="50" charset="-128"/>
              </a:rPr>
              <a:t> </a:t>
            </a:r>
          </a:p>
        </p:txBody>
      </p:sp>
      <p:sp>
        <p:nvSpPr>
          <p:cNvPr id="21" name="Rectangle 20"/>
          <p:cNvSpPr/>
          <p:nvPr/>
        </p:nvSpPr>
        <p:spPr>
          <a:xfrm>
            <a:off x="974755" y="4655120"/>
            <a:ext cx="10639306" cy="369332"/>
          </a:xfrm>
          <a:prstGeom prst="rect">
            <a:avLst/>
          </a:prstGeom>
        </p:spPr>
        <p:txBody>
          <a:bodyPr wrap="square" anchor="t">
            <a:spAutoFit/>
          </a:bodyPr>
          <a:lstStyle/>
          <a:p>
            <a:pPr>
              <a:buFont typeface="Arial"/>
              <a:buChar char="•"/>
            </a:pPr>
            <a:endParaRPr lang="en-US" dirty="0">
              <a:latin typeface="Calibri" charset="0"/>
              <a:ea typeface="MS PGothic" charset="0"/>
            </a:endParaRPr>
          </a:p>
        </p:txBody>
      </p:sp>
      <p:sp>
        <p:nvSpPr>
          <p:cNvPr id="22" name="Rectangle 2"/>
          <p:cNvSpPr txBox="1">
            <a:spLocks noChangeArrowheads="1"/>
          </p:cNvSpPr>
          <p:nvPr/>
        </p:nvSpPr>
        <p:spPr>
          <a:xfrm>
            <a:off x="608400" y="532800"/>
            <a:ext cx="10972800" cy="990600"/>
          </a:xfrm>
          <a:prstGeom prst="rect">
            <a:avLst/>
          </a:prstGeom>
          <a:ln>
            <a:noFill/>
          </a:ln>
          <a:effectLst/>
        </p:spPr>
        <p:txBody>
          <a:bodyPr vert="horz" lIns="91440" tIns="45720" rIns="91440" bIns="45720" rtlCol="0" anchor="ctr" anchorCtr="0">
            <a:normAutofit/>
          </a:bodyPr>
          <a:lstStyle>
            <a:lvl1pPr algn="l" defTabSz="914400" rtl="0" eaLnBrk="1" latinLnBrk="0" hangingPunct="1">
              <a:spcBef>
                <a:spcPct val="0"/>
              </a:spcBef>
              <a:buNone/>
              <a:defRPr lang="ko-KR" altLang="en-US" sz="2800" b="1" kern="1200" spc="-100" baseline="0" dirty="0">
                <a:ln w="3175">
                  <a:noFill/>
                </a:ln>
                <a:solidFill>
                  <a:schemeClr val="tx1"/>
                </a:solidFill>
                <a:effectLst>
                  <a:glow rad="228600">
                    <a:schemeClr val="bg1">
                      <a:alpha val="40000"/>
                    </a:schemeClr>
                  </a:glow>
                </a:effectLst>
                <a:latin typeface="맑은 고딕" pitchFamily="50" charset="-127"/>
                <a:ea typeface="+mn-ea"/>
                <a:cs typeface="Lucida Sans Unicode" pitchFamily="34" charset="0"/>
              </a:defRPr>
            </a:lvl1pPr>
          </a:lstStyle>
          <a:p>
            <a:r>
              <a:rPr lang="en-US" sz="4000" b="0" dirty="0" err="1">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登録／承認の追跡</a:t>
            </a:r>
            <a:endParaRPr lang="en-US" sz="4000" b="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Rectangle 78"/>
          <p:cNvSpPr>
            <a:spLocks noChangeArrowheads="1"/>
          </p:cNvSpPr>
          <p:nvPr/>
        </p:nvSpPr>
        <p:spPr bwMode="auto">
          <a:xfrm rot="-5400000">
            <a:off x="1935191" y="4931493"/>
            <a:ext cx="504000" cy="954313"/>
          </a:xfrm>
          <a:prstGeom prst="rect">
            <a:avLst/>
          </a:prstGeom>
          <a:solidFill>
            <a:schemeClr val="bg1"/>
          </a:solidFill>
          <a:ln w="9525">
            <a:solidFill>
              <a:schemeClr val="tx1"/>
            </a:solidFill>
            <a:miter lim="800000"/>
            <a:headEnd/>
            <a:tailEnd/>
          </a:ln>
        </p:spPr>
        <p:txBody>
          <a:bodyPr vert="eaVert" anchor="ctr"/>
          <a:lstStyle/>
          <a:p>
            <a:pPr>
              <a:lnSpc>
                <a:spcPct val="65000"/>
              </a:lnSpc>
            </a:pPr>
            <a:r>
              <a:rPr lang="en-US" sz="1000" b="1">
                <a:latin typeface="メイリオ" panose="020B0604030504040204" pitchFamily="50" charset="-128"/>
                <a:ea typeface="メイリオ" panose="020B0604030504040204" pitchFamily="50" charset="-128"/>
                <a:cs typeface="メイリオ" panose="020B0604030504040204" pitchFamily="50" charset="-128"/>
              </a:rPr>
              <a:t>入</a:t>
            </a:r>
            <a:r>
              <a:rPr lang="ja-JP" altLang="en-US" sz="1000" b="1">
                <a:latin typeface="メイリオ" panose="020B0604030504040204" pitchFamily="50" charset="-128"/>
                <a:ea typeface="メイリオ" panose="020B0604030504040204" pitchFamily="50" charset="-128"/>
                <a:cs typeface="メイリオ" panose="020B0604030504040204" pitchFamily="50" charset="-128"/>
              </a:rPr>
              <a:t>力</a:t>
            </a: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：FOSS</a:t>
            </a:r>
            <a:endParaRPr lang="en-US" sz="1000" b="1" i="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Rectangle 78"/>
          <p:cNvSpPr>
            <a:spLocks noChangeArrowheads="1"/>
          </p:cNvSpPr>
          <p:nvPr/>
        </p:nvSpPr>
        <p:spPr bwMode="auto">
          <a:xfrm rot="-5400000">
            <a:off x="9928894" y="4868649"/>
            <a:ext cx="504000" cy="1080000"/>
          </a:xfrm>
          <a:prstGeom prst="rect">
            <a:avLst/>
          </a:prstGeom>
          <a:solidFill>
            <a:schemeClr val="bg1"/>
          </a:solidFill>
          <a:ln w="9525">
            <a:solidFill>
              <a:schemeClr val="tx1"/>
            </a:solidFill>
            <a:miter lim="800000"/>
            <a:headEnd/>
            <a:tailEnd/>
          </a:ln>
        </p:spPr>
        <p:txBody>
          <a:bodyPr vert="eaVert" anchor="ctr"/>
          <a:lstStyle/>
          <a:p>
            <a:pPr algn="ctr">
              <a:lnSpc>
                <a:spcPct val="70000"/>
              </a:lnSpc>
            </a:pPr>
            <a:r>
              <a:rPr lang="en-US" sz="1000" b="1" dirty="0">
                <a:latin typeface="メイリオ" panose="020B0604030504040204" pitchFamily="50" charset="-128"/>
                <a:ea typeface="メイリオ" panose="020B0604030504040204" pitchFamily="50" charset="-128"/>
                <a:cs typeface="メイリオ" panose="020B0604030504040204" pitchFamily="50" charset="-128"/>
              </a:rPr>
              <a:t>出</a:t>
            </a:r>
            <a:r>
              <a:rPr lang="ja-JP" altLang="en-US" sz="1000" b="1" dirty="0">
                <a:latin typeface="メイリオ" panose="020B0604030504040204" pitchFamily="50" charset="-128"/>
                <a:ea typeface="メイリオ" panose="020B0604030504040204" pitchFamily="50" charset="-128"/>
                <a:cs typeface="メイリオ" panose="020B0604030504040204" pitchFamily="50" charset="-128"/>
              </a:rPr>
              <a:t>力：</a:t>
            </a:r>
            <a:r>
              <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a:t>
            </a:r>
          </a:p>
          <a:p>
            <a:pPr algn="ctr">
              <a:lnSpc>
                <a:spcPct val="70000"/>
              </a:lnSpc>
            </a:pPr>
            <a:r>
              <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FOSS </a:t>
            </a: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改変</a:t>
            </a:r>
            <a:endPar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6" name="AutoShape 9"/>
          <p:cNvCxnSpPr>
            <a:cxnSpLocks noChangeShapeType="1"/>
            <a:stCxn id="24" idx="2"/>
          </p:cNvCxnSpPr>
          <p:nvPr/>
        </p:nvCxnSpPr>
        <p:spPr bwMode="auto">
          <a:xfrm>
            <a:off x="2664348" y="5408650"/>
            <a:ext cx="25200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7" name="AutoShape 10"/>
          <p:cNvCxnSpPr>
            <a:cxnSpLocks noChangeShapeType="1"/>
          </p:cNvCxnSpPr>
          <p:nvPr/>
        </p:nvCxnSpPr>
        <p:spPr bwMode="auto">
          <a:xfrm flipV="1">
            <a:off x="9386896" y="5431788"/>
            <a:ext cx="255587"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8" name="Rectangle 78"/>
          <p:cNvSpPr>
            <a:spLocks noChangeArrowheads="1"/>
          </p:cNvSpPr>
          <p:nvPr/>
        </p:nvSpPr>
        <p:spPr bwMode="auto">
          <a:xfrm rot="10800000">
            <a:off x="3891959" y="487088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監査</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（Audit）</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Rectangle 78"/>
          <p:cNvSpPr>
            <a:spLocks noChangeArrowheads="1"/>
          </p:cNvSpPr>
          <p:nvPr/>
        </p:nvSpPr>
        <p:spPr bwMode="auto">
          <a:xfrm rot="10800000">
            <a:off x="4465952" y="487088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問題の解決</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（Resolve Issue）</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Rectangle 78"/>
          <p:cNvSpPr>
            <a:spLocks noChangeArrowheads="1"/>
          </p:cNvSpPr>
          <p:nvPr/>
        </p:nvSpPr>
        <p:spPr bwMode="auto">
          <a:xfrm rot="10800000">
            <a:off x="5039945" y="487088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レビュー</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（Review）</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Rectangle 78"/>
          <p:cNvSpPr>
            <a:spLocks noChangeArrowheads="1"/>
          </p:cNvSpPr>
          <p:nvPr/>
        </p:nvSpPr>
        <p:spPr bwMode="auto">
          <a:xfrm rot="10800000">
            <a:off x="5613938" y="487088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承認</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（Approval）</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Rectangle 78"/>
          <p:cNvSpPr>
            <a:spLocks noChangeArrowheads="1"/>
          </p:cNvSpPr>
          <p:nvPr/>
        </p:nvSpPr>
        <p:spPr bwMode="auto">
          <a:xfrm rot="10800000">
            <a:off x="6761924" y="487088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告知／通知／表示</a:t>
            </a:r>
            <a:b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b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（Notice）</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Rectangle 78"/>
          <p:cNvSpPr>
            <a:spLocks noChangeArrowheads="1"/>
          </p:cNvSpPr>
          <p:nvPr/>
        </p:nvSpPr>
        <p:spPr bwMode="auto">
          <a:xfrm rot="10800000">
            <a:off x="7335917" y="487088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検証</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（Verification）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Rectangle 78"/>
          <p:cNvSpPr>
            <a:spLocks noChangeArrowheads="1"/>
          </p:cNvSpPr>
          <p:nvPr/>
        </p:nvSpPr>
        <p:spPr bwMode="auto">
          <a:xfrm rot="10800000">
            <a:off x="7909910" y="487088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頒布</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（Distribution）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Rectangle 78"/>
          <p:cNvSpPr>
            <a:spLocks noChangeArrowheads="1"/>
          </p:cNvSpPr>
          <p:nvPr/>
        </p:nvSpPr>
        <p:spPr bwMode="auto">
          <a:xfrm rot="10800000">
            <a:off x="8483903" y="4872260"/>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検証</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（Verification）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Rectangle 78"/>
          <p:cNvSpPr>
            <a:spLocks noChangeArrowheads="1"/>
          </p:cNvSpPr>
          <p:nvPr/>
        </p:nvSpPr>
        <p:spPr bwMode="auto">
          <a:xfrm rot="10800000">
            <a:off x="3317966" y="487088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確認</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r>
              <a:rPr lang="en-US" sz="1000" b="1" dirty="0" err="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Identification</a:t>
            </a:r>
            <a:r>
              <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endParaRPr lang="en-US" sz="1000" b="1" i="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Rectangle 78"/>
          <p:cNvSpPr>
            <a:spLocks noChangeArrowheads="1"/>
          </p:cNvSpPr>
          <p:nvPr/>
        </p:nvSpPr>
        <p:spPr bwMode="auto">
          <a:xfrm rot="10800000">
            <a:off x="6218099" y="4804950"/>
            <a:ext cx="430887" cy="1440000"/>
          </a:xfrm>
          <a:prstGeom prst="rect">
            <a:avLst/>
          </a:prstGeom>
          <a:gradFill rotWithShape="1">
            <a:gsLst>
              <a:gs pos="0">
                <a:srgbClr val="95E5FF"/>
              </a:gs>
              <a:gs pos="35001">
                <a:srgbClr val="B4EBFF"/>
              </a:gs>
              <a:gs pos="100000">
                <a:srgbClr val="E0F7FF"/>
              </a:gs>
            </a:gsLst>
            <a:lin ang="16200000" scaled="1"/>
          </a:gradFill>
          <a:ln w="9525">
            <a:solidFill>
              <a:srgbClr val="55B4E5"/>
            </a:solidFill>
            <a:miter lim="800000"/>
            <a:headEnd/>
            <a:tailEnd/>
          </a:ln>
          <a:effectLst>
            <a:outerShdw blurRad="63500" dist="20000" dir="5400000" rotWithShape="0">
              <a:srgbClr val="000000">
                <a:alpha val="37999"/>
              </a:srgbClr>
            </a:outerShdw>
          </a:effectLst>
        </p:spPr>
        <p:txBody>
          <a:bodyPr vert="vert270" anchor="ctr" anchorCtr="1">
            <a:spAutoFit/>
          </a:bodyPr>
          <a:lstStyle/>
          <a:p>
            <a:pPr algn="ctr"/>
            <a:r>
              <a:rPr lang="en-US" sz="8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登録</a:t>
            </a:r>
          </a:p>
          <a:p>
            <a:pPr algn="ctr"/>
            <a:r>
              <a:rPr lang="en-US" sz="8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（Registration）</a:t>
            </a:r>
          </a:p>
        </p:txBody>
      </p:sp>
    </p:spTree>
    <p:extLst>
      <p:ext uri="{BB962C8B-B14F-4D97-AF65-F5344CB8AC3E}">
        <p14:creationId xmlns:p14="http://schemas.microsoft.com/office/powerpoint/2010/main" val="103973366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utoShape 5"/>
          <p:cNvSpPr>
            <a:spLocks noChangeArrowheads="1"/>
          </p:cNvSpPr>
          <p:nvPr/>
        </p:nvSpPr>
        <p:spPr bwMode="auto">
          <a:xfrm>
            <a:off x="3843338" y="1331075"/>
            <a:ext cx="4508500" cy="1792287"/>
          </a:xfrm>
          <a:prstGeom prst="cloudCallout">
            <a:avLst>
              <a:gd name="adj1" fmla="val -24583"/>
              <a:gd name="adj2" fmla="val 15722"/>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en-US" sz="1100">
              <a:latin typeface="Calibri" charset="0"/>
            </a:endParaRPr>
          </a:p>
        </p:txBody>
      </p:sp>
      <p:sp>
        <p:nvSpPr>
          <p:cNvPr id="40962" name="Rectangle 3"/>
          <p:cNvSpPr>
            <a:spLocks noGrp="1"/>
          </p:cNvSpPr>
          <p:nvPr>
            <p:ph idx="1"/>
          </p:nvPr>
        </p:nvSpPr>
        <p:spPr>
          <a:xfrm>
            <a:off x="1493989" y="3602457"/>
            <a:ext cx="9226906" cy="3292967"/>
          </a:xfrm>
        </p:spPr>
        <p:txBody>
          <a:bodyPr vert="horz" wrap="square" lIns="252000" tIns="180000" rIns="180000" bIns="216000" rtlCol="0" anchor="t">
            <a:spAutoFit/>
          </a:bodyPr>
          <a:lstStyle/>
          <a:p>
            <a:pPr marL="271463" lvl="1" indent="-271463">
              <a:lnSpc>
                <a:spcPct val="150000"/>
              </a:lnSpc>
              <a:buSzPct val="90000"/>
              <a:buFont typeface="Arial" panose="020B0604020202020204" pitchFamily="34" charset="0"/>
              <a:buChar char="•"/>
            </a:pPr>
            <a:r>
              <a:rPr lang="en-US" sz="2000" dirty="0" err="1">
                <a:latin typeface="メイリオ" panose="020B0604030504040204" pitchFamily="50" charset="-128"/>
                <a:ea typeface="メイリオ" panose="020B0604030504040204" pitchFamily="50" charset="-128"/>
                <a:cs typeface="メイリオ" panose="020B0604030504040204" pitchFamily="50" charset="-128"/>
              </a:rPr>
              <a:t>著作権表示と帰属</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表示</a:t>
            </a:r>
            <a:r>
              <a:rPr lang="en-US" sz="2000" dirty="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すべて</a:t>
            </a:r>
            <a:r>
              <a:rPr lang="en-US" sz="2000" dirty="0" err="1">
                <a:latin typeface="メイリオ" panose="020B0604030504040204" pitchFamily="50" charset="-128"/>
                <a:ea typeface="メイリオ" panose="020B0604030504040204" pitchFamily="50" charset="-128"/>
                <a:cs typeface="メイリオ" panose="020B0604030504040204" pitchFamily="50" charset="-128"/>
              </a:rPr>
              <a:t>を提供することで、FOSS</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が</a:t>
            </a:r>
            <a:r>
              <a:rPr lang="en-US" sz="2000" dirty="0" err="1">
                <a:latin typeface="メイリオ" panose="020B0604030504040204" pitchFamily="50" charset="-128"/>
                <a:ea typeface="メイリオ" panose="020B0604030504040204" pitchFamily="50" charset="-128"/>
                <a:cs typeface="メイリオ" panose="020B0604030504040204" pitchFamily="50" charset="-128"/>
              </a:rPr>
              <a:t>使用</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されていること</a:t>
            </a:r>
            <a:r>
              <a:rPr lang="en-US" sz="2000" dirty="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表明する</a:t>
            </a:r>
            <a:r>
              <a:rPr lang="en-US" sz="2000" dirty="0">
                <a:latin typeface="メイリオ" panose="020B0604030504040204" pitchFamily="50" charset="-128"/>
                <a:ea typeface="メイリオ" panose="020B0604030504040204" pitchFamily="50" charset="-128"/>
                <a:cs typeface="メイリオ" panose="020B0604030504040204" pitchFamily="50" charset="-128"/>
              </a:rPr>
              <a:t> </a:t>
            </a:r>
          </a:p>
          <a:p>
            <a:pPr marL="271463" lvl="1" indent="-271463">
              <a:lnSpc>
                <a:spcPct val="150000"/>
              </a:lnSpc>
              <a:buSzPct val="90000"/>
              <a:buFont typeface="Arial" panose="020B0604020202020204" pitchFamily="34" charset="0"/>
              <a:buChar char="•"/>
            </a:pPr>
            <a:r>
              <a:rPr lang="en-US" sz="2000" dirty="0" err="1">
                <a:latin typeface="メイリオ" panose="020B0604030504040204" pitchFamily="50" charset="-128"/>
                <a:ea typeface="メイリオ" panose="020B0604030504040204" pitchFamily="50" charset="-128"/>
                <a:cs typeface="メイリオ" panose="020B0604030504040204" pitchFamily="50" charset="-128"/>
              </a:rPr>
              <a:t>製品のエンドユーザ</a:t>
            </a:r>
            <a:r>
              <a:rPr lang="ja-JP" altLang="en-US" sz="2000" dirty="0" err="1">
                <a:latin typeface="メイリオ" panose="020B0604030504040204" pitchFamily="50" charset="-128"/>
                <a:ea typeface="メイリオ" panose="020B0604030504040204" pitchFamily="50" charset="-128"/>
                <a:cs typeface="メイリオ" panose="020B0604030504040204" pitchFamily="50" charset="-128"/>
              </a:rPr>
              <a:t>ー</a:t>
            </a:r>
            <a:r>
              <a:rPr lang="en-US" sz="2000" dirty="0" err="1">
                <a:latin typeface="メイリオ" panose="020B0604030504040204" pitchFamily="50" charset="-128"/>
                <a:ea typeface="メイリオ" panose="020B0604030504040204" pitchFamily="50" charset="-128"/>
                <a:cs typeface="メイリオ" panose="020B0604030504040204" pitchFamily="50" charset="-128"/>
              </a:rPr>
              <a:t>にFOSSソースコードの写しの入手方法に</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関する</a:t>
            </a:r>
            <a:r>
              <a:rPr lang="en-US" sz="2000" dirty="0" err="1">
                <a:latin typeface="メイリオ" panose="020B0604030504040204" pitchFamily="50" charset="-128"/>
                <a:ea typeface="メイリオ" panose="020B0604030504040204" pitchFamily="50" charset="-128"/>
                <a:cs typeface="メイリオ" panose="020B0604030504040204" pitchFamily="50" charset="-128"/>
              </a:rPr>
              <a:t>情報</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a:t>
            </a:r>
            <a:r>
              <a:rPr lang="en-US" sz="2000" dirty="0" err="1">
                <a:latin typeface="メイリオ" panose="020B0604030504040204" pitchFamily="50" charset="-128"/>
                <a:ea typeface="メイリオ" panose="020B0604030504040204" pitchFamily="50" charset="-128"/>
                <a:cs typeface="メイリオ" panose="020B0604030504040204" pitchFamily="50" charset="-128"/>
              </a:rPr>
              <a:t>提供</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する</a:t>
            </a:r>
            <a:r>
              <a:rPr lang="en-US" sz="2000" dirty="0">
                <a:latin typeface="メイリオ" panose="020B0604030504040204" pitchFamily="50" charset="-128"/>
                <a:ea typeface="メイリオ" panose="020B0604030504040204" pitchFamily="50" charset="-128"/>
                <a:cs typeface="メイリオ" panose="020B0604030504040204" pitchFamily="50" charset="-128"/>
              </a:rPr>
              <a:t>（</a:t>
            </a:r>
            <a:r>
              <a:rPr lang="en-US" sz="2000" dirty="0" err="1">
                <a:latin typeface="メイリオ" panose="020B0604030504040204" pitchFamily="50" charset="-128"/>
                <a:ea typeface="メイリオ" panose="020B0604030504040204" pitchFamily="50" charset="-128"/>
                <a:cs typeface="メイリオ" panose="020B0604030504040204" pitchFamily="50" charset="-128"/>
              </a:rPr>
              <a:t>GPLやLGPLのケースのよう</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に、その必要がある</a:t>
            </a:r>
            <a:r>
              <a:rPr lang="en-US" sz="2000" dirty="0" err="1">
                <a:latin typeface="メイリオ" panose="020B0604030504040204" pitchFamily="50" charset="-128"/>
                <a:ea typeface="メイリオ" panose="020B0604030504040204" pitchFamily="50" charset="-128"/>
                <a:cs typeface="メイリオ" panose="020B0604030504040204" pitchFamily="50" charset="-128"/>
              </a:rPr>
              <a:t>場合</a:t>
            </a:r>
            <a:r>
              <a:rPr lang="en-US" sz="2000" dirty="0">
                <a:latin typeface="メイリオ" panose="020B0604030504040204" pitchFamily="50" charset="-128"/>
                <a:ea typeface="メイリオ" panose="020B0604030504040204" pitchFamily="50" charset="-128"/>
                <a:cs typeface="メイリオ" panose="020B0604030504040204" pitchFamily="50" charset="-128"/>
              </a:rPr>
              <a:t>）</a:t>
            </a:r>
          </a:p>
          <a:p>
            <a:pPr marL="271463" lvl="1" indent="-271463">
              <a:lnSpc>
                <a:spcPct val="150000"/>
              </a:lnSpc>
              <a:buSzPct val="90000"/>
              <a:buFont typeface="Arial" panose="020B0604020202020204" pitchFamily="34" charset="0"/>
              <a:buChar char="•"/>
            </a:pPr>
            <a:r>
              <a:rPr lang="en-US" sz="2000" dirty="0" err="1">
                <a:latin typeface="メイリオ" panose="020B0604030504040204" pitchFamily="50" charset="-128"/>
                <a:ea typeface="メイリオ" panose="020B0604030504040204" pitchFamily="50" charset="-128"/>
                <a:cs typeface="メイリオ" panose="020B0604030504040204" pitchFamily="50" charset="-128"/>
              </a:rPr>
              <a:t>必要に応じ製品に含まれるFOSS</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について</a:t>
            </a:r>
            <a:r>
              <a:rPr lang="en-US" sz="2000" dirty="0" err="1">
                <a:latin typeface="メイリオ" panose="020B0604030504040204" pitchFamily="50" charset="-128"/>
                <a:ea typeface="メイリオ" panose="020B0604030504040204" pitchFamily="50" charset="-128"/>
                <a:cs typeface="メイリオ" panose="020B0604030504040204" pitchFamily="50" charset="-128"/>
              </a:rPr>
              <a:t>ライセンス同意書全文</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a:t>
            </a:r>
            <a:r>
              <a:rPr lang="en-US" sz="2000" dirty="0" err="1">
                <a:latin typeface="メイリオ" panose="020B0604030504040204" pitchFamily="50" charset="-128"/>
                <a:ea typeface="メイリオ" panose="020B0604030504040204" pitchFamily="50" charset="-128"/>
                <a:cs typeface="メイリオ" panose="020B0604030504040204" pitchFamily="50" charset="-128"/>
              </a:rPr>
              <a:t>コピ</a:t>
            </a:r>
            <a:r>
              <a:rPr lang="en-US" sz="2000" dirty="0">
                <a:latin typeface="メイリオ" panose="020B0604030504040204" pitchFamily="50" charset="-128"/>
                <a:ea typeface="メイリオ" panose="020B0604030504040204" pitchFamily="50" charset="-128"/>
                <a:cs typeface="メイリオ" panose="020B0604030504040204" pitchFamily="50" charset="-128"/>
              </a:rPr>
              <a:t>ー</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を用意する</a:t>
            </a:r>
            <a:r>
              <a:rPr lang="en-US" sz="2000" dirty="0">
                <a:latin typeface="メイリオ" panose="020B0604030504040204" pitchFamily="50" charset="-128"/>
                <a:ea typeface="メイリオ" panose="020B0604030504040204" pitchFamily="50" charset="-128"/>
                <a:cs typeface="メイリオ" panose="020B0604030504040204" pitchFamily="50" charset="-128"/>
              </a:rPr>
              <a:t> </a:t>
            </a:r>
          </a:p>
        </p:txBody>
      </p:sp>
      <p:sp>
        <p:nvSpPr>
          <p:cNvPr id="21" name="Rectangle 2"/>
          <p:cNvSpPr txBox="1">
            <a:spLocks noChangeArrowheads="1"/>
          </p:cNvSpPr>
          <p:nvPr/>
        </p:nvSpPr>
        <p:spPr>
          <a:xfrm>
            <a:off x="608400" y="532800"/>
            <a:ext cx="10972800" cy="990600"/>
          </a:xfrm>
          <a:prstGeom prst="rect">
            <a:avLst/>
          </a:prstGeom>
          <a:ln>
            <a:noFill/>
          </a:ln>
          <a:effectLst/>
        </p:spPr>
        <p:txBody>
          <a:bodyPr vert="horz" lIns="91440" tIns="45720" rIns="91440" bIns="45720" rtlCol="0" anchor="ctr" anchorCtr="0">
            <a:normAutofit/>
          </a:bodyPr>
          <a:lstStyle>
            <a:lvl1pPr algn="l" defTabSz="914400" rtl="0" eaLnBrk="1" latinLnBrk="0" hangingPunct="1">
              <a:spcBef>
                <a:spcPct val="0"/>
              </a:spcBef>
              <a:buNone/>
              <a:defRPr lang="ko-KR" altLang="en-US" sz="2800" b="1" kern="1200" spc="-100" baseline="0" dirty="0">
                <a:ln w="3175">
                  <a:noFill/>
                </a:ln>
                <a:solidFill>
                  <a:schemeClr val="tx1"/>
                </a:solidFill>
                <a:effectLst>
                  <a:glow rad="228600">
                    <a:schemeClr val="bg1">
                      <a:alpha val="40000"/>
                    </a:schemeClr>
                  </a:glow>
                </a:effectLst>
                <a:latin typeface="맑은 고딕" pitchFamily="50" charset="-127"/>
                <a:ea typeface="+mn-ea"/>
                <a:cs typeface="Lucida Sans Unicode" pitchFamily="34" charset="0"/>
              </a:defRPr>
            </a:lvl1pPr>
          </a:lstStyle>
          <a:p>
            <a:r>
              <a:rPr lang="en-US" sz="4000" b="0" dirty="0" err="1">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告知</a:t>
            </a:r>
            <a:r>
              <a:rPr lang="en-US" altLang="en-US" sz="4000" b="0" dirty="0">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4000" b="0" dirty="0">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通知／</a:t>
            </a:r>
            <a:r>
              <a:rPr lang="en-US" altLang="en-US" sz="4000" b="0" dirty="0" err="1">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表示</a:t>
            </a:r>
            <a:endParaRPr lang="en-US" altLang="en-US" sz="4000" b="0" dirty="0">
              <a:solidFill>
                <a:schemeClr val="tx2"/>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Rectangle 78"/>
          <p:cNvSpPr>
            <a:spLocks noChangeArrowheads="1"/>
          </p:cNvSpPr>
          <p:nvPr/>
        </p:nvSpPr>
        <p:spPr bwMode="auto">
          <a:xfrm rot="-5400000">
            <a:off x="1935191" y="1574833"/>
            <a:ext cx="504000" cy="954313"/>
          </a:xfrm>
          <a:prstGeom prst="rect">
            <a:avLst/>
          </a:prstGeom>
          <a:solidFill>
            <a:schemeClr val="bg1"/>
          </a:solidFill>
          <a:ln w="9525">
            <a:solidFill>
              <a:schemeClr val="tx1"/>
            </a:solidFill>
            <a:miter lim="800000"/>
            <a:headEnd/>
            <a:tailEnd/>
          </a:ln>
        </p:spPr>
        <p:txBody>
          <a:bodyPr vert="eaVert" anchor="ctr"/>
          <a:lstStyle/>
          <a:p>
            <a:pPr>
              <a:lnSpc>
                <a:spcPct val="65000"/>
              </a:lnSpc>
            </a:pPr>
            <a:r>
              <a:rPr lang="en-US" sz="1000" b="1">
                <a:latin typeface="メイリオ" panose="020B0604030504040204" pitchFamily="50" charset="-128"/>
                <a:ea typeface="メイリオ" panose="020B0604030504040204" pitchFamily="50" charset="-128"/>
                <a:cs typeface="メイリオ" panose="020B0604030504040204" pitchFamily="50" charset="-128"/>
              </a:rPr>
              <a:t>入</a:t>
            </a:r>
            <a:r>
              <a:rPr lang="ja-JP" altLang="en-US" sz="1000" b="1">
                <a:latin typeface="メイリオ" panose="020B0604030504040204" pitchFamily="50" charset="-128"/>
                <a:ea typeface="メイリオ" panose="020B0604030504040204" pitchFamily="50" charset="-128"/>
                <a:cs typeface="メイリオ" panose="020B0604030504040204" pitchFamily="50" charset="-128"/>
              </a:rPr>
              <a:t>力</a:t>
            </a: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：FOSS</a:t>
            </a:r>
            <a:endParaRPr lang="en-US" sz="1000" b="1" i="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Rectangle 78"/>
          <p:cNvSpPr>
            <a:spLocks noChangeArrowheads="1"/>
          </p:cNvSpPr>
          <p:nvPr/>
        </p:nvSpPr>
        <p:spPr bwMode="auto">
          <a:xfrm rot="-5400000">
            <a:off x="9928894" y="1511989"/>
            <a:ext cx="504000" cy="1080000"/>
          </a:xfrm>
          <a:prstGeom prst="rect">
            <a:avLst/>
          </a:prstGeom>
          <a:solidFill>
            <a:schemeClr val="bg1"/>
          </a:solidFill>
          <a:ln w="9525">
            <a:solidFill>
              <a:schemeClr val="tx1"/>
            </a:solidFill>
            <a:miter lim="800000"/>
            <a:headEnd/>
            <a:tailEnd/>
          </a:ln>
        </p:spPr>
        <p:txBody>
          <a:bodyPr vert="eaVert" anchor="ctr"/>
          <a:lstStyle/>
          <a:p>
            <a:pPr algn="ctr">
              <a:lnSpc>
                <a:spcPct val="70000"/>
              </a:lnSpc>
            </a:pPr>
            <a:r>
              <a:rPr lang="en-US" sz="1000" b="1" dirty="0">
                <a:latin typeface="メイリオ" panose="020B0604030504040204" pitchFamily="50" charset="-128"/>
                <a:ea typeface="メイリオ" panose="020B0604030504040204" pitchFamily="50" charset="-128"/>
                <a:cs typeface="メイリオ" panose="020B0604030504040204" pitchFamily="50" charset="-128"/>
              </a:rPr>
              <a:t>出</a:t>
            </a:r>
            <a:r>
              <a:rPr lang="ja-JP" altLang="en-US" sz="1000" b="1" dirty="0">
                <a:latin typeface="メイリオ" panose="020B0604030504040204" pitchFamily="50" charset="-128"/>
                <a:ea typeface="メイリオ" panose="020B0604030504040204" pitchFamily="50" charset="-128"/>
                <a:cs typeface="メイリオ" panose="020B0604030504040204" pitchFamily="50" charset="-128"/>
              </a:rPr>
              <a:t>力：</a:t>
            </a:r>
            <a:r>
              <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a:t>
            </a:r>
          </a:p>
          <a:p>
            <a:pPr algn="ctr">
              <a:lnSpc>
                <a:spcPct val="70000"/>
              </a:lnSpc>
            </a:pPr>
            <a:r>
              <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FOSS </a:t>
            </a: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改変</a:t>
            </a:r>
            <a:endPar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0" name="AutoShape 9"/>
          <p:cNvCxnSpPr>
            <a:cxnSpLocks noChangeShapeType="1"/>
            <a:stCxn id="38" idx="2"/>
          </p:cNvCxnSpPr>
          <p:nvPr/>
        </p:nvCxnSpPr>
        <p:spPr bwMode="auto">
          <a:xfrm>
            <a:off x="2664348" y="2051990"/>
            <a:ext cx="25200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1" name="AutoShape 10"/>
          <p:cNvCxnSpPr>
            <a:cxnSpLocks noChangeShapeType="1"/>
          </p:cNvCxnSpPr>
          <p:nvPr/>
        </p:nvCxnSpPr>
        <p:spPr bwMode="auto">
          <a:xfrm flipV="1">
            <a:off x="9386896" y="2075128"/>
            <a:ext cx="255587"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2" name="Rectangle 78"/>
          <p:cNvSpPr>
            <a:spLocks noChangeArrowheads="1"/>
          </p:cNvSpPr>
          <p:nvPr/>
        </p:nvSpPr>
        <p:spPr bwMode="auto">
          <a:xfrm rot="10800000">
            <a:off x="3891959"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監査</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（Audit）</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Rectangle 78"/>
          <p:cNvSpPr>
            <a:spLocks noChangeArrowheads="1"/>
          </p:cNvSpPr>
          <p:nvPr/>
        </p:nvSpPr>
        <p:spPr bwMode="auto">
          <a:xfrm rot="10800000">
            <a:off x="4465952"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問題の解決</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（Resolve Issue）</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Rectangle 78"/>
          <p:cNvSpPr>
            <a:spLocks noChangeArrowheads="1"/>
          </p:cNvSpPr>
          <p:nvPr/>
        </p:nvSpPr>
        <p:spPr bwMode="auto">
          <a:xfrm rot="10800000">
            <a:off x="5039945"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レビュー</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（Review）</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Rectangle 78"/>
          <p:cNvSpPr>
            <a:spLocks noChangeArrowheads="1"/>
          </p:cNvSpPr>
          <p:nvPr/>
        </p:nvSpPr>
        <p:spPr bwMode="auto">
          <a:xfrm rot="10800000">
            <a:off x="5613938"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承認</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（Approval）</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Rectangle 78"/>
          <p:cNvSpPr>
            <a:spLocks noChangeArrowheads="1"/>
          </p:cNvSpPr>
          <p:nvPr/>
        </p:nvSpPr>
        <p:spPr bwMode="auto">
          <a:xfrm rot="10800000">
            <a:off x="6187931"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登録</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（Registration）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Rectangle 78"/>
          <p:cNvSpPr>
            <a:spLocks noChangeArrowheads="1"/>
          </p:cNvSpPr>
          <p:nvPr/>
        </p:nvSpPr>
        <p:spPr bwMode="auto">
          <a:xfrm rot="10800000">
            <a:off x="7335917"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検証</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（Verification）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Rectangle 78"/>
          <p:cNvSpPr>
            <a:spLocks noChangeArrowheads="1"/>
          </p:cNvSpPr>
          <p:nvPr/>
        </p:nvSpPr>
        <p:spPr bwMode="auto">
          <a:xfrm rot="10800000">
            <a:off x="7909910"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頒布</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（Distribution）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Rectangle 78"/>
          <p:cNvSpPr>
            <a:spLocks noChangeArrowheads="1"/>
          </p:cNvSpPr>
          <p:nvPr/>
        </p:nvSpPr>
        <p:spPr bwMode="auto">
          <a:xfrm rot="10800000">
            <a:off x="8483903" y="1515600"/>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検証</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（Verification）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Rectangle 78"/>
          <p:cNvSpPr>
            <a:spLocks noChangeArrowheads="1"/>
          </p:cNvSpPr>
          <p:nvPr/>
        </p:nvSpPr>
        <p:spPr bwMode="auto">
          <a:xfrm rot="10800000">
            <a:off x="3317966"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確認</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r>
              <a:rPr lang="en-US" sz="1000" b="1" dirty="0" err="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Identification</a:t>
            </a:r>
            <a:r>
              <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endParaRPr lang="en-US" sz="1000" b="1" i="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Rectangle 78"/>
          <p:cNvSpPr>
            <a:spLocks noChangeArrowheads="1"/>
          </p:cNvSpPr>
          <p:nvPr/>
        </p:nvSpPr>
        <p:spPr bwMode="auto">
          <a:xfrm rot="10800000">
            <a:off x="6792092" y="1440000"/>
            <a:ext cx="430887" cy="1440000"/>
          </a:xfrm>
          <a:prstGeom prst="rect">
            <a:avLst/>
          </a:prstGeom>
          <a:gradFill rotWithShape="1">
            <a:gsLst>
              <a:gs pos="0">
                <a:srgbClr val="95E5FF"/>
              </a:gs>
              <a:gs pos="35001">
                <a:srgbClr val="B4EBFF"/>
              </a:gs>
              <a:gs pos="100000">
                <a:srgbClr val="E0F7FF"/>
              </a:gs>
            </a:gsLst>
            <a:lin ang="16200000" scaled="1"/>
          </a:gradFill>
          <a:ln w="9525">
            <a:solidFill>
              <a:srgbClr val="55B4E5"/>
            </a:solidFill>
            <a:miter lim="800000"/>
            <a:headEnd/>
            <a:tailEnd/>
          </a:ln>
          <a:effectLst>
            <a:outerShdw blurRad="63500" dist="20000" dir="5400000" rotWithShape="0">
              <a:srgbClr val="000000">
                <a:alpha val="37999"/>
              </a:srgbClr>
            </a:outerShdw>
          </a:effectLst>
        </p:spPr>
        <p:txBody>
          <a:bodyPr vert="vert270" anchor="ctr" anchorCtr="1">
            <a:spAutoFit/>
          </a:bodyPr>
          <a:lstStyle/>
          <a:p>
            <a:pPr algn="ctr"/>
            <a:r>
              <a:rPr lang="en-US" sz="8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告知／通知／表示</a:t>
            </a:r>
          </a:p>
          <a:p>
            <a:pPr algn="ctr"/>
            <a:r>
              <a:rPr lang="en-US" sz="8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（Notice）</a:t>
            </a:r>
          </a:p>
        </p:txBody>
      </p:sp>
      <p:sp>
        <p:nvSpPr>
          <p:cNvPr id="20" name="Rectangle 25"/>
          <p:cNvSpPr/>
          <p:nvPr/>
        </p:nvSpPr>
        <p:spPr>
          <a:xfrm>
            <a:off x="246509" y="3240000"/>
            <a:ext cx="11945492" cy="369332"/>
          </a:xfrm>
          <a:prstGeom prst="rect">
            <a:avLst/>
          </a:prstGeom>
        </p:spPr>
        <p:txBody>
          <a:bodyPr wrap="square" anchor="t">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製品リリース時に用いる適切な告知／表示を準備する</a:t>
            </a:r>
          </a:p>
        </p:txBody>
      </p:sp>
    </p:spTree>
    <p:extLst>
      <p:ext uri="{BB962C8B-B14F-4D97-AF65-F5344CB8AC3E}">
        <p14:creationId xmlns:p14="http://schemas.microsoft.com/office/powerpoint/2010/main" val="33817373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p:cNvSpPr>
            <a:spLocks noChangeArrowheads="1"/>
          </p:cNvSpPr>
          <p:nvPr/>
        </p:nvSpPr>
        <p:spPr bwMode="auto">
          <a:xfrm>
            <a:off x="3843338" y="1331075"/>
            <a:ext cx="4508500" cy="1792287"/>
          </a:xfrm>
          <a:prstGeom prst="cloudCallout">
            <a:avLst>
              <a:gd name="adj1" fmla="val -24583"/>
              <a:gd name="adj2" fmla="val 15722"/>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en-US" sz="1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Rectangle 25"/>
          <p:cNvSpPr txBox="1">
            <a:spLocks/>
          </p:cNvSpPr>
          <p:nvPr/>
        </p:nvSpPr>
        <p:spPr>
          <a:xfrm>
            <a:off x="6672000" y="3600000"/>
            <a:ext cx="5040000" cy="2680484"/>
          </a:xfrm>
          <a:prstGeom prst="rect">
            <a:avLst/>
          </a:prstGeom>
        </p:spPr>
        <p:txBody>
          <a:bodyPr vert="horz" lIns="91440" tIns="45720" rIns="91440" bIns="45720" rtlCol="0" anchor="t">
            <a:normAutofit/>
          </a:bodyPr>
          <a:lstStyle/>
          <a:p>
            <a:pPr marL="228600" indent="-228600">
              <a:lnSpc>
                <a:spcPct val="90000"/>
              </a:lnSpc>
              <a:spcBef>
                <a:spcPts val="1000"/>
              </a:spcBef>
              <a:buSzPct val="90000"/>
              <a:buFont typeface="Arial" panose="020B0604020202020204" pitchFamily="34" charset="0"/>
              <a:buChar char="•"/>
              <a:defRPr/>
            </a:pPr>
            <a:r>
              <a:rPr lang="en-US" u="sng" dirty="0" err="1">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成果</a:t>
            </a:r>
            <a:r>
              <a:rPr lang="en-US" u="sng"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 </a:t>
            </a:r>
          </a:p>
          <a:p>
            <a:pPr lvl="1" indent="-182880">
              <a:lnSpc>
                <a:spcPct val="80000"/>
              </a:lnSpc>
              <a:spcBef>
                <a:spcPct val="20000"/>
              </a:spcBef>
              <a:buClr>
                <a:schemeClr val="accent1"/>
              </a:buClr>
              <a:buSzPct val="85000"/>
              <a:buFont typeface="Arial" pitchFamily="34" charset="0"/>
              <a:buChar char="•"/>
              <a:defRPr/>
            </a:pPr>
            <a:r>
              <a:rPr lang="en-US" sz="1600" dirty="0" err="1">
                <a:latin typeface="メイリオ" panose="020B0604030504040204" pitchFamily="50" charset="-128"/>
                <a:ea typeface="メイリオ" panose="020B0604030504040204" pitchFamily="50" charset="-128"/>
                <a:cs typeface="メイリオ" panose="020B0604030504040204" pitchFamily="50" charset="-128"/>
              </a:rPr>
              <a:t>頒布パッケージ</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には、</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レビューされ承認されたソフトウェアだけ</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が</a:t>
            </a:r>
            <a:r>
              <a:rPr lang="en-US" sz="1600" dirty="0">
                <a:latin typeface="メイリオ" panose="020B0604030504040204" pitchFamily="50" charset="-128"/>
                <a:ea typeface="メイリオ" panose="020B0604030504040204" pitchFamily="50" charset="-128"/>
                <a:cs typeface="メイリオ" panose="020B0604030504040204" pitchFamily="50" charset="-128"/>
              </a:rPr>
              <a:t>含</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まれ</a:t>
            </a:r>
            <a:r>
              <a:rPr lang="ja-JP" altLang="en-US" sz="1600" dirty="0" err="1">
                <a:latin typeface="メイリオ" panose="020B0604030504040204" pitchFamily="50" charset="-128"/>
                <a:ea typeface="メイリオ" panose="020B0604030504040204" pitchFamily="50" charset="-128"/>
                <a:cs typeface="メイリオ" panose="020B0604030504040204" pitchFamily="50" charset="-128"/>
              </a:rPr>
              <a:t>て</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いる</a:t>
            </a:r>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a:p>
            <a:pPr lvl="1" indent="-182880">
              <a:lnSpc>
                <a:spcPct val="80000"/>
              </a:lnSpc>
              <a:spcBef>
                <a:spcPct val="20000"/>
              </a:spcBef>
              <a:buClr>
                <a:schemeClr val="accent1"/>
              </a:buClr>
              <a:buSzPct val="85000"/>
              <a:buFont typeface="Arial" pitchFamily="34" charset="0"/>
              <a:buChar char="•"/>
              <a:defRPr/>
            </a:pPr>
            <a:r>
              <a:rPr lang="en-US" sz="1600" dirty="0">
                <a:latin typeface="メイリオ" panose="020B0604030504040204" pitchFamily="50" charset="-128"/>
                <a:ea typeface="メイリオ" panose="020B0604030504040204" pitchFamily="50" charset="-128"/>
                <a:cs typeface="メイリオ" panose="020B0604030504040204" pitchFamily="50" charset="-128"/>
              </a:rPr>
              <a:t>（ </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OpenChain仕様書で定義</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され</a:t>
            </a:r>
            <a:r>
              <a:rPr lang="en-US" sz="1600" dirty="0">
                <a:latin typeface="メイリオ" panose="020B0604030504040204" pitchFamily="50" charset="-128"/>
                <a:ea typeface="メイリオ" panose="020B0604030504040204" pitchFamily="50" charset="-128"/>
                <a:cs typeface="メイリオ" panose="020B0604030504040204" pitchFamily="50" charset="-128"/>
              </a:rPr>
              <a:t>る）「</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頒布コンプライアンス関連資料</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」として</a:t>
            </a:r>
            <a:r>
              <a:rPr lang="en-US" sz="1600" dirty="0">
                <a:latin typeface="メイリオ" panose="020B0604030504040204" pitchFamily="50" charset="-128"/>
                <a:ea typeface="メイリオ" panose="020B0604030504040204" pitchFamily="50" charset="-128"/>
                <a:cs typeface="メイリオ" panose="020B0604030504040204" pitchFamily="50" charset="-128"/>
              </a:rPr>
              <a:t>、</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頒布パッケージ</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やその他頒布</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形態に</a:t>
            </a:r>
            <a:r>
              <a:rPr lang="en-US" altLang="ja-JP" sz="1600" dirty="0" err="1">
                <a:latin typeface="メイリオ" panose="020B0604030504040204" pitchFamily="50" charset="-128"/>
                <a:ea typeface="メイリオ" panose="020B0604030504040204" pitchFamily="50" charset="-128"/>
                <a:cs typeface="メイリオ" panose="020B0604030504040204" pitchFamily="50" charset="-128"/>
              </a:rPr>
              <a:t>適切な告知／表示</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が</a:t>
            </a:r>
            <a:r>
              <a:rPr lang="en-US" altLang="ja-JP" sz="1600" dirty="0" err="1">
                <a:latin typeface="メイリオ" panose="020B0604030504040204" pitchFamily="50" charset="-128"/>
                <a:ea typeface="メイリオ" panose="020B0604030504040204" pitchFamily="50" charset="-128"/>
                <a:cs typeface="メイリオ" panose="020B0604030504040204" pitchFamily="50" charset="-128"/>
              </a:rPr>
              <a:t>盛り込</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まれ</a:t>
            </a:r>
            <a:r>
              <a:rPr lang="ja-JP" altLang="en-US" sz="1600" dirty="0" err="1">
                <a:latin typeface="メイリオ" panose="020B0604030504040204" pitchFamily="50" charset="-128"/>
                <a:ea typeface="メイリオ" panose="020B0604030504040204" pitchFamily="50" charset="-128"/>
                <a:cs typeface="メイリオ" panose="020B0604030504040204" pitchFamily="50" charset="-128"/>
              </a:rPr>
              <a:t>て</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いる</a:t>
            </a:r>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a:p>
            <a:pPr marL="685800"/>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a:p>
            <a:pPr marL="685800"/>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Rectangle 25"/>
          <p:cNvSpPr txBox="1">
            <a:spLocks/>
          </p:cNvSpPr>
          <p:nvPr/>
        </p:nvSpPr>
        <p:spPr>
          <a:xfrm>
            <a:off x="576000" y="3600000"/>
            <a:ext cx="5040000" cy="2771456"/>
          </a:xfrm>
          <a:prstGeom prst="rect">
            <a:avLst/>
          </a:prstGeom>
        </p:spPr>
        <p:txBody>
          <a:bodyPr vert="horz" lIns="91440" tIns="45720" rIns="91440" bIns="45720" rtlCol="0" anchor="t">
            <a:noAutofit/>
          </a:bodyPr>
          <a:lstStyle/>
          <a:p>
            <a:pPr marL="228600" indent="-228600">
              <a:lnSpc>
                <a:spcPct val="110000"/>
              </a:lnSpc>
              <a:spcBef>
                <a:spcPts val="1000"/>
              </a:spcBef>
              <a:buSzPct val="90000"/>
              <a:buFont typeface="Arial" panose="020B0604020202020204" pitchFamily="34" charset="0"/>
              <a:buChar char="•"/>
              <a:defRPr/>
            </a:pPr>
            <a:r>
              <a:rPr lang="en-US" u="sng" dirty="0" err="1">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ステップ</a:t>
            </a:r>
            <a:r>
              <a:rPr lang="en-US" u="sng"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 </a:t>
            </a:r>
          </a:p>
          <a:p>
            <a:pPr lvl="1" indent="-182880">
              <a:spcBef>
                <a:spcPct val="20000"/>
              </a:spcBef>
              <a:buClr>
                <a:schemeClr val="accent1"/>
              </a:buClr>
              <a:buSzPct val="85000"/>
              <a:buFont typeface="Arial" pitchFamily="34" charset="0"/>
              <a:buChar char="•"/>
              <a:defRPr/>
            </a:pPr>
            <a:r>
              <a:rPr lang="en-US" sz="1600" dirty="0" err="1">
                <a:latin typeface="メイリオ" panose="020B0604030504040204" pitchFamily="50" charset="-128"/>
                <a:ea typeface="メイリオ" panose="020B0604030504040204" pitchFamily="50" charset="-128"/>
                <a:cs typeface="メイリオ" panose="020B0604030504040204" pitchFamily="50" charset="-128"/>
              </a:rPr>
              <a:t>頒布</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用</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のFOSSパッケージが明確になっていて</a:t>
            </a:r>
            <a:r>
              <a:rPr lang="ja-JP" altLang="en-US" sz="1600" dirty="0" err="1">
                <a:latin typeface="メイリオ" panose="020B0604030504040204" pitchFamily="50" charset="-128"/>
                <a:ea typeface="メイリオ" panose="020B0604030504040204" pitchFamily="50" charset="-128"/>
                <a:cs typeface="メイリオ" panose="020B0604030504040204" pitchFamily="50" charset="-128"/>
              </a:rPr>
              <a:t>、</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承認されていることを</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検証</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する</a:t>
            </a:r>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a:p>
            <a:pPr lvl="1" indent="-182880">
              <a:spcBef>
                <a:spcPct val="20000"/>
              </a:spcBef>
              <a:buClr>
                <a:schemeClr val="accent1"/>
              </a:buClr>
              <a:buSzPct val="85000"/>
              <a:buFont typeface="Arial" pitchFamily="34" charset="0"/>
              <a:buChar char="•"/>
              <a:defRPr/>
            </a:pP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レビューされたソースコードが製品として出荷されるバイナリ形態の同等物と合致していることを</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検証</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する</a:t>
            </a:r>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a:p>
            <a:pPr lvl="1" indent="-182880">
              <a:spcBef>
                <a:spcPct val="20000"/>
              </a:spcBef>
              <a:buClr>
                <a:schemeClr val="accent1"/>
              </a:buClr>
              <a:buSzPct val="85000"/>
              <a:buFont typeface="Arial" pitchFamily="34" charset="0"/>
              <a:buChar char="•"/>
              <a:defRPr/>
            </a:pP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エンドユーザ</a:t>
            </a:r>
            <a:r>
              <a:rPr lang="ja-JP" altLang="en-US" sz="1600" dirty="0" err="1">
                <a:latin typeface="メイリオ" panose="020B0604030504040204" pitchFamily="50" charset="-128"/>
                <a:ea typeface="メイリオ" panose="020B0604030504040204" pitchFamily="50" charset="-128"/>
                <a:cs typeface="メイリオ" panose="020B0604030504040204" pitchFamily="50" charset="-128"/>
              </a:rPr>
              <a:t>ー</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向けに当該FOSSのソースコードをリクエストできる権利について情報提供するため</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の</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適切な告知</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文</a:t>
            </a:r>
            <a:r>
              <a:rPr lang="en-US" sz="1600" dirty="0">
                <a:latin typeface="メイリオ" panose="020B0604030504040204" pitchFamily="50" charset="-128"/>
                <a:ea typeface="メイリオ" panose="020B0604030504040204" pitchFamily="50" charset="-128"/>
                <a:cs typeface="メイリオ" panose="020B0604030504040204" pitchFamily="50" charset="-128"/>
              </a:rPr>
              <a:t>が</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すべて用意さ</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れていることを</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検証</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する</a:t>
            </a:r>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a:p>
            <a:pPr lvl="1" indent="-182880">
              <a:spcBef>
                <a:spcPct val="20000"/>
              </a:spcBef>
              <a:buClr>
                <a:schemeClr val="accent1"/>
              </a:buClr>
              <a:buSzPct val="85000"/>
              <a:buFont typeface="Arial" pitchFamily="34" charset="0"/>
              <a:buChar char="•"/>
              <a:defRPr/>
            </a:pPr>
            <a:r>
              <a:rPr lang="en-US" sz="1600" dirty="0" err="1">
                <a:latin typeface="メイリオ" panose="020B0604030504040204" pitchFamily="50" charset="-128"/>
                <a:ea typeface="メイリオ" panose="020B0604030504040204" pitchFamily="50" charset="-128"/>
                <a:cs typeface="メイリオ" panose="020B0604030504040204" pitchFamily="50" charset="-128"/>
              </a:rPr>
              <a:t>確認された</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その他</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義務の履行を</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検証</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する</a:t>
            </a:r>
            <a:r>
              <a:rPr lang="en-US" sz="1600" dirty="0">
                <a:latin typeface="メイリオ" panose="020B0604030504040204" pitchFamily="50" charset="-128"/>
                <a:ea typeface="メイリオ" panose="020B0604030504040204" pitchFamily="50" charset="-128"/>
                <a:cs typeface="メイリオ" panose="020B0604030504040204" pitchFamily="50" charset="-128"/>
              </a:rPr>
              <a:t> </a:t>
            </a:r>
          </a:p>
          <a:p>
            <a:pPr marL="614363" indent="-342900">
              <a:buFont typeface="Arial"/>
              <a:buChar char="•"/>
            </a:pPr>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a:p>
            <a:pPr marL="614363" indent="-342900">
              <a:buFont typeface="Arial"/>
              <a:buChar char="•"/>
            </a:pPr>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a:p>
            <a:pPr marL="614363" indent="-342900">
              <a:buFont typeface="Arial"/>
              <a:buChar char="•"/>
            </a:pPr>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Rectangle 23"/>
          <p:cNvSpPr/>
          <p:nvPr/>
        </p:nvSpPr>
        <p:spPr>
          <a:xfrm>
            <a:off x="246508" y="3216803"/>
            <a:ext cx="11945492" cy="369332"/>
          </a:xfrm>
          <a:prstGeom prst="rect">
            <a:avLst/>
          </a:prstGeom>
        </p:spPr>
        <p:txBody>
          <a:bodyPr wrap="square" anchor="t">
            <a:spAutoFit/>
          </a:bodyPr>
          <a:lstStyle/>
          <a:p>
            <a:r>
              <a:rPr lang="en-US" b="1" dirty="0" err="1">
                <a:latin typeface="メイリオ" panose="020B0604030504040204" pitchFamily="50" charset="-128"/>
                <a:ea typeface="メイリオ" panose="020B0604030504040204" pitchFamily="50" charset="-128"/>
                <a:cs typeface="メイリオ" panose="020B0604030504040204" pitchFamily="50" charset="-128"/>
              </a:rPr>
              <a:t>頒布されるソフトウェアがレビューされ承認されたことを</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検証</a:t>
            </a:r>
            <a:r>
              <a:rPr lang="en-US" b="1" dirty="0" err="1">
                <a:latin typeface="メイリオ" panose="020B0604030504040204" pitchFamily="50" charset="-128"/>
                <a:ea typeface="メイリオ" panose="020B0604030504040204" pitchFamily="50" charset="-128"/>
                <a:cs typeface="メイリオ" panose="020B0604030504040204" pitchFamily="50" charset="-128"/>
              </a:rPr>
              <a:t>する</a:t>
            </a:r>
            <a:r>
              <a:rPr lang="en-US" b="1" dirty="0">
                <a:latin typeface="メイリオ" panose="020B0604030504040204" pitchFamily="50" charset="-128"/>
                <a:ea typeface="メイリオ" panose="020B0604030504040204" pitchFamily="50" charset="-128"/>
                <a:cs typeface="メイリオ" panose="020B0604030504040204" pitchFamily="50" charset="-128"/>
              </a:rPr>
              <a:t> </a:t>
            </a:r>
          </a:p>
        </p:txBody>
      </p:sp>
      <p:sp>
        <p:nvSpPr>
          <p:cNvPr id="25" name="Rectangle 2"/>
          <p:cNvSpPr txBox="1">
            <a:spLocks noChangeArrowheads="1"/>
          </p:cNvSpPr>
          <p:nvPr/>
        </p:nvSpPr>
        <p:spPr>
          <a:xfrm>
            <a:off x="608400" y="532800"/>
            <a:ext cx="10972800" cy="990600"/>
          </a:xfrm>
          <a:prstGeom prst="rect">
            <a:avLst/>
          </a:prstGeom>
          <a:ln>
            <a:noFill/>
          </a:ln>
          <a:effectLst/>
        </p:spPr>
        <p:txBody>
          <a:bodyPr vert="horz" lIns="91440" tIns="45720" rIns="91440" bIns="45720" rtlCol="0" anchor="ctr" anchorCtr="0">
            <a:normAutofit/>
          </a:bodyPr>
          <a:lstStyle>
            <a:lvl1pPr algn="l" defTabSz="914400" rtl="0" eaLnBrk="1" latinLnBrk="0" hangingPunct="1">
              <a:spcBef>
                <a:spcPct val="0"/>
              </a:spcBef>
              <a:buNone/>
              <a:defRPr lang="ko-KR" altLang="en-US" sz="2800" b="1" kern="1200" spc="-100" baseline="0" dirty="0">
                <a:ln w="3175">
                  <a:noFill/>
                </a:ln>
                <a:solidFill>
                  <a:schemeClr val="tx1"/>
                </a:solidFill>
                <a:effectLst>
                  <a:glow rad="228600">
                    <a:schemeClr val="bg1">
                      <a:alpha val="40000"/>
                    </a:schemeClr>
                  </a:glow>
                </a:effectLst>
                <a:latin typeface="맑은 고딕" pitchFamily="50" charset="-127"/>
                <a:ea typeface="+mn-ea"/>
                <a:cs typeface="Lucida Sans Unicode" pitchFamily="34" charset="0"/>
              </a:defRPr>
            </a:lvl1pPr>
          </a:lstStyle>
          <a:p>
            <a:r>
              <a:rPr lang="en-US" sz="4000" b="0" dirty="0">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頒布前の検証</a:t>
            </a:r>
          </a:p>
        </p:txBody>
      </p:sp>
      <p:sp>
        <p:nvSpPr>
          <p:cNvPr id="27" name="Rectangle 78"/>
          <p:cNvSpPr>
            <a:spLocks noChangeArrowheads="1"/>
          </p:cNvSpPr>
          <p:nvPr/>
        </p:nvSpPr>
        <p:spPr bwMode="auto">
          <a:xfrm rot="-5400000">
            <a:off x="1935191" y="1574833"/>
            <a:ext cx="504000" cy="954313"/>
          </a:xfrm>
          <a:prstGeom prst="rect">
            <a:avLst/>
          </a:prstGeom>
          <a:solidFill>
            <a:schemeClr val="bg1"/>
          </a:solidFill>
          <a:ln w="9525">
            <a:solidFill>
              <a:schemeClr val="tx1"/>
            </a:solidFill>
            <a:miter lim="800000"/>
            <a:headEnd/>
            <a:tailEnd/>
          </a:ln>
        </p:spPr>
        <p:txBody>
          <a:bodyPr vert="eaVert" anchor="ctr"/>
          <a:lstStyle/>
          <a:p>
            <a:pPr>
              <a:lnSpc>
                <a:spcPct val="65000"/>
              </a:lnSpc>
            </a:pPr>
            <a:r>
              <a:rPr lang="en-US" sz="1000" b="1">
                <a:latin typeface="メイリオ" panose="020B0604030504040204" pitchFamily="50" charset="-128"/>
                <a:ea typeface="メイリオ" panose="020B0604030504040204" pitchFamily="50" charset="-128"/>
                <a:cs typeface="メイリオ" panose="020B0604030504040204" pitchFamily="50" charset="-128"/>
              </a:rPr>
              <a:t>入</a:t>
            </a:r>
            <a:r>
              <a:rPr lang="ja-JP" altLang="en-US" sz="1000" b="1">
                <a:latin typeface="メイリオ" panose="020B0604030504040204" pitchFamily="50" charset="-128"/>
                <a:ea typeface="メイリオ" panose="020B0604030504040204" pitchFamily="50" charset="-128"/>
                <a:cs typeface="メイリオ" panose="020B0604030504040204" pitchFamily="50" charset="-128"/>
              </a:rPr>
              <a:t>力</a:t>
            </a: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：FOSS</a:t>
            </a:r>
            <a:endParaRPr lang="en-US" sz="1000" b="1" i="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Rectangle 78"/>
          <p:cNvSpPr>
            <a:spLocks noChangeArrowheads="1"/>
          </p:cNvSpPr>
          <p:nvPr/>
        </p:nvSpPr>
        <p:spPr bwMode="auto">
          <a:xfrm rot="-5400000">
            <a:off x="9928894" y="1511989"/>
            <a:ext cx="504000" cy="1080000"/>
          </a:xfrm>
          <a:prstGeom prst="rect">
            <a:avLst/>
          </a:prstGeom>
          <a:solidFill>
            <a:schemeClr val="bg1"/>
          </a:solidFill>
          <a:ln w="9525">
            <a:solidFill>
              <a:schemeClr val="tx1"/>
            </a:solidFill>
            <a:miter lim="800000"/>
            <a:headEnd/>
            <a:tailEnd/>
          </a:ln>
        </p:spPr>
        <p:txBody>
          <a:bodyPr vert="eaVert" anchor="ctr"/>
          <a:lstStyle/>
          <a:p>
            <a:pPr algn="ctr">
              <a:lnSpc>
                <a:spcPct val="70000"/>
              </a:lnSpc>
            </a:pPr>
            <a:r>
              <a:rPr lang="en-US" sz="1000" b="1" dirty="0">
                <a:latin typeface="メイリオ" panose="020B0604030504040204" pitchFamily="50" charset="-128"/>
                <a:ea typeface="メイリオ" panose="020B0604030504040204" pitchFamily="50" charset="-128"/>
                <a:cs typeface="メイリオ" panose="020B0604030504040204" pitchFamily="50" charset="-128"/>
              </a:rPr>
              <a:t>出</a:t>
            </a:r>
            <a:r>
              <a:rPr lang="ja-JP" altLang="en-US" sz="1000" b="1" dirty="0">
                <a:latin typeface="メイリオ" panose="020B0604030504040204" pitchFamily="50" charset="-128"/>
                <a:ea typeface="メイリオ" panose="020B0604030504040204" pitchFamily="50" charset="-128"/>
                <a:cs typeface="メイリオ" panose="020B0604030504040204" pitchFamily="50" charset="-128"/>
              </a:rPr>
              <a:t>力：</a:t>
            </a:r>
            <a:r>
              <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a:t>
            </a:r>
          </a:p>
          <a:p>
            <a:pPr algn="ctr">
              <a:lnSpc>
                <a:spcPct val="70000"/>
              </a:lnSpc>
            </a:pPr>
            <a:r>
              <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FOSS </a:t>
            </a: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改変</a:t>
            </a:r>
            <a:endPar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 name="AutoShape 9"/>
          <p:cNvCxnSpPr>
            <a:cxnSpLocks noChangeShapeType="1"/>
            <a:stCxn id="27" idx="2"/>
          </p:cNvCxnSpPr>
          <p:nvPr/>
        </p:nvCxnSpPr>
        <p:spPr bwMode="auto">
          <a:xfrm>
            <a:off x="2664348" y="2051990"/>
            <a:ext cx="25200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0" name="AutoShape 10"/>
          <p:cNvCxnSpPr>
            <a:cxnSpLocks noChangeShapeType="1"/>
          </p:cNvCxnSpPr>
          <p:nvPr/>
        </p:nvCxnSpPr>
        <p:spPr bwMode="auto">
          <a:xfrm flipV="1">
            <a:off x="9386896" y="2075128"/>
            <a:ext cx="255587"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1" name="Rectangle 78"/>
          <p:cNvSpPr>
            <a:spLocks noChangeArrowheads="1"/>
          </p:cNvSpPr>
          <p:nvPr/>
        </p:nvSpPr>
        <p:spPr bwMode="auto">
          <a:xfrm rot="10800000">
            <a:off x="3891959"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監査</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（Audit）</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Rectangle 78"/>
          <p:cNvSpPr>
            <a:spLocks noChangeArrowheads="1"/>
          </p:cNvSpPr>
          <p:nvPr/>
        </p:nvSpPr>
        <p:spPr bwMode="auto">
          <a:xfrm rot="10800000">
            <a:off x="4465952"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問題の解決</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（Resolve Issue）</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Rectangle 78"/>
          <p:cNvSpPr>
            <a:spLocks noChangeArrowheads="1"/>
          </p:cNvSpPr>
          <p:nvPr/>
        </p:nvSpPr>
        <p:spPr bwMode="auto">
          <a:xfrm rot="10800000">
            <a:off x="5039945"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レビュー</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（Review）</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Rectangle 78"/>
          <p:cNvSpPr>
            <a:spLocks noChangeArrowheads="1"/>
          </p:cNvSpPr>
          <p:nvPr/>
        </p:nvSpPr>
        <p:spPr bwMode="auto">
          <a:xfrm rot="10800000">
            <a:off x="5613938"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承認</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（Approval）</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Rectangle 78"/>
          <p:cNvSpPr>
            <a:spLocks noChangeArrowheads="1"/>
          </p:cNvSpPr>
          <p:nvPr/>
        </p:nvSpPr>
        <p:spPr bwMode="auto">
          <a:xfrm rot="10800000">
            <a:off x="6187931"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登録</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（Registration）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Rectangle 78"/>
          <p:cNvSpPr>
            <a:spLocks noChangeArrowheads="1"/>
          </p:cNvSpPr>
          <p:nvPr/>
        </p:nvSpPr>
        <p:spPr bwMode="auto">
          <a:xfrm rot="10800000">
            <a:off x="6761924"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告知／通知／表示</a:t>
            </a:r>
            <a:b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b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（Notice）</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Rectangle 78"/>
          <p:cNvSpPr>
            <a:spLocks noChangeArrowheads="1"/>
          </p:cNvSpPr>
          <p:nvPr/>
        </p:nvSpPr>
        <p:spPr bwMode="auto">
          <a:xfrm rot="10800000">
            <a:off x="7909910"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頒布</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（Distribution）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Rectangle 78"/>
          <p:cNvSpPr>
            <a:spLocks noChangeArrowheads="1"/>
          </p:cNvSpPr>
          <p:nvPr/>
        </p:nvSpPr>
        <p:spPr bwMode="auto">
          <a:xfrm rot="10800000">
            <a:off x="8483903" y="1515600"/>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検証</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（Verification）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Rectangle 78"/>
          <p:cNvSpPr>
            <a:spLocks noChangeArrowheads="1"/>
          </p:cNvSpPr>
          <p:nvPr/>
        </p:nvSpPr>
        <p:spPr bwMode="auto">
          <a:xfrm rot="10800000">
            <a:off x="3317966"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確認</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r>
              <a:rPr lang="en-US" sz="1000" b="1" dirty="0" err="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Identification</a:t>
            </a:r>
            <a:r>
              <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endParaRPr lang="en-US" sz="1000" b="1" i="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Rectangle 78"/>
          <p:cNvSpPr>
            <a:spLocks noChangeArrowheads="1"/>
          </p:cNvSpPr>
          <p:nvPr/>
        </p:nvSpPr>
        <p:spPr bwMode="auto">
          <a:xfrm rot="10800000">
            <a:off x="7366085" y="1440000"/>
            <a:ext cx="430887" cy="1440000"/>
          </a:xfrm>
          <a:prstGeom prst="rect">
            <a:avLst/>
          </a:prstGeom>
          <a:gradFill rotWithShape="1">
            <a:gsLst>
              <a:gs pos="0">
                <a:srgbClr val="95E5FF"/>
              </a:gs>
              <a:gs pos="35001">
                <a:srgbClr val="B4EBFF"/>
              </a:gs>
              <a:gs pos="100000">
                <a:srgbClr val="E0F7FF"/>
              </a:gs>
            </a:gsLst>
            <a:lin ang="16200000" scaled="1"/>
          </a:gradFill>
          <a:ln w="9525">
            <a:solidFill>
              <a:srgbClr val="55B4E5"/>
            </a:solidFill>
            <a:miter lim="800000"/>
            <a:headEnd/>
            <a:tailEnd/>
          </a:ln>
          <a:effectLst>
            <a:outerShdw blurRad="63500" dist="20000" dir="5400000" rotWithShape="0">
              <a:srgbClr val="000000">
                <a:alpha val="37999"/>
              </a:srgbClr>
            </a:outerShdw>
          </a:effectLst>
        </p:spPr>
        <p:txBody>
          <a:bodyPr vert="vert270" anchor="ctr" anchorCtr="1">
            <a:spAutoFit/>
          </a:bodyPr>
          <a:lstStyle/>
          <a:p>
            <a:pPr algn="ctr"/>
            <a:r>
              <a:rPr lang="en-US" sz="8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検証</a:t>
            </a:r>
          </a:p>
          <a:p>
            <a:pPr algn="ctr"/>
            <a:r>
              <a:rPr lang="en-US" sz="8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（Verification）</a:t>
            </a:r>
          </a:p>
        </p:txBody>
      </p:sp>
    </p:spTree>
    <p:extLst>
      <p:ext uri="{BB962C8B-B14F-4D97-AF65-F5344CB8AC3E}">
        <p14:creationId xmlns:p14="http://schemas.microsoft.com/office/powerpoint/2010/main" val="124874327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p:cNvSpPr>
            <a:spLocks noChangeArrowheads="1"/>
          </p:cNvSpPr>
          <p:nvPr/>
        </p:nvSpPr>
        <p:spPr bwMode="auto">
          <a:xfrm>
            <a:off x="3843338" y="1331075"/>
            <a:ext cx="4508500" cy="1792287"/>
          </a:xfrm>
          <a:prstGeom prst="cloudCallout">
            <a:avLst>
              <a:gd name="adj1" fmla="val -24583"/>
              <a:gd name="adj2" fmla="val 15722"/>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en-US" sz="1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Rectangle 25"/>
          <p:cNvSpPr txBox="1">
            <a:spLocks/>
          </p:cNvSpPr>
          <p:nvPr/>
        </p:nvSpPr>
        <p:spPr>
          <a:xfrm>
            <a:off x="6672000" y="3600000"/>
            <a:ext cx="5040000" cy="2301875"/>
          </a:xfrm>
          <a:prstGeom prst="rect">
            <a:avLst/>
          </a:prstGeom>
        </p:spPr>
        <p:txBody>
          <a:bodyPr vert="horz" lIns="91440" tIns="45720" rIns="91440" bIns="45720" rtlCol="0" anchor="t">
            <a:normAutofit/>
          </a:bodyPr>
          <a:lstStyle/>
          <a:p>
            <a:pPr marL="228600" marR="0" lvl="0" indent="-228600" fontAlgn="auto">
              <a:lnSpc>
                <a:spcPct val="90000"/>
              </a:lnSpc>
              <a:spcBef>
                <a:spcPts val="1000"/>
              </a:spcBef>
              <a:spcAft>
                <a:spcPts val="0"/>
              </a:spcAft>
              <a:buClrTx/>
              <a:buSzPct val="90000"/>
              <a:buFont typeface="Arial" panose="020B0604020202020204" pitchFamily="34" charset="0"/>
              <a:buChar char="•"/>
              <a:tabLst/>
              <a:defRPr/>
            </a:pPr>
            <a:r>
              <a:rPr lang="en-US" u="sng" dirty="0" err="1">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成果</a:t>
            </a:r>
            <a:r>
              <a:rPr lang="en-US" u="sng"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 </a:t>
            </a:r>
          </a:p>
          <a:p>
            <a:pPr lvl="1" indent="-182880">
              <a:lnSpc>
                <a:spcPct val="90000"/>
              </a:lnSpc>
              <a:spcBef>
                <a:spcPct val="20000"/>
              </a:spcBef>
              <a:buClr>
                <a:schemeClr val="accent1"/>
              </a:buClr>
              <a:buSzPct val="85000"/>
              <a:buFont typeface="Arial" pitchFamily="34" charset="0"/>
              <a:buChar char="•"/>
              <a:defRPr/>
            </a:pP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ソースコード</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を</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提供</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する</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義務が履行される</a:t>
            </a:r>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a:p>
            <a:pPr marL="685800"/>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a:p>
            <a:pPr marL="685800"/>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Rectangle 25"/>
          <p:cNvSpPr txBox="1">
            <a:spLocks/>
          </p:cNvSpPr>
          <p:nvPr/>
        </p:nvSpPr>
        <p:spPr>
          <a:xfrm>
            <a:off x="576000" y="3600000"/>
            <a:ext cx="5040000" cy="2771456"/>
          </a:xfrm>
          <a:prstGeom prst="rect">
            <a:avLst/>
          </a:prstGeom>
        </p:spPr>
        <p:txBody>
          <a:bodyPr vert="horz" lIns="91440" tIns="45720" rIns="91440" bIns="45720" rtlCol="0" anchor="t">
            <a:normAutofit/>
          </a:bodyPr>
          <a:lstStyle/>
          <a:p>
            <a:pPr marL="228600" marR="0" lvl="0" indent="-228600" fontAlgn="auto">
              <a:lnSpc>
                <a:spcPct val="90000"/>
              </a:lnSpc>
              <a:spcBef>
                <a:spcPts val="1000"/>
              </a:spcBef>
              <a:spcAft>
                <a:spcPts val="0"/>
              </a:spcAft>
              <a:buClrTx/>
              <a:buSzPct val="90000"/>
              <a:buFont typeface="Arial" panose="020B0604020202020204" pitchFamily="34" charset="0"/>
              <a:buChar char="•"/>
              <a:tabLst/>
              <a:defRPr/>
            </a:pPr>
            <a:r>
              <a:rPr lang="en-US" u="sng" dirty="0" err="1">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ステップ</a:t>
            </a:r>
            <a:r>
              <a:rPr lang="en-US" u="sng"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 </a:t>
            </a:r>
          </a:p>
          <a:p>
            <a:pPr lvl="1" indent="-182880">
              <a:lnSpc>
                <a:spcPct val="90000"/>
              </a:lnSpc>
              <a:spcBef>
                <a:spcPct val="20000"/>
              </a:spcBef>
              <a:buClr>
                <a:schemeClr val="accent1"/>
              </a:buClr>
              <a:buSzPct val="85000"/>
              <a:buFont typeface="Arial" pitchFamily="34" charset="0"/>
              <a:buChar char="•"/>
              <a:defRPr/>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製品に対応した</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ソースコードを関連ビルドツールや文書類とともに提供する（例：頒布Webサイトへアップロードする、頒布パッケージに含める</a:t>
            </a:r>
            <a:r>
              <a:rPr lang="en-US" sz="1600" dirty="0">
                <a:latin typeface="メイリオ" panose="020B0604030504040204" pitchFamily="50" charset="-128"/>
                <a:ea typeface="メイリオ" panose="020B0604030504040204" pitchFamily="50" charset="-128"/>
                <a:cs typeface="メイリオ" panose="020B0604030504040204" pitchFamily="50" charset="-128"/>
              </a:rPr>
              <a:t>） </a:t>
            </a:r>
          </a:p>
          <a:p>
            <a:pPr lvl="1" indent="-182880">
              <a:lnSpc>
                <a:spcPct val="90000"/>
              </a:lnSpc>
              <a:spcBef>
                <a:spcPct val="20000"/>
              </a:spcBef>
              <a:buClr>
                <a:schemeClr val="accent1"/>
              </a:buClr>
              <a:buSzPct val="85000"/>
              <a:buFont typeface="Arial" pitchFamily="34" charset="0"/>
              <a:buChar char="•"/>
              <a:defRPr/>
            </a:pP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ソースコードが</a:t>
            </a:r>
            <a:r>
              <a:rPr lang="ja-JP" altLang="en-US" sz="1600" dirty="0" err="1">
                <a:latin typeface="メイリオ" panose="020B0604030504040204" pitchFamily="50" charset="-128"/>
                <a:ea typeface="メイリオ" panose="020B0604030504040204" pitchFamily="50" charset="-128"/>
                <a:cs typeface="メイリオ" panose="020B0604030504040204" pitchFamily="50" charset="-128"/>
              </a:rPr>
              <a:t>、</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製品と</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バージョン</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に対応し</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たラベルで</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識別される</a:t>
            </a:r>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a:p>
            <a:pPr marL="614363" indent="-342900">
              <a:buFont typeface="Arial"/>
              <a:buChar char="•"/>
            </a:pPr>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a:p>
            <a:pPr marL="614363" indent="-342900">
              <a:buFont typeface="Arial"/>
              <a:buChar char="•"/>
            </a:pPr>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a:p>
            <a:pPr marL="614363" indent="-342900">
              <a:buFont typeface="Arial"/>
              <a:buChar char="•"/>
            </a:pPr>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Rectangle 22"/>
          <p:cNvSpPr/>
          <p:nvPr/>
        </p:nvSpPr>
        <p:spPr>
          <a:xfrm>
            <a:off x="246509" y="3240000"/>
            <a:ext cx="11945492" cy="369332"/>
          </a:xfrm>
          <a:prstGeom prst="rect">
            <a:avLst/>
          </a:prstGeom>
        </p:spPr>
        <p:txBody>
          <a:bodyPr wrap="square" anchor="t">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添付</a:t>
            </a:r>
            <a:r>
              <a:rPr lang="en-US" b="1" dirty="0" err="1">
                <a:latin typeface="メイリオ" panose="020B0604030504040204" pitchFamily="50" charset="-128"/>
                <a:ea typeface="メイリオ" panose="020B0604030504040204" pitchFamily="50" charset="-128"/>
                <a:cs typeface="メイリオ" panose="020B0604030504040204" pitchFamily="50" charset="-128"/>
              </a:rPr>
              <a:t>ソースコードを要求され</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た</a:t>
            </a:r>
            <a:r>
              <a:rPr lang="en-US" b="1" dirty="0" err="1">
                <a:latin typeface="メイリオ" panose="020B0604030504040204" pitchFamily="50" charset="-128"/>
                <a:ea typeface="メイリオ" panose="020B0604030504040204" pitchFamily="50" charset="-128"/>
                <a:cs typeface="メイリオ" panose="020B0604030504040204" pitchFamily="50" charset="-128"/>
              </a:rPr>
              <a:t>形で提供する</a:t>
            </a:r>
            <a:r>
              <a:rPr lang="en-US" b="1" dirty="0">
                <a:latin typeface="メイリオ" panose="020B0604030504040204" pitchFamily="50" charset="-128"/>
                <a:ea typeface="メイリオ" panose="020B0604030504040204" pitchFamily="50" charset="-128"/>
                <a:cs typeface="メイリオ" panose="020B0604030504040204" pitchFamily="50" charset="-128"/>
              </a:rPr>
              <a:t> </a:t>
            </a:r>
          </a:p>
        </p:txBody>
      </p:sp>
      <p:sp>
        <p:nvSpPr>
          <p:cNvPr id="26" name="Rectangle 78"/>
          <p:cNvSpPr>
            <a:spLocks noChangeArrowheads="1"/>
          </p:cNvSpPr>
          <p:nvPr/>
        </p:nvSpPr>
        <p:spPr bwMode="auto">
          <a:xfrm rot="-5400000">
            <a:off x="1935191" y="1574833"/>
            <a:ext cx="504000" cy="954313"/>
          </a:xfrm>
          <a:prstGeom prst="rect">
            <a:avLst/>
          </a:prstGeom>
          <a:solidFill>
            <a:schemeClr val="bg1"/>
          </a:solidFill>
          <a:ln w="9525">
            <a:solidFill>
              <a:schemeClr val="tx1"/>
            </a:solidFill>
            <a:miter lim="800000"/>
            <a:headEnd/>
            <a:tailEnd/>
          </a:ln>
        </p:spPr>
        <p:txBody>
          <a:bodyPr vert="eaVert" anchor="ctr"/>
          <a:lstStyle/>
          <a:p>
            <a:pPr>
              <a:lnSpc>
                <a:spcPct val="65000"/>
              </a:lnSpc>
            </a:pPr>
            <a:r>
              <a:rPr lang="en-US" sz="1000" b="1">
                <a:latin typeface="メイリオ" panose="020B0604030504040204" pitchFamily="50" charset="-128"/>
                <a:ea typeface="メイリオ" panose="020B0604030504040204" pitchFamily="50" charset="-128"/>
                <a:cs typeface="メイリオ" panose="020B0604030504040204" pitchFamily="50" charset="-128"/>
              </a:rPr>
              <a:t>入</a:t>
            </a:r>
            <a:r>
              <a:rPr lang="ja-JP" altLang="en-US" sz="1000" b="1">
                <a:latin typeface="メイリオ" panose="020B0604030504040204" pitchFamily="50" charset="-128"/>
                <a:ea typeface="メイリオ" panose="020B0604030504040204" pitchFamily="50" charset="-128"/>
                <a:cs typeface="メイリオ" panose="020B0604030504040204" pitchFamily="50" charset="-128"/>
              </a:rPr>
              <a:t>力</a:t>
            </a: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：FOSS</a:t>
            </a:r>
            <a:endParaRPr lang="en-US" sz="1000" b="1" i="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Rectangle 78"/>
          <p:cNvSpPr>
            <a:spLocks noChangeArrowheads="1"/>
          </p:cNvSpPr>
          <p:nvPr/>
        </p:nvSpPr>
        <p:spPr bwMode="auto">
          <a:xfrm rot="-5400000">
            <a:off x="9928894" y="1511989"/>
            <a:ext cx="504000" cy="1080000"/>
          </a:xfrm>
          <a:prstGeom prst="rect">
            <a:avLst/>
          </a:prstGeom>
          <a:solidFill>
            <a:schemeClr val="bg1"/>
          </a:solidFill>
          <a:ln w="9525">
            <a:solidFill>
              <a:schemeClr val="tx1"/>
            </a:solidFill>
            <a:miter lim="800000"/>
            <a:headEnd/>
            <a:tailEnd/>
          </a:ln>
        </p:spPr>
        <p:txBody>
          <a:bodyPr vert="eaVert" anchor="ctr"/>
          <a:lstStyle/>
          <a:p>
            <a:pPr algn="ctr">
              <a:lnSpc>
                <a:spcPct val="70000"/>
              </a:lnSpc>
            </a:pPr>
            <a:r>
              <a:rPr lang="en-US" sz="1000" b="1" dirty="0">
                <a:latin typeface="メイリオ" panose="020B0604030504040204" pitchFamily="50" charset="-128"/>
                <a:ea typeface="メイリオ" panose="020B0604030504040204" pitchFamily="50" charset="-128"/>
                <a:cs typeface="メイリオ" panose="020B0604030504040204" pitchFamily="50" charset="-128"/>
              </a:rPr>
              <a:t>出</a:t>
            </a:r>
            <a:r>
              <a:rPr lang="ja-JP" altLang="en-US" sz="1000" b="1" dirty="0">
                <a:latin typeface="メイリオ" panose="020B0604030504040204" pitchFamily="50" charset="-128"/>
                <a:ea typeface="メイリオ" panose="020B0604030504040204" pitchFamily="50" charset="-128"/>
                <a:cs typeface="メイリオ" panose="020B0604030504040204" pitchFamily="50" charset="-128"/>
              </a:rPr>
              <a:t>力：</a:t>
            </a:r>
            <a:r>
              <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a:t>
            </a:r>
          </a:p>
          <a:p>
            <a:pPr algn="ctr">
              <a:lnSpc>
                <a:spcPct val="70000"/>
              </a:lnSpc>
            </a:pPr>
            <a:r>
              <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FOSS </a:t>
            </a: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改変</a:t>
            </a:r>
            <a:endPar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8" name="AutoShape 9"/>
          <p:cNvCxnSpPr>
            <a:cxnSpLocks noChangeShapeType="1"/>
            <a:stCxn id="26" idx="2"/>
          </p:cNvCxnSpPr>
          <p:nvPr/>
        </p:nvCxnSpPr>
        <p:spPr bwMode="auto">
          <a:xfrm>
            <a:off x="2664348" y="2051990"/>
            <a:ext cx="25200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9" name="AutoShape 10"/>
          <p:cNvCxnSpPr>
            <a:cxnSpLocks noChangeShapeType="1"/>
          </p:cNvCxnSpPr>
          <p:nvPr/>
        </p:nvCxnSpPr>
        <p:spPr bwMode="auto">
          <a:xfrm flipV="1">
            <a:off x="9386896" y="2075128"/>
            <a:ext cx="255587"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0" name="Rectangle 78"/>
          <p:cNvSpPr>
            <a:spLocks noChangeArrowheads="1"/>
          </p:cNvSpPr>
          <p:nvPr/>
        </p:nvSpPr>
        <p:spPr bwMode="auto">
          <a:xfrm rot="10800000">
            <a:off x="3891959"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監査</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（Audit）</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Rectangle 78"/>
          <p:cNvSpPr>
            <a:spLocks noChangeArrowheads="1"/>
          </p:cNvSpPr>
          <p:nvPr/>
        </p:nvSpPr>
        <p:spPr bwMode="auto">
          <a:xfrm rot="10800000">
            <a:off x="4465952"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問題の解決</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（Resolve Issue）</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Rectangle 78"/>
          <p:cNvSpPr>
            <a:spLocks noChangeArrowheads="1"/>
          </p:cNvSpPr>
          <p:nvPr/>
        </p:nvSpPr>
        <p:spPr bwMode="auto">
          <a:xfrm rot="10800000">
            <a:off x="5039945"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レビュー</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（Review）</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Rectangle 78"/>
          <p:cNvSpPr>
            <a:spLocks noChangeArrowheads="1"/>
          </p:cNvSpPr>
          <p:nvPr/>
        </p:nvSpPr>
        <p:spPr bwMode="auto">
          <a:xfrm rot="10800000">
            <a:off x="5613938"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承認</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（Approval）</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Rectangle 78"/>
          <p:cNvSpPr>
            <a:spLocks noChangeArrowheads="1"/>
          </p:cNvSpPr>
          <p:nvPr/>
        </p:nvSpPr>
        <p:spPr bwMode="auto">
          <a:xfrm rot="10800000">
            <a:off x="6187931"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登録</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（Registration）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Rectangle 78"/>
          <p:cNvSpPr>
            <a:spLocks noChangeArrowheads="1"/>
          </p:cNvSpPr>
          <p:nvPr/>
        </p:nvSpPr>
        <p:spPr bwMode="auto">
          <a:xfrm rot="10800000">
            <a:off x="6761924"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告知／通知／表示（Notice）</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Rectangle 78"/>
          <p:cNvSpPr>
            <a:spLocks noChangeArrowheads="1"/>
          </p:cNvSpPr>
          <p:nvPr/>
        </p:nvSpPr>
        <p:spPr bwMode="auto">
          <a:xfrm rot="10800000">
            <a:off x="7335917"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検証</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（Verification）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Rectangle 78"/>
          <p:cNvSpPr>
            <a:spLocks noChangeArrowheads="1"/>
          </p:cNvSpPr>
          <p:nvPr/>
        </p:nvSpPr>
        <p:spPr bwMode="auto">
          <a:xfrm rot="10800000">
            <a:off x="8483903" y="1515600"/>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検証</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（Verification）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Rectangle 78"/>
          <p:cNvSpPr>
            <a:spLocks noChangeArrowheads="1"/>
          </p:cNvSpPr>
          <p:nvPr/>
        </p:nvSpPr>
        <p:spPr bwMode="auto">
          <a:xfrm rot="10800000">
            <a:off x="3317966"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確認</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r>
              <a:rPr lang="en-US" sz="1000" b="1" dirty="0" err="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Identification</a:t>
            </a:r>
            <a:r>
              <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endParaRPr lang="en-US" sz="1000" b="1" i="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Rectangle 2"/>
          <p:cNvSpPr txBox="1">
            <a:spLocks noChangeArrowheads="1"/>
          </p:cNvSpPr>
          <p:nvPr/>
        </p:nvSpPr>
        <p:spPr>
          <a:xfrm>
            <a:off x="608400" y="532800"/>
            <a:ext cx="10972800" cy="990600"/>
          </a:xfrm>
          <a:prstGeom prst="rect">
            <a:avLst/>
          </a:prstGeom>
          <a:ln>
            <a:noFill/>
          </a:ln>
          <a:effectLst/>
        </p:spPr>
        <p:txBody>
          <a:bodyPr vert="horz" lIns="91440" tIns="45720" rIns="91440" bIns="45720" rtlCol="0" anchor="ctr" anchorCtr="0">
            <a:normAutofit/>
          </a:bodyPr>
          <a:lstStyle>
            <a:lvl1pPr algn="l" defTabSz="914400" rtl="0" eaLnBrk="1" latinLnBrk="0" hangingPunct="1">
              <a:spcBef>
                <a:spcPct val="0"/>
              </a:spcBef>
              <a:buNone/>
              <a:defRPr lang="ko-KR" altLang="en-US" sz="2800" b="1" kern="1200" spc="-100" baseline="0" dirty="0">
                <a:ln w="3175">
                  <a:noFill/>
                </a:ln>
                <a:solidFill>
                  <a:schemeClr val="tx1"/>
                </a:solidFill>
                <a:effectLst>
                  <a:glow rad="228600">
                    <a:schemeClr val="bg1">
                      <a:alpha val="40000"/>
                    </a:schemeClr>
                  </a:glow>
                </a:effectLst>
                <a:latin typeface="맑은 고딕" pitchFamily="50" charset="-127"/>
                <a:ea typeface="+mn-ea"/>
                <a:cs typeface="Lucida Sans Unicode" pitchFamily="34" charset="0"/>
              </a:defRPr>
            </a:lvl1pPr>
          </a:lstStyle>
          <a:p>
            <a:r>
              <a:rPr lang="ja-JP" altLang="en-US" sz="4000" b="0" dirty="0">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添付</a:t>
            </a:r>
            <a:r>
              <a:rPr lang="en-US" sz="4000" b="0" dirty="0" err="1">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ソースコード</a:t>
            </a:r>
            <a:r>
              <a:rPr lang="en-US" altLang="ja-JP" sz="4000" b="0" baseline="30000" dirty="0">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 ※ </a:t>
            </a:r>
            <a:r>
              <a:rPr lang="en-US" sz="4000" b="0" dirty="0" err="1">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を頒布する</a:t>
            </a:r>
            <a:endParaRPr lang="en-US" sz="4000" b="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Rectangle 78"/>
          <p:cNvSpPr>
            <a:spLocks noChangeArrowheads="1"/>
          </p:cNvSpPr>
          <p:nvPr/>
        </p:nvSpPr>
        <p:spPr bwMode="auto">
          <a:xfrm rot="10800000">
            <a:off x="7940078" y="1440000"/>
            <a:ext cx="430887" cy="1440000"/>
          </a:xfrm>
          <a:prstGeom prst="rect">
            <a:avLst/>
          </a:prstGeom>
          <a:gradFill rotWithShape="1">
            <a:gsLst>
              <a:gs pos="0">
                <a:srgbClr val="95E5FF"/>
              </a:gs>
              <a:gs pos="35001">
                <a:srgbClr val="B4EBFF"/>
              </a:gs>
              <a:gs pos="100000">
                <a:srgbClr val="E0F7FF"/>
              </a:gs>
            </a:gsLst>
            <a:lin ang="16200000" scaled="1"/>
          </a:gradFill>
          <a:ln w="9525">
            <a:solidFill>
              <a:srgbClr val="55B4E5"/>
            </a:solidFill>
            <a:miter lim="800000"/>
            <a:headEnd/>
            <a:tailEnd/>
          </a:ln>
          <a:effectLst>
            <a:outerShdw blurRad="63500" dist="20000" dir="5400000" rotWithShape="0">
              <a:srgbClr val="000000">
                <a:alpha val="37999"/>
              </a:srgbClr>
            </a:outerShdw>
          </a:effectLst>
        </p:spPr>
        <p:txBody>
          <a:bodyPr vert="vert270" anchor="ctr" anchorCtr="1">
            <a:spAutoFit/>
          </a:bodyPr>
          <a:lstStyle/>
          <a:p>
            <a:pPr algn="ctr"/>
            <a:r>
              <a:rPr lang="en-US" sz="8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頒布</a:t>
            </a:r>
          </a:p>
          <a:p>
            <a:pPr algn="ctr"/>
            <a:r>
              <a:rPr lang="en-US" sz="8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（Distribution）</a:t>
            </a:r>
          </a:p>
        </p:txBody>
      </p:sp>
      <p:sp>
        <p:nvSpPr>
          <p:cNvPr id="2" name="テキスト ボックス 1"/>
          <p:cNvSpPr txBox="1"/>
          <p:nvPr/>
        </p:nvSpPr>
        <p:spPr>
          <a:xfrm>
            <a:off x="246509" y="6351877"/>
            <a:ext cx="3672800" cy="338554"/>
          </a:xfrm>
          <a:prstGeom prst="rect">
            <a:avLst/>
          </a:prstGeom>
          <a:noFill/>
        </p:spPr>
        <p:txBody>
          <a:bodyPr wrap="none" rtlCol="0">
            <a:spAutoFit/>
          </a:bodyPr>
          <a:lstStyle/>
          <a:p>
            <a:r>
              <a:rPr kumimoji="1" lang="en-US" altLang="ja-JP" sz="160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600">
                <a:latin typeface="メイリオ" panose="020B0604030504040204" pitchFamily="50" charset="-128"/>
                <a:ea typeface="メイリオ" panose="020B0604030504040204" pitchFamily="50" charset="-128"/>
                <a:cs typeface="メイリオ" panose="020B0604030504040204" pitchFamily="50" charset="-128"/>
              </a:rPr>
              <a:t>製品に対応したソースコードのこと</a:t>
            </a:r>
            <a:endPar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35172437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AutoShape 5"/>
          <p:cNvSpPr>
            <a:spLocks noChangeArrowheads="1"/>
          </p:cNvSpPr>
          <p:nvPr/>
        </p:nvSpPr>
        <p:spPr bwMode="auto">
          <a:xfrm>
            <a:off x="3843338" y="1331075"/>
            <a:ext cx="4508500" cy="1792287"/>
          </a:xfrm>
          <a:prstGeom prst="cloudCallout">
            <a:avLst>
              <a:gd name="adj1" fmla="val -24583"/>
              <a:gd name="adj2" fmla="val 15722"/>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en-US" sz="1100">
              <a:latin typeface="Calibri" charset="0"/>
            </a:endParaRPr>
          </a:p>
        </p:txBody>
      </p:sp>
      <p:sp>
        <p:nvSpPr>
          <p:cNvPr id="21" name="Rectangle 25"/>
          <p:cNvSpPr txBox="1">
            <a:spLocks/>
          </p:cNvSpPr>
          <p:nvPr/>
        </p:nvSpPr>
        <p:spPr>
          <a:xfrm>
            <a:off x="6672000" y="3600000"/>
            <a:ext cx="5040000" cy="2301875"/>
          </a:xfrm>
          <a:prstGeom prst="rect">
            <a:avLst/>
          </a:prstGeom>
        </p:spPr>
        <p:txBody>
          <a:bodyPr vert="horz" lIns="91440" tIns="45720" rIns="91440" bIns="45720" rtlCol="0" anchor="t">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sng" strike="noStrike" kern="1200" cap="none" spc="0" normalizeH="0" baseline="0" noProof="0" dirty="0" err="1">
                <a:ln>
                  <a:noFill/>
                </a:ln>
                <a:solidFill>
                  <a:srgbClr val="0070C0"/>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成果</a:t>
            </a:r>
            <a:r>
              <a:rPr kumimoji="0" lang="en-US" sz="1800" b="0" i="0" u="sng" strike="noStrike" kern="1200" cap="none" spc="0" normalizeH="0" baseline="0" noProof="0" dirty="0">
                <a:ln>
                  <a:noFill/>
                </a:ln>
                <a:solidFill>
                  <a:srgbClr val="0070C0"/>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 </a:t>
            </a:r>
            <a:endParaRPr kumimoji="0" lang="en-US" sz="1800" b="0" i="0" u="sng" strike="noStrike" kern="1200" cap="none" spc="0" normalizeH="0" baseline="0" noProof="0" dirty="0">
              <a:ln>
                <a:noFill/>
              </a:ln>
              <a:effectLst/>
              <a:uLnTx/>
              <a:uFillTx/>
              <a:latin typeface="メイリオ" panose="020B0604030504040204" pitchFamily="50" charset="-128"/>
              <a:ea typeface="メイリオ" panose="020B0604030504040204" pitchFamily="50" charset="-128"/>
              <a:cs typeface="メイリオ" panose="020B0604030504040204" pitchFamily="50" charset="-128"/>
            </a:endParaRPr>
          </a:p>
          <a:p>
            <a:pPr lvl="1" indent="-182880">
              <a:lnSpc>
                <a:spcPct val="90000"/>
              </a:lnSpc>
              <a:spcBef>
                <a:spcPct val="20000"/>
              </a:spcBef>
              <a:buClr>
                <a:schemeClr val="accent1"/>
              </a:buClr>
              <a:buSzPct val="85000"/>
              <a:buFont typeface="Arial" pitchFamily="34" charset="0"/>
              <a:buChar char="•"/>
              <a:defRPr/>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検証済みの</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頒布コンプライアンス関連資料が適切に提供され</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る</a:t>
            </a:r>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a:p>
            <a:pPr marL="685800"/>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a:p>
            <a:pPr marL="685800"/>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Rectangle 25"/>
          <p:cNvSpPr txBox="1">
            <a:spLocks/>
          </p:cNvSpPr>
          <p:nvPr/>
        </p:nvSpPr>
        <p:spPr>
          <a:xfrm>
            <a:off x="576000" y="3600000"/>
            <a:ext cx="5040000" cy="2771456"/>
          </a:xfrm>
          <a:prstGeom prst="rect">
            <a:avLst/>
          </a:prstGeom>
        </p:spPr>
        <p:txBody>
          <a:bodyPr vert="horz" lIns="91440" tIns="45720" rIns="91440" bIns="45720" rtlCol="0" anchor="t">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sng" strike="noStrike" kern="1200" cap="none" spc="0" normalizeH="0" baseline="0" noProof="0" dirty="0" err="1">
                <a:ln>
                  <a:noFill/>
                </a:ln>
                <a:solidFill>
                  <a:srgbClr val="0070C0"/>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ステップ</a:t>
            </a:r>
            <a:r>
              <a:rPr kumimoji="0" lang="en-US" sz="1800" b="0" i="0" u="sng" strike="noStrike" kern="1200" cap="none" spc="0" normalizeH="0" baseline="0" noProof="0" dirty="0">
                <a:ln>
                  <a:noFill/>
                </a:ln>
                <a:solidFill>
                  <a:srgbClr val="0070C0"/>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 </a:t>
            </a:r>
            <a:endParaRPr kumimoji="0" lang="en-US" sz="1800" b="0" i="0" u="sng" strike="noStrike" kern="1200" cap="none" spc="0" normalizeH="0" baseline="0" noProof="0" dirty="0">
              <a:ln>
                <a:noFill/>
              </a:ln>
              <a:effectLst/>
              <a:uLnTx/>
              <a:uFillTx/>
              <a:latin typeface="メイリオ" panose="020B0604030504040204" pitchFamily="50" charset="-128"/>
              <a:ea typeface="メイリオ" panose="020B0604030504040204" pitchFamily="50" charset="-128"/>
              <a:cs typeface="メイリオ" panose="020B0604030504040204" pitchFamily="50" charset="-128"/>
            </a:endParaRPr>
          </a:p>
          <a:p>
            <a:pPr lvl="1" indent="-182880">
              <a:spcBef>
                <a:spcPct val="20000"/>
              </a:spcBef>
              <a:buClr>
                <a:schemeClr val="accent1"/>
              </a:buClr>
              <a:buSzPct val="85000"/>
              <a:buFont typeface="Arial" pitchFamily="34" charset="0"/>
              <a:buChar char="•"/>
              <a:defRPr/>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添付</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ソースコードが（あるならば</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適切にアップロードされたか</a:t>
            </a:r>
            <a:r>
              <a:rPr lang="en-US" sz="16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または</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頒布されたかを</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検証</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する</a:t>
            </a:r>
            <a:r>
              <a:rPr lang="en-US" sz="1600" dirty="0">
                <a:latin typeface="メイリオ" panose="020B0604030504040204" pitchFamily="50" charset="-128"/>
                <a:ea typeface="メイリオ" panose="020B0604030504040204" pitchFamily="50" charset="-128"/>
                <a:cs typeface="メイリオ" panose="020B0604030504040204" pitchFamily="50" charset="-128"/>
              </a:rPr>
              <a:t>  </a:t>
            </a:r>
          </a:p>
          <a:p>
            <a:pPr lvl="1" indent="-182880">
              <a:spcBef>
                <a:spcPct val="20000"/>
              </a:spcBef>
              <a:buClr>
                <a:schemeClr val="accent1"/>
              </a:buClr>
              <a:buSzPct val="85000"/>
              <a:buFont typeface="Arial" pitchFamily="34" charset="0"/>
              <a:buChar char="•"/>
              <a:defRPr/>
            </a:pP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アップロードされた</a:t>
            </a:r>
            <a:r>
              <a:rPr lang="en-US" sz="16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または</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頒布されたソースコードが承認されたものと同じ</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バージョン</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となっていることを</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検証</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する</a:t>
            </a:r>
            <a:r>
              <a:rPr lang="en-US" sz="1600" dirty="0">
                <a:latin typeface="メイリオ" panose="020B0604030504040204" pitchFamily="50" charset="-128"/>
                <a:ea typeface="メイリオ" panose="020B0604030504040204" pitchFamily="50" charset="-128"/>
                <a:cs typeface="メイリオ" panose="020B0604030504040204" pitchFamily="50" charset="-128"/>
              </a:rPr>
              <a:t> </a:t>
            </a:r>
          </a:p>
          <a:p>
            <a:pPr lvl="1" indent="-182880">
              <a:spcBef>
                <a:spcPct val="20000"/>
              </a:spcBef>
              <a:buClr>
                <a:schemeClr val="accent1"/>
              </a:buClr>
              <a:buSzPct val="85000"/>
              <a:buFont typeface="Arial" pitchFamily="34" charset="0"/>
              <a:buChar char="•"/>
              <a:defRPr/>
            </a:pPr>
            <a:r>
              <a:rPr lang="en-US" sz="1600" dirty="0" err="1">
                <a:latin typeface="メイリオ" panose="020B0604030504040204" pitchFamily="50" charset="-128"/>
                <a:ea typeface="メイリオ" panose="020B0604030504040204" pitchFamily="50" charset="-128"/>
                <a:cs typeface="メイリオ" panose="020B0604030504040204" pitchFamily="50" charset="-128"/>
              </a:rPr>
              <a:t>告知</a:t>
            </a:r>
            <a:r>
              <a:rPr lang="en-US" sz="16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通知</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表示</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が適切に公開され</a:t>
            </a:r>
            <a:r>
              <a:rPr lang="en-US" sz="16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入手可能となっている</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かを</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検証</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する</a:t>
            </a:r>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a:p>
            <a:pPr lvl="1" indent="-182880">
              <a:spcBef>
                <a:spcPct val="20000"/>
              </a:spcBef>
              <a:buClr>
                <a:schemeClr val="accent1"/>
              </a:buClr>
              <a:buSzPct val="85000"/>
              <a:buFont typeface="Arial" pitchFamily="34" charset="0"/>
              <a:buChar char="•"/>
              <a:defRPr/>
            </a:pPr>
            <a:r>
              <a:rPr lang="en-US" sz="1600" dirty="0">
                <a:latin typeface="メイリオ" panose="020B0604030504040204" pitchFamily="50" charset="-128"/>
                <a:ea typeface="メイリオ" panose="020B0604030504040204" pitchFamily="50" charset="-128"/>
                <a:cs typeface="メイリオ" panose="020B0604030504040204" pitchFamily="50" charset="-128"/>
              </a:rPr>
              <a:t> </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その他確認された義務が履行されているかを</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検証</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する</a:t>
            </a:r>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a:p>
            <a:pPr marL="614363" indent="-342900">
              <a:buFont typeface="Arial"/>
              <a:buChar char="•"/>
            </a:pPr>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a:p>
            <a:pPr marL="614363" indent="-342900">
              <a:buFont typeface="Arial"/>
              <a:buChar char="•"/>
            </a:pPr>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a:p>
            <a:pPr marL="614363" indent="-342900">
              <a:buFont typeface="Arial"/>
              <a:buChar char="•"/>
            </a:pPr>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Rectangle 22"/>
          <p:cNvSpPr/>
          <p:nvPr/>
        </p:nvSpPr>
        <p:spPr>
          <a:xfrm>
            <a:off x="246509" y="3240000"/>
            <a:ext cx="11945492" cy="369332"/>
          </a:xfrm>
          <a:prstGeom prst="rect">
            <a:avLst/>
          </a:prstGeom>
        </p:spPr>
        <p:txBody>
          <a:bodyPr wrap="square" anchor="t">
            <a:spAutoFit/>
          </a:bodyPr>
          <a:lstStyle/>
          <a:p>
            <a:r>
              <a:rPr lang="en-US" b="1" dirty="0" err="1">
                <a:latin typeface="メイリオ" panose="020B0604030504040204" pitchFamily="50" charset="-128"/>
                <a:ea typeface="メイリオ" panose="020B0604030504040204" pitchFamily="50" charset="-128"/>
                <a:cs typeface="メイリオ" panose="020B0604030504040204" pitchFamily="50" charset="-128"/>
              </a:rPr>
              <a:t>ライセンス義務のコンプライアンスを</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検証</a:t>
            </a:r>
            <a:r>
              <a:rPr lang="en-US" b="1" dirty="0" err="1">
                <a:latin typeface="メイリオ" panose="020B0604030504040204" pitchFamily="50" charset="-128"/>
                <a:ea typeface="メイリオ" panose="020B0604030504040204" pitchFamily="50" charset="-128"/>
                <a:cs typeface="メイリオ" panose="020B0604030504040204" pitchFamily="50" charset="-128"/>
              </a:rPr>
              <a:t>する</a:t>
            </a:r>
            <a:endParaRPr 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Rectangle 2"/>
          <p:cNvSpPr txBox="1">
            <a:spLocks noChangeArrowheads="1"/>
          </p:cNvSpPr>
          <p:nvPr/>
        </p:nvSpPr>
        <p:spPr>
          <a:xfrm>
            <a:off x="608400" y="532800"/>
            <a:ext cx="10972800" cy="990600"/>
          </a:xfrm>
          <a:prstGeom prst="rect">
            <a:avLst/>
          </a:prstGeom>
          <a:ln>
            <a:noFill/>
          </a:ln>
          <a:effectLst/>
        </p:spPr>
        <p:txBody>
          <a:bodyPr vert="horz" lIns="91440" tIns="45720" rIns="91440" bIns="45720" rtlCol="0" anchor="ctr" anchorCtr="0">
            <a:normAutofit/>
          </a:bodyPr>
          <a:lstStyle>
            <a:lvl1pPr algn="l" defTabSz="914400" rtl="0" eaLnBrk="1" latinLnBrk="0" hangingPunct="1">
              <a:spcBef>
                <a:spcPct val="0"/>
              </a:spcBef>
              <a:buNone/>
              <a:defRPr lang="ko-KR" altLang="en-US" sz="2800" b="1" kern="1200" spc="-100" baseline="0" dirty="0">
                <a:ln w="3175">
                  <a:noFill/>
                </a:ln>
                <a:solidFill>
                  <a:schemeClr val="tx1"/>
                </a:solidFill>
                <a:effectLst>
                  <a:glow rad="228600">
                    <a:schemeClr val="bg1">
                      <a:alpha val="40000"/>
                    </a:schemeClr>
                  </a:glow>
                </a:effectLst>
                <a:latin typeface="맑은 고딕" pitchFamily="50" charset="-127"/>
                <a:ea typeface="+mn-ea"/>
                <a:cs typeface="Lucida Sans Unicode" pitchFamily="34" charset="0"/>
              </a:defRPr>
            </a:lvl1pPr>
          </a:lstStyle>
          <a:p>
            <a:r>
              <a:rPr lang="en-US" sz="4000" b="0" dirty="0" err="1">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最終</a:t>
            </a:r>
            <a:r>
              <a:rPr lang="ja-JP" altLang="en-US" sz="4000" b="0" dirty="0">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検証</a:t>
            </a:r>
            <a:endParaRPr lang="en-US" altLang="en-US" sz="4000" b="0" dirty="0">
              <a:solidFill>
                <a:schemeClr val="tx2"/>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Rectangle 78"/>
          <p:cNvSpPr>
            <a:spLocks noChangeArrowheads="1"/>
          </p:cNvSpPr>
          <p:nvPr/>
        </p:nvSpPr>
        <p:spPr bwMode="auto">
          <a:xfrm rot="-5400000">
            <a:off x="1935191" y="1574833"/>
            <a:ext cx="504000" cy="954313"/>
          </a:xfrm>
          <a:prstGeom prst="rect">
            <a:avLst/>
          </a:prstGeom>
          <a:solidFill>
            <a:schemeClr val="bg1"/>
          </a:solidFill>
          <a:ln w="9525">
            <a:solidFill>
              <a:schemeClr val="tx1"/>
            </a:solidFill>
            <a:miter lim="800000"/>
            <a:headEnd/>
            <a:tailEnd/>
          </a:ln>
        </p:spPr>
        <p:txBody>
          <a:bodyPr vert="eaVert" anchor="ctr"/>
          <a:lstStyle/>
          <a:p>
            <a:pPr>
              <a:lnSpc>
                <a:spcPct val="65000"/>
              </a:lnSpc>
            </a:pPr>
            <a:r>
              <a:rPr lang="en-US" sz="1000" b="1">
                <a:latin typeface="メイリオ" panose="020B0604030504040204" pitchFamily="50" charset="-128"/>
                <a:ea typeface="メイリオ" panose="020B0604030504040204" pitchFamily="50" charset="-128"/>
                <a:cs typeface="メイリオ" panose="020B0604030504040204" pitchFamily="50" charset="-128"/>
              </a:rPr>
              <a:t>入</a:t>
            </a:r>
            <a:r>
              <a:rPr lang="ja-JP" altLang="en-US" sz="1000" b="1">
                <a:latin typeface="メイリオ" panose="020B0604030504040204" pitchFamily="50" charset="-128"/>
                <a:ea typeface="メイリオ" panose="020B0604030504040204" pitchFamily="50" charset="-128"/>
                <a:cs typeface="メイリオ" panose="020B0604030504040204" pitchFamily="50" charset="-128"/>
              </a:rPr>
              <a:t>力</a:t>
            </a: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：FOSS</a:t>
            </a:r>
            <a:endParaRPr lang="en-US" sz="1000" b="1" i="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Rectangle 78"/>
          <p:cNvSpPr>
            <a:spLocks noChangeArrowheads="1"/>
          </p:cNvSpPr>
          <p:nvPr/>
        </p:nvSpPr>
        <p:spPr bwMode="auto">
          <a:xfrm rot="-5400000">
            <a:off x="9928894" y="1511989"/>
            <a:ext cx="504000" cy="1080000"/>
          </a:xfrm>
          <a:prstGeom prst="rect">
            <a:avLst/>
          </a:prstGeom>
          <a:solidFill>
            <a:schemeClr val="bg1"/>
          </a:solidFill>
          <a:ln w="9525">
            <a:solidFill>
              <a:schemeClr val="tx1"/>
            </a:solidFill>
            <a:miter lim="800000"/>
            <a:headEnd/>
            <a:tailEnd/>
          </a:ln>
        </p:spPr>
        <p:txBody>
          <a:bodyPr vert="eaVert" anchor="ctr"/>
          <a:lstStyle/>
          <a:p>
            <a:pPr algn="ctr">
              <a:lnSpc>
                <a:spcPct val="70000"/>
              </a:lnSpc>
            </a:pPr>
            <a:r>
              <a:rPr lang="en-US" sz="1000" b="1" dirty="0">
                <a:latin typeface="メイリオ" panose="020B0604030504040204" pitchFamily="50" charset="-128"/>
                <a:ea typeface="メイリオ" panose="020B0604030504040204" pitchFamily="50" charset="-128"/>
                <a:cs typeface="メイリオ" panose="020B0604030504040204" pitchFamily="50" charset="-128"/>
              </a:rPr>
              <a:t>出</a:t>
            </a:r>
            <a:r>
              <a:rPr lang="ja-JP" altLang="en-US" sz="1000" b="1" dirty="0">
                <a:latin typeface="メイリオ" panose="020B0604030504040204" pitchFamily="50" charset="-128"/>
                <a:ea typeface="メイリオ" panose="020B0604030504040204" pitchFamily="50" charset="-128"/>
                <a:cs typeface="メイリオ" panose="020B0604030504040204" pitchFamily="50" charset="-128"/>
              </a:rPr>
              <a:t>力：</a:t>
            </a:r>
            <a:r>
              <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a:t>
            </a:r>
          </a:p>
          <a:p>
            <a:pPr algn="ctr">
              <a:lnSpc>
                <a:spcPct val="70000"/>
              </a:lnSpc>
            </a:pPr>
            <a:r>
              <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FOSS </a:t>
            </a: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改変</a:t>
            </a:r>
            <a:endPar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8" name="AutoShape 9"/>
          <p:cNvCxnSpPr>
            <a:cxnSpLocks noChangeShapeType="1"/>
            <a:stCxn id="26" idx="2"/>
          </p:cNvCxnSpPr>
          <p:nvPr/>
        </p:nvCxnSpPr>
        <p:spPr bwMode="auto">
          <a:xfrm>
            <a:off x="2664348" y="2051990"/>
            <a:ext cx="25200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9" name="AutoShape 10"/>
          <p:cNvCxnSpPr>
            <a:cxnSpLocks noChangeShapeType="1"/>
          </p:cNvCxnSpPr>
          <p:nvPr/>
        </p:nvCxnSpPr>
        <p:spPr bwMode="auto">
          <a:xfrm flipV="1">
            <a:off x="9386896" y="2075128"/>
            <a:ext cx="255587"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0" name="Rectangle 78"/>
          <p:cNvSpPr>
            <a:spLocks noChangeArrowheads="1"/>
          </p:cNvSpPr>
          <p:nvPr/>
        </p:nvSpPr>
        <p:spPr bwMode="auto">
          <a:xfrm rot="10800000">
            <a:off x="3891959"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監査</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（Audit）</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Rectangle 78"/>
          <p:cNvSpPr>
            <a:spLocks noChangeArrowheads="1"/>
          </p:cNvSpPr>
          <p:nvPr/>
        </p:nvSpPr>
        <p:spPr bwMode="auto">
          <a:xfrm rot="10800000">
            <a:off x="4465952"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問題の解決</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（Resolve Issue）</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Rectangle 78"/>
          <p:cNvSpPr>
            <a:spLocks noChangeArrowheads="1"/>
          </p:cNvSpPr>
          <p:nvPr/>
        </p:nvSpPr>
        <p:spPr bwMode="auto">
          <a:xfrm rot="10800000">
            <a:off x="5039945"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レビュー</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（Review）</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Rectangle 78"/>
          <p:cNvSpPr>
            <a:spLocks noChangeArrowheads="1"/>
          </p:cNvSpPr>
          <p:nvPr/>
        </p:nvSpPr>
        <p:spPr bwMode="auto">
          <a:xfrm rot="10800000">
            <a:off x="5613938"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承認</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（Approval）</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Rectangle 78"/>
          <p:cNvSpPr>
            <a:spLocks noChangeArrowheads="1"/>
          </p:cNvSpPr>
          <p:nvPr/>
        </p:nvSpPr>
        <p:spPr bwMode="auto">
          <a:xfrm rot="10800000">
            <a:off x="6187931"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登録</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（Registration）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Rectangle 78"/>
          <p:cNvSpPr>
            <a:spLocks noChangeArrowheads="1"/>
          </p:cNvSpPr>
          <p:nvPr/>
        </p:nvSpPr>
        <p:spPr bwMode="auto">
          <a:xfrm rot="10800000">
            <a:off x="6761924"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告知／通知／表示（Notice）</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Rectangle 78"/>
          <p:cNvSpPr>
            <a:spLocks noChangeArrowheads="1"/>
          </p:cNvSpPr>
          <p:nvPr/>
        </p:nvSpPr>
        <p:spPr bwMode="auto">
          <a:xfrm rot="10800000">
            <a:off x="7335917"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検証</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（Verification）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Rectangle 78"/>
          <p:cNvSpPr>
            <a:spLocks noChangeArrowheads="1"/>
          </p:cNvSpPr>
          <p:nvPr/>
        </p:nvSpPr>
        <p:spPr bwMode="auto">
          <a:xfrm rot="10800000">
            <a:off x="7909910"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頒布</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（Distribution）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Rectangle 78"/>
          <p:cNvSpPr>
            <a:spLocks noChangeArrowheads="1"/>
          </p:cNvSpPr>
          <p:nvPr/>
        </p:nvSpPr>
        <p:spPr bwMode="auto">
          <a:xfrm rot="10800000">
            <a:off x="3317966"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確認</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r>
              <a:rPr lang="en-US" sz="1000" b="1" dirty="0" err="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Identification</a:t>
            </a:r>
            <a:r>
              <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endParaRPr lang="en-US" sz="1000" b="1" i="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Rectangle 78"/>
          <p:cNvSpPr>
            <a:spLocks noChangeArrowheads="1"/>
          </p:cNvSpPr>
          <p:nvPr/>
        </p:nvSpPr>
        <p:spPr bwMode="auto">
          <a:xfrm rot="10800000">
            <a:off x="8514071" y="1440000"/>
            <a:ext cx="430887" cy="1440000"/>
          </a:xfrm>
          <a:prstGeom prst="rect">
            <a:avLst/>
          </a:prstGeom>
          <a:gradFill rotWithShape="1">
            <a:gsLst>
              <a:gs pos="0">
                <a:srgbClr val="95E5FF"/>
              </a:gs>
              <a:gs pos="35001">
                <a:srgbClr val="B4EBFF"/>
              </a:gs>
              <a:gs pos="100000">
                <a:srgbClr val="E0F7FF"/>
              </a:gs>
            </a:gsLst>
            <a:lin ang="16200000" scaled="1"/>
          </a:gradFill>
          <a:ln w="9525">
            <a:solidFill>
              <a:srgbClr val="55B4E5"/>
            </a:solidFill>
            <a:miter lim="800000"/>
            <a:headEnd/>
            <a:tailEnd/>
          </a:ln>
          <a:effectLst>
            <a:outerShdw blurRad="63500" dist="20000" dir="5400000" rotWithShape="0">
              <a:srgbClr val="000000">
                <a:alpha val="37999"/>
              </a:srgbClr>
            </a:outerShdw>
          </a:effectLst>
        </p:spPr>
        <p:txBody>
          <a:bodyPr vert="vert270" anchor="ctr" anchorCtr="1">
            <a:spAutoFit/>
          </a:bodyPr>
          <a:lstStyle/>
          <a:p>
            <a:pPr algn="ctr"/>
            <a:r>
              <a:rPr lang="en-US" sz="8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検証</a:t>
            </a:r>
          </a:p>
          <a:p>
            <a:pPr algn="ctr"/>
            <a:r>
              <a:rPr lang="en-US" sz="8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（Verification）</a:t>
            </a:r>
          </a:p>
        </p:txBody>
      </p:sp>
    </p:spTree>
    <p:extLst>
      <p:ext uri="{BB962C8B-B14F-4D97-AF65-F5344CB8AC3E}">
        <p14:creationId xmlns:p14="http://schemas.microsoft.com/office/powerpoint/2010/main" val="1548130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normAutofit/>
          </a:bodyPr>
          <a:lstStyle/>
          <a:p>
            <a:r>
              <a:rPr lang="en-US" dirty="0">
                <a:latin typeface="メイリオ" panose="020B0604030504040204" pitchFamily="50" charset="-128"/>
                <a:ea typeface="メイリオ" panose="020B0604030504040204" pitchFamily="50" charset="-128"/>
                <a:cs typeface="メイリオ" panose="020B0604030504040204" pitchFamily="50" charset="-128"/>
              </a:rPr>
              <a:t>理解度チェック</a:t>
            </a:r>
          </a:p>
        </p:txBody>
      </p:sp>
      <p:sp>
        <p:nvSpPr>
          <p:cNvPr id="123907" name="Rectangle 3"/>
          <p:cNvSpPr>
            <a:spLocks noGrp="1" noChangeArrowheads="1"/>
          </p:cNvSpPr>
          <p:nvPr>
            <p:ph idx="1"/>
          </p:nvPr>
        </p:nvSpPr>
        <p:spPr/>
        <p:txBody>
          <a:bodyPr vert="horz" lIns="91440" tIns="45720" rIns="91440" bIns="45720" rtlCol="0" anchor="t">
            <a:normAutofit lnSpcReduction="10000"/>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コンプライアンスの適正努力（</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Compliance due diligence</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）としてどのようなもの</a:t>
            </a:r>
            <a:r>
              <a:rPr lang="x-none" dirty="0">
                <a:latin typeface="メイリオ" panose="020B0604030504040204" pitchFamily="50" charset="-128"/>
                <a:ea typeface="メイリオ" panose="020B0604030504040204" pitchFamily="50" charset="-128"/>
                <a:cs typeface="メイリオ" panose="020B0604030504040204" pitchFamily="50" charset="-128"/>
              </a:rPr>
              <a:t>が関係しますか？（</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本カリキュラムの</a:t>
            </a:r>
            <a:r>
              <a:rPr lang="x-none" dirty="0">
                <a:latin typeface="メイリオ" panose="020B0604030504040204" pitchFamily="50" charset="-128"/>
                <a:ea typeface="メイリオ" panose="020B0604030504040204" pitchFamily="50" charset="-128"/>
                <a:cs typeface="メイリオ" panose="020B0604030504040204" pitchFamily="50" charset="-128"/>
              </a:rPr>
              <a:t>プロセス例</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a:t>
            </a:r>
            <a:r>
              <a:rPr lang="x-none" dirty="0">
                <a:latin typeface="メイリオ" panose="020B0604030504040204" pitchFamily="50" charset="-128"/>
                <a:ea typeface="メイリオ" panose="020B0604030504040204" pitchFamily="50" charset="-128"/>
                <a:cs typeface="メイリオ" panose="020B0604030504040204" pitchFamily="50" charset="-128"/>
              </a:rPr>
              <a:t>挙げた</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各</a:t>
            </a:r>
            <a:r>
              <a:rPr lang="x-none" dirty="0">
                <a:latin typeface="メイリオ" panose="020B0604030504040204" pitchFamily="50" charset="-128"/>
                <a:ea typeface="メイリオ" panose="020B0604030504040204" pitchFamily="50" charset="-128"/>
                <a:cs typeface="メイリオ" panose="020B0604030504040204" pitchFamily="50" charset="-128"/>
              </a:rPr>
              <a:t>ステップについて</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概要を</a:t>
            </a:r>
            <a:r>
              <a:rPr lang="x-none" dirty="0">
                <a:latin typeface="メイリオ" panose="020B0604030504040204" pitchFamily="50" charset="-128"/>
                <a:ea typeface="メイリオ" panose="020B0604030504040204" pitchFamily="50" charset="-128"/>
                <a:cs typeface="メイリオ" panose="020B0604030504040204" pitchFamily="50" charset="-128"/>
              </a:rPr>
              <a:t>述べてください）</a:t>
            </a:r>
          </a:p>
          <a:p>
            <a:pPr lvl="1">
              <a:buFont typeface="Wingdings" panose="05000000000000000000" pitchFamily="2" charset="2"/>
              <a:buChar char="Ø"/>
            </a:pPr>
            <a:r>
              <a:rPr lang="x-none" dirty="0">
                <a:latin typeface="メイリオ" panose="020B0604030504040204" pitchFamily="50" charset="-128"/>
                <a:ea typeface="メイリオ" panose="020B0604030504040204" pitchFamily="50" charset="-128"/>
                <a:cs typeface="メイリオ" panose="020B0604030504040204" pitchFamily="50" charset="-128"/>
              </a:rPr>
              <a:t>確認</a:t>
            </a:r>
          </a:p>
          <a:p>
            <a:pPr lvl="1">
              <a:buFont typeface="Wingdings" panose="05000000000000000000" pitchFamily="2" charset="2"/>
              <a:buChar char="Ø"/>
            </a:pPr>
            <a:r>
              <a:rPr lang="x-none" dirty="0">
                <a:latin typeface="メイリオ" panose="020B0604030504040204" pitchFamily="50" charset="-128"/>
                <a:ea typeface="メイリオ" panose="020B0604030504040204" pitchFamily="50" charset="-128"/>
                <a:cs typeface="メイリオ" panose="020B0604030504040204" pitchFamily="50" charset="-128"/>
              </a:rPr>
              <a:t>ソースコードの監査</a:t>
            </a:r>
          </a:p>
          <a:p>
            <a:pPr lvl="1">
              <a:buFont typeface="Wingdings" panose="05000000000000000000" pitchFamily="2" charset="2"/>
              <a:buChar char="Ø"/>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問題の</a:t>
            </a:r>
            <a:r>
              <a:rPr lang="x-none" dirty="0">
                <a:latin typeface="メイリオ" panose="020B0604030504040204" pitchFamily="50" charset="-128"/>
                <a:ea typeface="メイリオ" panose="020B0604030504040204" pitchFamily="50" charset="-128"/>
                <a:cs typeface="メイリオ" panose="020B0604030504040204" pitchFamily="50" charset="-128"/>
              </a:rPr>
              <a:t>解決</a:t>
            </a:r>
          </a:p>
          <a:p>
            <a:pPr lvl="1">
              <a:buFont typeface="Wingdings" panose="05000000000000000000" pitchFamily="2" charset="2"/>
              <a:buChar char="Ø"/>
            </a:pPr>
            <a:r>
              <a:rPr lang="x-none" dirty="0">
                <a:latin typeface="メイリオ" panose="020B0604030504040204" pitchFamily="50" charset="-128"/>
                <a:ea typeface="メイリオ" panose="020B0604030504040204" pitchFamily="50" charset="-128"/>
                <a:cs typeface="メイリオ" panose="020B0604030504040204" pitchFamily="50" charset="-128"/>
              </a:rPr>
              <a:t>レビューの実施</a:t>
            </a:r>
          </a:p>
          <a:p>
            <a:pPr lvl="1">
              <a:buFont typeface="Wingdings" panose="05000000000000000000" pitchFamily="2" charset="2"/>
              <a:buChar char="Ø"/>
            </a:pPr>
            <a:r>
              <a:rPr lang="x-none" dirty="0">
                <a:latin typeface="メイリオ" panose="020B0604030504040204" pitchFamily="50" charset="-128"/>
                <a:ea typeface="メイリオ" panose="020B0604030504040204" pitchFamily="50" charset="-128"/>
                <a:cs typeface="メイリオ" panose="020B0604030504040204" pitchFamily="50" charset="-128"/>
              </a:rPr>
              <a:t>承認</a:t>
            </a:r>
          </a:p>
          <a:p>
            <a:pPr lvl="1">
              <a:buFont typeface="Wingdings" panose="05000000000000000000" pitchFamily="2" charset="2"/>
              <a:buChar char="Ø"/>
            </a:pPr>
            <a:r>
              <a:rPr lang="x-none" dirty="0">
                <a:latin typeface="メイリオ" panose="020B0604030504040204" pitchFamily="50" charset="-128"/>
                <a:ea typeface="メイリオ" panose="020B0604030504040204" pitchFamily="50" charset="-128"/>
                <a:cs typeface="メイリオ" panose="020B0604030504040204" pitchFamily="50" charset="-128"/>
              </a:rPr>
              <a:t>登録／承認の追跡</a:t>
            </a:r>
          </a:p>
          <a:p>
            <a:pPr lvl="1">
              <a:buFont typeface="Wingdings" panose="05000000000000000000" pitchFamily="2" charset="2"/>
              <a:buChar char="Ø"/>
            </a:pPr>
            <a:r>
              <a:rPr lang="x-none" dirty="0">
                <a:latin typeface="メイリオ" panose="020B0604030504040204" pitchFamily="50" charset="-128"/>
                <a:ea typeface="メイリオ" panose="020B0604030504040204" pitchFamily="50" charset="-128"/>
                <a:cs typeface="メイリオ" panose="020B0604030504040204" pitchFamily="50" charset="-128"/>
              </a:rPr>
              <a:t>告知／</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通知</a:t>
            </a:r>
            <a:r>
              <a:rPr lang="x-none"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x-none" dirty="0">
                <a:latin typeface="メイリオ" panose="020B0604030504040204" pitchFamily="50" charset="-128"/>
                <a:ea typeface="メイリオ" panose="020B0604030504040204" pitchFamily="50" charset="-128"/>
                <a:cs typeface="メイリオ" panose="020B0604030504040204" pitchFamily="50" charset="-128"/>
              </a:rPr>
              <a:t>表示</a:t>
            </a:r>
          </a:p>
          <a:p>
            <a:pPr lvl="1">
              <a:buFont typeface="Wingdings" panose="05000000000000000000" pitchFamily="2" charset="2"/>
              <a:buChar char="Ø"/>
            </a:pPr>
            <a:r>
              <a:rPr lang="x-none" dirty="0">
                <a:latin typeface="メイリオ" panose="020B0604030504040204" pitchFamily="50" charset="-128"/>
                <a:ea typeface="メイリオ" panose="020B0604030504040204" pitchFamily="50" charset="-128"/>
                <a:cs typeface="メイリオ" panose="020B0604030504040204" pitchFamily="50" charset="-128"/>
              </a:rPr>
              <a:t>頒布前の</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検証</a:t>
            </a:r>
            <a:endParaRPr lang="x-none"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添付</a:t>
            </a:r>
            <a:r>
              <a:rPr lang="x-none" dirty="0">
                <a:latin typeface="メイリオ" panose="020B0604030504040204" pitchFamily="50" charset="-128"/>
                <a:ea typeface="メイリオ" panose="020B0604030504040204" pitchFamily="50" charset="-128"/>
                <a:cs typeface="メイリオ" panose="020B0604030504040204" pitchFamily="50" charset="-128"/>
              </a:rPr>
              <a:t>ソースコードの頒布</a:t>
            </a:r>
          </a:p>
          <a:p>
            <a:pPr lvl="1">
              <a:buFont typeface="Wingdings" panose="05000000000000000000" pitchFamily="2" charset="2"/>
              <a:buChar char="Ø"/>
            </a:pPr>
            <a:r>
              <a:rPr lang="x-none" dirty="0">
                <a:latin typeface="メイリオ" panose="020B0604030504040204" pitchFamily="50" charset="-128"/>
                <a:ea typeface="メイリオ" panose="020B0604030504040204" pitchFamily="50" charset="-128"/>
                <a:cs typeface="メイリオ" panose="020B0604030504040204" pitchFamily="50" charset="-128"/>
              </a:rPr>
              <a:t>検証</a:t>
            </a:r>
          </a:p>
          <a:p>
            <a:r>
              <a:rPr lang="x-none" dirty="0">
                <a:latin typeface="メイリオ" panose="020B0604030504040204" pitchFamily="50" charset="-128"/>
                <a:ea typeface="メイリオ" panose="020B0604030504040204" pitchFamily="50" charset="-128"/>
                <a:cs typeface="メイリオ" panose="020B0604030504040204" pitchFamily="50" charset="-128"/>
              </a:rPr>
              <a:t>アーキテクチャ レビューでは</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どういったことを</a:t>
            </a:r>
            <a:r>
              <a:rPr lang="x-none" dirty="0">
                <a:latin typeface="メイリオ" panose="020B0604030504040204" pitchFamily="50" charset="-128"/>
                <a:ea typeface="メイリオ" panose="020B0604030504040204" pitchFamily="50" charset="-128"/>
                <a:cs typeface="メイリオ" panose="020B0604030504040204" pitchFamily="50" charset="-128"/>
              </a:rPr>
              <a:t>期待しますか？</a:t>
            </a:r>
          </a:p>
        </p:txBody>
      </p:sp>
    </p:spTree>
    <p:extLst>
      <p:ext uri="{BB962C8B-B14F-4D97-AF65-F5344CB8AC3E}">
        <p14:creationId xmlns:p14="http://schemas.microsoft.com/office/powerpoint/2010/main" val="1163810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907">
                                            <p:txEl>
                                              <p:pRg st="0" end="0"/>
                                            </p:txEl>
                                          </p:spTgt>
                                        </p:tgtEl>
                                        <p:attrNameLst>
                                          <p:attrName>style.visibility</p:attrName>
                                        </p:attrNameLst>
                                      </p:cBhvr>
                                      <p:to>
                                        <p:strVal val="visible"/>
                                      </p:to>
                                    </p:set>
                                    <p:animEffect transition="in" filter="fade">
                                      <p:cBhvr>
                                        <p:cTn id="7" dur="750"/>
                                        <p:tgtEl>
                                          <p:spTgt spid="1239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123907">
                                            <p:txEl>
                                              <p:pRg st="0" end="0"/>
                                            </p:txEl>
                                          </p:spTgt>
                                        </p:tgtEl>
                                        <p:attrNameLst>
                                          <p:attrName>style.visibility</p:attrName>
                                        </p:attrNameLst>
                                      </p:cBhvr>
                                      <p:to>
                                        <p:strVal val="visible"/>
                                      </p:to>
                                    </p:set>
                                    <p:animEffect transition="in" filter="fade">
                                      <p:cBhvr>
                                        <p:cTn id="12" dur="500"/>
                                        <p:tgtEl>
                                          <p:spTgt spid="123907">
                                            <p:txEl>
                                              <p:pRg st="0" end="0"/>
                                            </p:txEl>
                                          </p:spTgt>
                                        </p:tgtEl>
                                      </p:cBhvr>
                                    </p:animEffect>
                                  </p:childTnLst>
                                </p:cTn>
                              </p:par>
                              <p:par>
                                <p:cTn id="13" presetID="10" presetClass="entr" presetSubtype="0" fill="hold" grpId="1" nodeType="withEffect">
                                  <p:stCondLst>
                                    <p:cond delay="0"/>
                                  </p:stCondLst>
                                  <p:childTnLst>
                                    <p:set>
                                      <p:cBhvr>
                                        <p:cTn id="14" dur="1" fill="hold">
                                          <p:stCondLst>
                                            <p:cond delay="0"/>
                                          </p:stCondLst>
                                        </p:cTn>
                                        <p:tgtEl>
                                          <p:spTgt spid="123907">
                                            <p:txEl>
                                              <p:pRg st="1" end="1"/>
                                            </p:txEl>
                                          </p:spTgt>
                                        </p:tgtEl>
                                        <p:attrNameLst>
                                          <p:attrName>style.visibility</p:attrName>
                                        </p:attrNameLst>
                                      </p:cBhvr>
                                      <p:to>
                                        <p:strVal val="visible"/>
                                      </p:to>
                                    </p:set>
                                    <p:animEffect transition="in" filter="fade">
                                      <p:cBhvr>
                                        <p:cTn id="15" dur="500"/>
                                        <p:tgtEl>
                                          <p:spTgt spid="123907">
                                            <p:txEl>
                                              <p:pRg st="1" end="1"/>
                                            </p:txEl>
                                          </p:spTgt>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123907">
                                            <p:txEl>
                                              <p:pRg st="2" end="2"/>
                                            </p:txEl>
                                          </p:spTgt>
                                        </p:tgtEl>
                                        <p:attrNameLst>
                                          <p:attrName>style.visibility</p:attrName>
                                        </p:attrNameLst>
                                      </p:cBhvr>
                                      <p:to>
                                        <p:strVal val="visible"/>
                                      </p:to>
                                    </p:set>
                                    <p:animEffect transition="in" filter="fade">
                                      <p:cBhvr>
                                        <p:cTn id="18" dur="500"/>
                                        <p:tgtEl>
                                          <p:spTgt spid="123907">
                                            <p:txEl>
                                              <p:pRg st="2" end="2"/>
                                            </p:txEl>
                                          </p:spTgt>
                                        </p:tgtEl>
                                      </p:cBhvr>
                                    </p:animEffect>
                                  </p:childTnLst>
                                </p:cTn>
                              </p:par>
                              <p:par>
                                <p:cTn id="19" presetID="10" presetClass="entr" presetSubtype="0" fill="hold" grpId="1" nodeType="withEffect">
                                  <p:stCondLst>
                                    <p:cond delay="0"/>
                                  </p:stCondLst>
                                  <p:childTnLst>
                                    <p:set>
                                      <p:cBhvr>
                                        <p:cTn id="20" dur="1" fill="hold">
                                          <p:stCondLst>
                                            <p:cond delay="0"/>
                                          </p:stCondLst>
                                        </p:cTn>
                                        <p:tgtEl>
                                          <p:spTgt spid="123907">
                                            <p:txEl>
                                              <p:pRg st="3" end="3"/>
                                            </p:txEl>
                                          </p:spTgt>
                                        </p:tgtEl>
                                        <p:attrNameLst>
                                          <p:attrName>style.visibility</p:attrName>
                                        </p:attrNameLst>
                                      </p:cBhvr>
                                      <p:to>
                                        <p:strVal val="visible"/>
                                      </p:to>
                                    </p:set>
                                    <p:animEffect transition="in" filter="fade">
                                      <p:cBhvr>
                                        <p:cTn id="21" dur="500"/>
                                        <p:tgtEl>
                                          <p:spTgt spid="123907">
                                            <p:txEl>
                                              <p:pRg st="3" end="3"/>
                                            </p:txEl>
                                          </p:spTgt>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123907">
                                            <p:txEl>
                                              <p:pRg st="4" end="4"/>
                                            </p:txEl>
                                          </p:spTgt>
                                        </p:tgtEl>
                                        <p:attrNameLst>
                                          <p:attrName>style.visibility</p:attrName>
                                        </p:attrNameLst>
                                      </p:cBhvr>
                                      <p:to>
                                        <p:strVal val="visible"/>
                                      </p:to>
                                    </p:set>
                                    <p:animEffect transition="in" filter="fade">
                                      <p:cBhvr>
                                        <p:cTn id="24" dur="500"/>
                                        <p:tgtEl>
                                          <p:spTgt spid="123907">
                                            <p:txEl>
                                              <p:pRg st="4" end="4"/>
                                            </p:txEl>
                                          </p:spTgt>
                                        </p:tgtEl>
                                      </p:cBhvr>
                                    </p:animEffect>
                                  </p:childTnLst>
                                </p:cTn>
                              </p:par>
                              <p:par>
                                <p:cTn id="25" presetID="10" presetClass="entr" presetSubtype="0" fill="hold" grpId="1" nodeType="withEffect">
                                  <p:stCondLst>
                                    <p:cond delay="0"/>
                                  </p:stCondLst>
                                  <p:childTnLst>
                                    <p:set>
                                      <p:cBhvr>
                                        <p:cTn id="26" dur="1" fill="hold">
                                          <p:stCondLst>
                                            <p:cond delay="0"/>
                                          </p:stCondLst>
                                        </p:cTn>
                                        <p:tgtEl>
                                          <p:spTgt spid="123907">
                                            <p:txEl>
                                              <p:pRg st="5" end="5"/>
                                            </p:txEl>
                                          </p:spTgt>
                                        </p:tgtEl>
                                        <p:attrNameLst>
                                          <p:attrName>style.visibility</p:attrName>
                                        </p:attrNameLst>
                                      </p:cBhvr>
                                      <p:to>
                                        <p:strVal val="visible"/>
                                      </p:to>
                                    </p:set>
                                    <p:animEffect transition="in" filter="fade">
                                      <p:cBhvr>
                                        <p:cTn id="27" dur="500"/>
                                        <p:tgtEl>
                                          <p:spTgt spid="123907">
                                            <p:txEl>
                                              <p:pRg st="5" end="5"/>
                                            </p:txEl>
                                          </p:spTgt>
                                        </p:tgtEl>
                                      </p:cBhvr>
                                    </p:animEffect>
                                  </p:childTnLst>
                                </p:cTn>
                              </p:par>
                              <p:par>
                                <p:cTn id="28" presetID="10" presetClass="entr" presetSubtype="0" fill="hold" grpId="1" nodeType="withEffect">
                                  <p:stCondLst>
                                    <p:cond delay="0"/>
                                  </p:stCondLst>
                                  <p:childTnLst>
                                    <p:set>
                                      <p:cBhvr>
                                        <p:cTn id="29" dur="1" fill="hold">
                                          <p:stCondLst>
                                            <p:cond delay="0"/>
                                          </p:stCondLst>
                                        </p:cTn>
                                        <p:tgtEl>
                                          <p:spTgt spid="123907">
                                            <p:txEl>
                                              <p:pRg st="6" end="6"/>
                                            </p:txEl>
                                          </p:spTgt>
                                        </p:tgtEl>
                                        <p:attrNameLst>
                                          <p:attrName>style.visibility</p:attrName>
                                        </p:attrNameLst>
                                      </p:cBhvr>
                                      <p:to>
                                        <p:strVal val="visible"/>
                                      </p:to>
                                    </p:set>
                                    <p:animEffect transition="in" filter="fade">
                                      <p:cBhvr>
                                        <p:cTn id="30" dur="500"/>
                                        <p:tgtEl>
                                          <p:spTgt spid="123907">
                                            <p:txEl>
                                              <p:pRg st="6" end="6"/>
                                            </p:txEl>
                                          </p:spTgt>
                                        </p:tgtEl>
                                      </p:cBhvr>
                                    </p:animEffect>
                                  </p:childTnLst>
                                </p:cTn>
                              </p:par>
                              <p:par>
                                <p:cTn id="31" presetID="10" presetClass="entr" presetSubtype="0" fill="hold" grpId="1" nodeType="withEffect">
                                  <p:stCondLst>
                                    <p:cond delay="0"/>
                                  </p:stCondLst>
                                  <p:childTnLst>
                                    <p:set>
                                      <p:cBhvr>
                                        <p:cTn id="32" dur="1" fill="hold">
                                          <p:stCondLst>
                                            <p:cond delay="0"/>
                                          </p:stCondLst>
                                        </p:cTn>
                                        <p:tgtEl>
                                          <p:spTgt spid="123907">
                                            <p:txEl>
                                              <p:pRg st="7" end="7"/>
                                            </p:txEl>
                                          </p:spTgt>
                                        </p:tgtEl>
                                        <p:attrNameLst>
                                          <p:attrName>style.visibility</p:attrName>
                                        </p:attrNameLst>
                                      </p:cBhvr>
                                      <p:to>
                                        <p:strVal val="visible"/>
                                      </p:to>
                                    </p:set>
                                    <p:animEffect transition="in" filter="fade">
                                      <p:cBhvr>
                                        <p:cTn id="33" dur="500"/>
                                        <p:tgtEl>
                                          <p:spTgt spid="123907">
                                            <p:txEl>
                                              <p:pRg st="7" end="7"/>
                                            </p:txEl>
                                          </p:spTgt>
                                        </p:tgtEl>
                                      </p:cBhvr>
                                    </p:animEffect>
                                  </p:childTnLst>
                                </p:cTn>
                              </p:par>
                              <p:par>
                                <p:cTn id="34" presetID="10" presetClass="entr" presetSubtype="0" fill="hold" grpId="1" nodeType="withEffect">
                                  <p:stCondLst>
                                    <p:cond delay="0"/>
                                  </p:stCondLst>
                                  <p:childTnLst>
                                    <p:set>
                                      <p:cBhvr>
                                        <p:cTn id="35" dur="1" fill="hold">
                                          <p:stCondLst>
                                            <p:cond delay="0"/>
                                          </p:stCondLst>
                                        </p:cTn>
                                        <p:tgtEl>
                                          <p:spTgt spid="123907">
                                            <p:txEl>
                                              <p:pRg st="8" end="8"/>
                                            </p:txEl>
                                          </p:spTgt>
                                        </p:tgtEl>
                                        <p:attrNameLst>
                                          <p:attrName>style.visibility</p:attrName>
                                        </p:attrNameLst>
                                      </p:cBhvr>
                                      <p:to>
                                        <p:strVal val="visible"/>
                                      </p:to>
                                    </p:set>
                                    <p:animEffect transition="in" filter="fade">
                                      <p:cBhvr>
                                        <p:cTn id="36" dur="500"/>
                                        <p:tgtEl>
                                          <p:spTgt spid="123907">
                                            <p:txEl>
                                              <p:pRg st="8" end="8"/>
                                            </p:txEl>
                                          </p:spTgt>
                                        </p:tgtEl>
                                      </p:cBhvr>
                                    </p:animEffect>
                                  </p:childTnLst>
                                </p:cTn>
                              </p:par>
                              <p:par>
                                <p:cTn id="37" presetID="10" presetClass="entr" presetSubtype="0" fill="hold" grpId="1" nodeType="withEffect">
                                  <p:stCondLst>
                                    <p:cond delay="0"/>
                                  </p:stCondLst>
                                  <p:childTnLst>
                                    <p:set>
                                      <p:cBhvr>
                                        <p:cTn id="38" dur="1" fill="hold">
                                          <p:stCondLst>
                                            <p:cond delay="0"/>
                                          </p:stCondLst>
                                        </p:cTn>
                                        <p:tgtEl>
                                          <p:spTgt spid="123907">
                                            <p:txEl>
                                              <p:pRg st="9" end="9"/>
                                            </p:txEl>
                                          </p:spTgt>
                                        </p:tgtEl>
                                        <p:attrNameLst>
                                          <p:attrName>style.visibility</p:attrName>
                                        </p:attrNameLst>
                                      </p:cBhvr>
                                      <p:to>
                                        <p:strVal val="visible"/>
                                      </p:to>
                                    </p:set>
                                    <p:animEffect transition="in" filter="fade">
                                      <p:cBhvr>
                                        <p:cTn id="39" dur="500"/>
                                        <p:tgtEl>
                                          <p:spTgt spid="123907">
                                            <p:txEl>
                                              <p:pRg st="9" end="9"/>
                                            </p:txEl>
                                          </p:spTgt>
                                        </p:tgtEl>
                                      </p:cBhvr>
                                    </p:animEffect>
                                  </p:childTnLst>
                                </p:cTn>
                              </p:par>
                              <p:par>
                                <p:cTn id="40" presetID="10" presetClass="entr" presetSubtype="0" fill="hold" grpId="1" nodeType="withEffect">
                                  <p:stCondLst>
                                    <p:cond delay="0"/>
                                  </p:stCondLst>
                                  <p:childTnLst>
                                    <p:set>
                                      <p:cBhvr>
                                        <p:cTn id="41" dur="1" fill="hold">
                                          <p:stCondLst>
                                            <p:cond delay="0"/>
                                          </p:stCondLst>
                                        </p:cTn>
                                        <p:tgtEl>
                                          <p:spTgt spid="123907">
                                            <p:txEl>
                                              <p:pRg st="10" end="10"/>
                                            </p:txEl>
                                          </p:spTgt>
                                        </p:tgtEl>
                                        <p:attrNameLst>
                                          <p:attrName>style.visibility</p:attrName>
                                        </p:attrNameLst>
                                      </p:cBhvr>
                                      <p:to>
                                        <p:strVal val="visible"/>
                                      </p:to>
                                    </p:set>
                                    <p:animEffect transition="in" filter="fade">
                                      <p:cBhvr>
                                        <p:cTn id="42" dur="500"/>
                                        <p:tgtEl>
                                          <p:spTgt spid="123907">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1" nodeType="clickEffect">
                                  <p:stCondLst>
                                    <p:cond delay="0"/>
                                  </p:stCondLst>
                                  <p:childTnLst>
                                    <p:set>
                                      <p:cBhvr>
                                        <p:cTn id="46" dur="1" fill="hold">
                                          <p:stCondLst>
                                            <p:cond delay="0"/>
                                          </p:stCondLst>
                                        </p:cTn>
                                        <p:tgtEl>
                                          <p:spTgt spid="123907">
                                            <p:txEl>
                                              <p:pRg st="11" end="11"/>
                                            </p:txEl>
                                          </p:spTgt>
                                        </p:tgtEl>
                                        <p:attrNameLst>
                                          <p:attrName>style.visibility</p:attrName>
                                        </p:attrNameLst>
                                      </p:cBhvr>
                                      <p:to>
                                        <p:strVal val="visible"/>
                                      </p:to>
                                    </p:set>
                                    <p:animEffect transition="in" filter="fade">
                                      <p:cBhvr>
                                        <p:cTn id="47" dur="500"/>
                                        <p:tgtEl>
                                          <p:spTgt spid="12390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uiExpand="1" build="p"/>
      <p:bldP spid="123907" grpI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400" dirty="0">
                <a:latin typeface="メイリオ" panose="020B0604030504040204" pitchFamily="50" charset="-128"/>
                <a:ea typeface="メイリオ" panose="020B0604030504040204" pitchFamily="50" charset="-128"/>
                <a:cs typeface="メイリオ" panose="020B0604030504040204" pitchFamily="50" charset="-128"/>
              </a:rPr>
              <a:t>第7章</a:t>
            </a:r>
          </a:p>
        </p:txBody>
      </p:sp>
      <p:sp>
        <p:nvSpPr>
          <p:cNvPr id="5" name="Text Placeholder 4"/>
          <p:cNvSpPr>
            <a:spLocks noGrp="1"/>
          </p:cNvSpPr>
          <p:nvPr>
            <p:ph type="body" idx="1"/>
          </p:nvPr>
        </p:nvSpPr>
        <p:spPr/>
        <p:txBody>
          <a:bodyPr>
            <a:noAutofit/>
          </a:bodyPr>
          <a:lstStyle/>
          <a:p>
            <a:r>
              <a:rPr lang="ja-JP" altLang="en-US" sz="4800" dirty="0">
                <a:latin typeface="メイリオ" panose="020B0604030504040204" pitchFamily="50" charset="-128"/>
                <a:ea typeface="メイリオ" panose="020B0604030504040204" pitchFamily="50" charset="-128"/>
                <a:cs typeface="メイリオ" panose="020B0604030504040204" pitchFamily="50" charset="-128"/>
              </a:rPr>
              <a:t>コンプライアンス</a:t>
            </a:r>
            <a:r>
              <a:rPr lang="ja-JP" altLang="en-US" sz="4800">
                <a:latin typeface="メイリオ" panose="020B0604030504040204" pitchFamily="50" charset="-128"/>
                <a:ea typeface="メイリオ" panose="020B0604030504040204" pitchFamily="50" charset="-128"/>
                <a:cs typeface="メイリオ" panose="020B0604030504040204" pitchFamily="50" charset="-128"/>
              </a:rPr>
              <a:t>での</a:t>
            </a:r>
            <a:r>
              <a:rPr lang="en-US" altLang="ja-JP" sz="4800">
                <a:latin typeface="メイリオ" panose="020B0604030504040204" pitchFamily="50" charset="-128"/>
                <a:ea typeface="メイリオ" panose="020B0604030504040204" pitchFamily="50" charset="-128"/>
                <a:cs typeface="メイリオ" panose="020B0604030504040204" pitchFamily="50" charset="-128"/>
              </a:rPr>
              <a:t/>
            </a:r>
            <a:br>
              <a:rPr lang="en-US" altLang="ja-JP" sz="4800">
                <a:latin typeface="メイリオ" panose="020B0604030504040204" pitchFamily="50" charset="-128"/>
                <a:ea typeface="メイリオ" panose="020B0604030504040204" pitchFamily="50" charset="-128"/>
                <a:cs typeface="メイリオ" panose="020B0604030504040204" pitchFamily="50" charset="-128"/>
              </a:rPr>
            </a:br>
            <a:r>
              <a:rPr lang="ja-JP" altLang="en-US" sz="4800">
                <a:latin typeface="メイリオ" panose="020B0604030504040204" pitchFamily="50" charset="-128"/>
                <a:ea typeface="メイリオ" panose="020B0604030504040204" pitchFamily="50" charset="-128"/>
                <a:cs typeface="メイリオ" panose="020B0604030504040204" pitchFamily="50" charset="-128"/>
              </a:rPr>
              <a:t>落とし穴</a:t>
            </a:r>
            <a:r>
              <a:rPr lang="ja-JP" altLang="en-US" sz="4800" dirty="0">
                <a:latin typeface="メイリオ" panose="020B0604030504040204" pitchFamily="50" charset="-128"/>
                <a:ea typeface="メイリオ" panose="020B0604030504040204" pitchFamily="50" charset="-128"/>
                <a:cs typeface="メイリオ" panose="020B0604030504040204" pitchFamily="50" charset="-128"/>
              </a:rPr>
              <a:t>とその回避</a:t>
            </a:r>
          </a:p>
        </p:txBody>
      </p:sp>
    </p:spTree>
    <p:extLst>
      <p:ext uri="{BB962C8B-B14F-4D97-AF65-F5344CB8AC3E}">
        <p14:creationId xmlns:p14="http://schemas.microsoft.com/office/powerpoint/2010/main" val="13592903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メイリオ" panose="020B0604030504040204" pitchFamily="50" charset="-128"/>
                <a:ea typeface="メイリオ" panose="020B0604030504040204" pitchFamily="50" charset="-128"/>
                <a:cs typeface="メイリオ" panose="020B0604030504040204" pitchFamily="50" charset="-128"/>
              </a:rPr>
              <a:t>"知的財産”とは何か？</a:t>
            </a:r>
            <a:endParaRPr lang="en-GB"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Content Placeholder 2"/>
          <p:cNvSpPr>
            <a:spLocks noGrp="1"/>
          </p:cNvSpPr>
          <p:nvPr>
            <p:ph idx="1"/>
          </p:nvPr>
        </p:nvSpPr>
        <p:spPr>
          <a:xfrm>
            <a:off x="608400" y="1600200"/>
            <a:ext cx="11146875" cy="4953000"/>
          </a:xfrm>
        </p:spPr>
        <p:txBody>
          <a:bodyPr vert="horz" lIns="91440" tIns="45720" rIns="91440" bIns="45720" rtlCol="0" anchor="t">
            <a:normAutofit/>
          </a:bodyPr>
          <a:lstStyle/>
          <a:p>
            <a:r>
              <a:rPr lang="en-US" b="1" dirty="0" err="1">
                <a:latin typeface="メイリオ" panose="020B0604030504040204" pitchFamily="50" charset="-128"/>
                <a:ea typeface="メイリオ" panose="020B0604030504040204" pitchFamily="50" charset="-128"/>
                <a:cs typeface="メイリオ" panose="020B0604030504040204" pitchFamily="50" charset="-128"/>
              </a:rPr>
              <a:t>著作権（コピーライト</a:t>
            </a:r>
            <a:r>
              <a:rPr lang="en-US" b="1" dirty="0">
                <a:latin typeface="メイリオ" panose="020B0604030504040204" pitchFamily="50" charset="-128"/>
                <a:ea typeface="メイリオ" panose="020B0604030504040204" pitchFamily="50" charset="-128"/>
                <a:cs typeface="メイリオ" panose="020B0604030504040204" pitchFamily="50" charset="-128"/>
              </a:rPr>
              <a:t>）：</a:t>
            </a:r>
            <a:r>
              <a:rPr lang="en-US" b="1" dirty="0" err="1">
                <a:latin typeface="メイリオ" panose="020B0604030504040204" pitchFamily="50" charset="-128"/>
                <a:ea typeface="メイリオ" panose="020B0604030504040204" pitchFamily="50" charset="-128"/>
                <a:cs typeface="メイリオ" panose="020B0604030504040204" pitchFamily="50" charset="-128"/>
              </a:rPr>
              <a:t>作者</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の独創性のある著作物</a:t>
            </a:r>
            <a:r>
              <a:rPr lang="en-US" b="1" dirty="0" err="1">
                <a:latin typeface="メイリオ" panose="020B0604030504040204" pitchFamily="50" charset="-128"/>
                <a:ea typeface="メイリオ" panose="020B0604030504040204" pitchFamily="50" charset="-128"/>
                <a:cs typeface="メイリオ" panose="020B0604030504040204" pitchFamily="50" charset="-128"/>
              </a:rPr>
              <a:t>を保護</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する</a:t>
            </a:r>
            <a:r>
              <a:rPr lang="en-US" b="1" dirty="0">
                <a:latin typeface="メイリオ" panose="020B0604030504040204" pitchFamily="50" charset="-128"/>
                <a:ea typeface="メイリオ" panose="020B0604030504040204" pitchFamily="50" charset="-128"/>
                <a:cs typeface="メイリオ" panose="020B0604030504040204" pitchFamily="50" charset="-128"/>
              </a:rPr>
              <a:t> </a:t>
            </a:r>
          </a:p>
          <a:p>
            <a:pPr lvl="1">
              <a:buFont typeface="Wingdings" panose="05000000000000000000" pitchFamily="2" charset="2"/>
              <a:buChar char="Ø"/>
            </a:pPr>
            <a:r>
              <a:rPr lang="en-US" sz="1800" dirty="0">
                <a:latin typeface="メイリオ" panose="020B0604030504040204" pitchFamily="50" charset="-128"/>
                <a:ea typeface="メイリオ" panose="020B0604030504040204" pitchFamily="50" charset="-128"/>
                <a:cs typeface="メイリオ" panose="020B0604030504040204" pitchFamily="50" charset="-128"/>
              </a:rPr>
              <a:t>（根底のアイデアではなく）表現を保護 </a:t>
            </a:r>
          </a:p>
          <a:p>
            <a:pPr lvl="1">
              <a:buFont typeface="Wingdings" panose="05000000000000000000" pitchFamily="2" charset="2"/>
              <a:buChar char="Ø"/>
            </a:pP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ソフトウェア、書物</a:t>
            </a:r>
            <a:r>
              <a:rPr lang="en-US" sz="1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および類似の著作物</a:t>
            </a: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a:p>
            <a:r>
              <a:rPr lang="en-US" b="1" dirty="0" err="1">
                <a:latin typeface="メイリオ" panose="020B0604030504040204" pitchFamily="50" charset="-128"/>
                <a:ea typeface="メイリオ" panose="020B0604030504040204" pitchFamily="50" charset="-128"/>
                <a:cs typeface="メイリオ" panose="020B0604030504040204" pitchFamily="50" charset="-128"/>
              </a:rPr>
              <a:t>特許権（パテント</a:t>
            </a:r>
            <a:r>
              <a:rPr lang="en-US" b="1" dirty="0">
                <a:latin typeface="メイリオ" panose="020B0604030504040204" pitchFamily="50" charset="-128"/>
                <a:ea typeface="メイリオ" panose="020B0604030504040204" pitchFamily="50" charset="-128"/>
                <a:cs typeface="メイリオ" panose="020B0604030504040204" pitchFamily="50" charset="-128"/>
              </a:rPr>
              <a:t>）：</a:t>
            </a:r>
            <a:r>
              <a:rPr lang="en-US" b="1" dirty="0" err="1">
                <a:latin typeface="メイリオ" panose="020B0604030504040204" pitchFamily="50" charset="-128"/>
                <a:ea typeface="メイリオ" panose="020B0604030504040204" pitchFamily="50" charset="-128"/>
                <a:cs typeface="メイリオ" panose="020B0604030504040204" pitchFamily="50" charset="-128"/>
              </a:rPr>
              <a:t>新規性、非自明性を</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持つ</a:t>
            </a:r>
            <a:r>
              <a:rPr lang="en-US" altLang="ja-JP" b="1" dirty="0" err="1">
                <a:latin typeface="メイリオ" panose="020B0604030504040204" pitchFamily="50" charset="-128"/>
                <a:ea typeface="メイリオ" panose="020B0604030504040204" pitchFamily="50" charset="-128"/>
                <a:cs typeface="メイリオ" panose="020B0604030504040204" pitchFamily="50" charset="-128"/>
              </a:rPr>
              <a:t>有用性</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のある</a:t>
            </a:r>
            <a:r>
              <a:rPr lang="en-US" b="1" dirty="0" err="1">
                <a:latin typeface="メイリオ" panose="020B0604030504040204" pitchFamily="50" charset="-128"/>
                <a:ea typeface="メイリオ" panose="020B0604030504040204" pitchFamily="50" charset="-128"/>
                <a:cs typeface="メイリオ" panose="020B0604030504040204" pitchFamily="50" charset="-128"/>
              </a:rPr>
              <a:t>発明</a:t>
            </a:r>
            <a:endParaRPr lang="en-US" b="1"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イノベーションを奨励するための限定</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的な</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独占権</a:t>
            </a: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a:p>
            <a:r>
              <a:rPr lang="en-US" b="1" dirty="0" err="1">
                <a:latin typeface="メイリオ" panose="020B0604030504040204" pitchFamily="50" charset="-128"/>
                <a:ea typeface="メイリオ" panose="020B0604030504040204" pitchFamily="50" charset="-128"/>
                <a:cs typeface="メイリオ" panose="020B0604030504040204" pitchFamily="50" charset="-128"/>
              </a:rPr>
              <a:t>営業秘密</a:t>
            </a:r>
            <a:r>
              <a:rPr lang="en-GB" b="1" dirty="0">
                <a:latin typeface="メイリオ" panose="020B0604030504040204" pitchFamily="50" charset="-128"/>
                <a:ea typeface="メイリオ" panose="020B0604030504040204" pitchFamily="50" charset="-128"/>
                <a:cs typeface="メイリオ" panose="020B0604030504040204" pitchFamily="50" charset="-128"/>
              </a:rPr>
              <a:t>：</a:t>
            </a:r>
            <a:r>
              <a:rPr lang="en-GB" b="1" dirty="0" err="1">
                <a:latin typeface="メイリオ" panose="020B0604030504040204" pitchFamily="50" charset="-128"/>
                <a:ea typeface="メイリオ" panose="020B0604030504040204" pitchFamily="50" charset="-128"/>
                <a:cs typeface="メイリオ" panose="020B0604030504040204" pitchFamily="50" charset="-128"/>
              </a:rPr>
              <a:t>価値ある機密情報を保護</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する</a:t>
            </a:r>
            <a:endParaRPr lang="en-GB" b="1" strike="sngStrike" dirty="0">
              <a:latin typeface="メイリオ" panose="020B0604030504040204" pitchFamily="50" charset="-128"/>
              <a:ea typeface="メイリオ" panose="020B0604030504040204" pitchFamily="50" charset="-128"/>
              <a:cs typeface="メイリオ" panose="020B0604030504040204" pitchFamily="50" charset="-128"/>
            </a:endParaRPr>
          </a:p>
          <a:p>
            <a:r>
              <a:rPr lang="en-US" b="1" dirty="0" err="1">
                <a:latin typeface="メイリオ" panose="020B0604030504040204" pitchFamily="50" charset="-128"/>
                <a:ea typeface="メイリオ" panose="020B0604030504040204" pitchFamily="50" charset="-128"/>
                <a:cs typeface="メイリオ" panose="020B0604030504040204" pitchFamily="50" charset="-128"/>
              </a:rPr>
              <a:t>商標</a:t>
            </a:r>
            <a:r>
              <a:rPr lang="en-US" b="1" dirty="0">
                <a:latin typeface="メイリオ" panose="020B0604030504040204" pitchFamily="50" charset="-128"/>
                <a:ea typeface="メイリオ" panose="020B0604030504040204" pitchFamily="50" charset="-128"/>
                <a:cs typeface="メイリオ" panose="020B0604030504040204" pitchFamily="50" charset="-128"/>
              </a:rPr>
              <a:t>：（</a:t>
            </a:r>
            <a:r>
              <a:rPr lang="en-US" b="1" dirty="0" err="1">
                <a:latin typeface="メイリオ" panose="020B0604030504040204" pitchFamily="50" charset="-128"/>
                <a:ea typeface="メイリオ" panose="020B0604030504040204" pitchFamily="50" charset="-128"/>
                <a:cs typeface="メイリオ" panose="020B0604030504040204" pitchFamily="50" charset="-128"/>
              </a:rPr>
              <a:t>言葉、ロゴ、標語、色などの</a:t>
            </a:r>
            <a:r>
              <a:rPr lang="en-US"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製品</a:t>
            </a:r>
            <a:r>
              <a:rPr lang="en-US" b="1" dirty="0" err="1">
                <a:latin typeface="メイリオ" panose="020B0604030504040204" pitchFamily="50" charset="-128"/>
                <a:ea typeface="メイリオ" panose="020B0604030504040204" pitchFamily="50" charset="-128"/>
                <a:cs typeface="メイリオ" panose="020B0604030504040204" pitchFamily="50" charset="-128"/>
              </a:rPr>
              <a:t>の出所を識別する標識を保護</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する</a:t>
            </a:r>
            <a:endParaRPr lang="en-US" b="1"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en-US" sz="1800" dirty="0" err="1">
                <a:latin typeface="メイリオ" panose="020B0604030504040204" pitchFamily="50" charset="-128"/>
                <a:ea typeface="メイリオ" panose="020B0604030504040204" pitchFamily="50" charset="-128"/>
                <a:cs typeface="メイリオ" panose="020B0604030504040204" pitchFamily="50" charset="-128"/>
              </a:rPr>
              <a:t>消費者とブランドを</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保護</a:t>
            </a:r>
            <a:r>
              <a:rPr lang="en-US" sz="1800" dirty="0">
                <a:latin typeface="メイリオ" panose="020B0604030504040204" pitchFamily="50" charset="-128"/>
                <a:ea typeface="メイリオ" panose="020B0604030504040204" pitchFamily="50" charset="-128"/>
                <a:cs typeface="メイリオ" panose="020B0604030504040204" pitchFamily="50" charset="-128"/>
              </a:rPr>
              <a:t>；</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消費者の混乱やブランドの希薄化を回避</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する</a:t>
            </a:r>
            <a:endParaRPr lang="en-US" sz="1800" strike="sngStrike"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lgn="ctr">
              <a:buNone/>
            </a:pPr>
            <a:r>
              <a:rPr lang="en-US" u="sng" dirty="0" err="1">
                <a:latin typeface="メイリオ" panose="020B0604030504040204" pitchFamily="50" charset="-128"/>
                <a:ea typeface="メイリオ" panose="020B0604030504040204" pitchFamily="50" charset="-128"/>
                <a:cs typeface="メイリオ" panose="020B0604030504040204" pitchFamily="50" charset="-128"/>
              </a:rPr>
              <a:t>本章では</a:t>
            </a:r>
            <a:r>
              <a:rPr lang="ja-JP" altLang="en-US" u="sng" dirty="0" err="1">
                <a:latin typeface="メイリオ" panose="020B0604030504040204" pitchFamily="50" charset="-128"/>
                <a:ea typeface="メイリオ" panose="020B0604030504040204" pitchFamily="50" charset="-128"/>
                <a:cs typeface="メイリオ" panose="020B0604030504040204" pitchFamily="50" charset="-128"/>
              </a:rPr>
              <a:t>、</a:t>
            </a:r>
            <a:r>
              <a:rPr lang="en-US" u="sng" dirty="0" err="1">
                <a:latin typeface="メイリオ" panose="020B0604030504040204" pitchFamily="50" charset="-128"/>
                <a:ea typeface="メイリオ" panose="020B0604030504040204" pitchFamily="50" charset="-128"/>
                <a:cs typeface="メイリオ" panose="020B0604030504040204" pitchFamily="50" charset="-128"/>
              </a:rPr>
              <a:t>FOSSコンプライアンスに最も関係する</a:t>
            </a:r>
            <a:r>
              <a:rPr lang="en-US" u="sng" dirty="0">
                <a:latin typeface="メイリオ" panose="020B0604030504040204" pitchFamily="50" charset="-128"/>
                <a:ea typeface="メイリオ" panose="020B0604030504040204" pitchFamily="50" charset="-128"/>
                <a:cs typeface="メイリオ" panose="020B0604030504040204" pitchFamily="50" charset="-128"/>
              </a:rPr>
              <a:t>、</a:t>
            </a:r>
            <a:br>
              <a:rPr lang="en-US" u="sng" dirty="0">
                <a:latin typeface="メイリオ" panose="020B0604030504040204" pitchFamily="50" charset="-128"/>
                <a:ea typeface="メイリオ" panose="020B0604030504040204" pitchFamily="50" charset="-128"/>
                <a:cs typeface="メイリオ" panose="020B0604030504040204" pitchFamily="50" charset="-128"/>
              </a:rPr>
            </a:br>
            <a:r>
              <a:rPr lang="en-US" u="sng" dirty="0" err="1">
                <a:latin typeface="メイリオ" panose="020B0604030504040204" pitchFamily="50" charset="-128"/>
                <a:ea typeface="メイリオ" panose="020B0604030504040204" pitchFamily="50" charset="-128"/>
                <a:cs typeface="メイリオ" panose="020B0604030504040204" pitchFamily="50" charset="-128"/>
              </a:rPr>
              <a:t>著作権と特許権に焦点を当て</a:t>
            </a:r>
            <a:r>
              <a:rPr lang="ja-JP" altLang="en-US" u="sng" dirty="0">
                <a:latin typeface="メイリオ" panose="020B0604030504040204" pitchFamily="50" charset="-128"/>
                <a:ea typeface="メイリオ" panose="020B0604030504040204" pitchFamily="50" charset="-128"/>
                <a:cs typeface="メイリオ" panose="020B0604030504040204" pitchFamily="50" charset="-128"/>
              </a:rPr>
              <a:t>る</a:t>
            </a:r>
            <a:endParaRPr lang="en-US" u="sng" strike="sngStrike" dirty="0">
              <a:latin typeface="メイリオ" panose="020B0604030504040204" pitchFamily="50" charset="-128"/>
              <a:ea typeface="メイリオ" panose="020B0604030504040204" pitchFamily="50" charset="-128"/>
              <a:cs typeface="メイリオ" panose="020B0604030504040204" pitchFamily="50" charset="-128"/>
            </a:endParaRPr>
          </a:p>
          <a:p>
            <a:pPr lvl="1"/>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41595487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normAutofit/>
          </a:bodyPr>
          <a:lstStyle/>
          <a:p>
            <a:r>
              <a:rPr lang="en-US" dirty="0">
                <a:latin typeface="メイリオ" panose="020B0604030504040204" pitchFamily="50" charset="-128"/>
                <a:ea typeface="メイリオ" panose="020B0604030504040204" pitchFamily="50" charset="-128"/>
                <a:cs typeface="メイリオ" panose="020B0604030504040204" pitchFamily="50" charset="-128"/>
              </a:rPr>
              <a:t>コンプライアンスの落とし穴</a:t>
            </a:r>
          </a:p>
        </p:txBody>
      </p:sp>
      <p:sp>
        <p:nvSpPr>
          <p:cNvPr id="123907" name="Rectangle 3"/>
          <p:cNvSpPr>
            <a:spLocks noGrp="1" noChangeArrowheads="1"/>
          </p:cNvSpPr>
          <p:nvPr>
            <p:ph idx="1"/>
          </p:nvPr>
        </p:nvSpPr>
        <p:spPr>
          <a:xfrm>
            <a:off x="609600" y="1945532"/>
            <a:ext cx="10972800" cy="4531468"/>
          </a:xfrm>
        </p:spPr>
        <p:txBody>
          <a:bodyPr vert="horz" lIns="91440" tIns="45720" rIns="91440" bIns="45720" rtlCol="0" anchor="t">
            <a:normAutofit/>
          </a:bodyPr>
          <a:lstStyle/>
          <a:p>
            <a:pPr marL="0" indent="0">
              <a:buNone/>
            </a:pPr>
            <a:r>
              <a:rPr lang="en-US" dirty="0" err="1">
                <a:latin typeface="メイリオ" panose="020B0604030504040204" pitchFamily="50" charset="-128"/>
                <a:ea typeface="メイリオ" panose="020B0604030504040204" pitchFamily="50" charset="-128"/>
                <a:cs typeface="メイリオ" panose="020B0604030504040204" pitchFamily="50" charset="-128"/>
              </a:rPr>
              <a:t>本章</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で</a:t>
            </a:r>
            <a:r>
              <a:rPr lang="en-US" dirty="0" err="1">
                <a:latin typeface="メイリオ" panose="020B0604030504040204" pitchFamily="50" charset="-128"/>
                <a:ea typeface="メイリオ" panose="020B0604030504040204" pitchFamily="50" charset="-128"/>
                <a:cs typeface="メイリオ" panose="020B0604030504040204" pitchFamily="50" charset="-128"/>
              </a:rPr>
              <a:t>は、コンプライアンス</a:t>
            </a:r>
            <a:r>
              <a:rPr 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dirty="0" err="1">
                <a:latin typeface="メイリオ" panose="020B0604030504040204" pitchFamily="50" charset="-128"/>
                <a:ea typeface="メイリオ" panose="020B0604030504040204" pitchFamily="50" charset="-128"/>
                <a:cs typeface="メイリオ" panose="020B0604030504040204" pitchFamily="50" charset="-128"/>
              </a:rPr>
              <a:t>プロセスで回避</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すべき</a:t>
            </a:r>
            <a:r>
              <a:rPr lang="en-US" dirty="0" err="1">
                <a:latin typeface="メイリオ" panose="020B0604030504040204" pitchFamily="50" charset="-128"/>
                <a:ea typeface="メイリオ" panose="020B0604030504040204" pitchFamily="50" charset="-128"/>
                <a:cs typeface="メイリオ" panose="020B0604030504040204" pitchFamily="50" charset="-128"/>
              </a:rPr>
              <a:t>潜在的な落とし穴について説明</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する。</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mj-lt"/>
              <a:buAutoNum type="arabicPeriod"/>
            </a:pPr>
            <a:r>
              <a:rPr lang="en-US" dirty="0" err="1">
                <a:latin typeface="メイリオ" panose="020B0604030504040204" pitchFamily="50" charset="-128"/>
                <a:ea typeface="メイリオ" panose="020B0604030504040204" pitchFamily="50" charset="-128"/>
                <a:cs typeface="メイリオ" panose="020B0604030504040204" pitchFamily="50" charset="-128"/>
              </a:rPr>
              <a:t>知的財産（IP</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に関する</a:t>
            </a:r>
            <a:r>
              <a:rPr lang="en-US" dirty="0" err="1">
                <a:latin typeface="メイリオ" panose="020B0604030504040204" pitchFamily="50" charset="-128"/>
                <a:ea typeface="メイリオ" panose="020B0604030504040204" pitchFamily="50" charset="-128"/>
                <a:cs typeface="メイリオ" panose="020B0604030504040204" pitchFamily="50" charset="-128"/>
              </a:rPr>
              <a:t>落とし穴</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mj-lt"/>
              <a:buAutoNum type="arabicPeriod"/>
            </a:pPr>
            <a:r>
              <a:rPr lang="en-US" dirty="0" err="1">
                <a:latin typeface="メイリオ" panose="020B0604030504040204" pitchFamily="50" charset="-128"/>
                <a:ea typeface="メイリオ" panose="020B0604030504040204" pitchFamily="50" charset="-128"/>
                <a:cs typeface="メイリオ" panose="020B0604030504040204" pitchFamily="50" charset="-128"/>
              </a:rPr>
              <a:t>ライセンス</a:t>
            </a:r>
            <a:r>
              <a:rPr 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dirty="0" err="1">
                <a:latin typeface="メイリオ" panose="020B0604030504040204" pitchFamily="50" charset="-128"/>
                <a:ea typeface="メイリオ" panose="020B0604030504040204" pitchFamily="50" charset="-128"/>
                <a:cs typeface="メイリオ" panose="020B0604030504040204" pitchFamily="50" charset="-128"/>
              </a:rPr>
              <a:t>コンプライアンス</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に関する</a:t>
            </a:r>
            <a:r>
              <a:rPr lang="en-US" dirty="0" err="1">
                <a:latin typeface="メイリオ" panose="020B0604030504040204" pitchFamily="50" charset="-128"/>
                <a:ea typeface="メイリオ" panose="020B0604030504040204" pitchFamily="50" charset="-128"/>
                <a:cs typeface="メイリオ" panose="020B0604030504040204" pitchFamily="50" charset="-128"/>
              </a:rPr>
              <a:t>落とし穴</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mj-lt"/>
              <a:buAutoNum type="arabicPeriod"/>
            </a:pPr>
            <a:r>
              <a:rPr lang="en-US" dirty="0" err="1">
                <a:latin typeface="メイリオ" panose="020B0604030504040204" pitchFamily="50" charset="-128"/>
                <a:ea typeface="メイリオ" panose="020B0604030504040204" pitchFamily="50" charset="-128"/>
                <a:cs typeface="メイリオ" panose="020B0604030504040204" pitchFamily="50" charset="-128"/>
              </a:rPr>
              <a:t>コンプライアンス</a:t>
            </a:r>
            <a:r>
              <a:rPr 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dirty="0" err="1">
                <a:latin typeface="メイリオ" panose="020B0604030504040204" pitchFamily="50" charset="-128"/>
                <a:ea typeface="メイリオ" panose="020B0604030504040204" pitchFamily="50" charset="-128"/>
                <a:cs typeface="メイリオ" panose="020B0604030504040204" pitchFamily="50" charset="-128"/>
              </a:rPr>
              <a:t>プロセス</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に関する</a:t>
            </a:r>
            <a:r>
              <a:rPr lang="en-US" dirty="0" err="1">
                <a:latin typeface="メイリオ" panose="020B0604030504040204" pitchFamily="50" charset="-128"/>
                <a:ea typeface="メイリオ" panose="020B0604030504040204" pitchFamily="50" charset="-128"/>
                <a:cs typeface="メイリオ" panose="020B0604030504040204" pitchFamily="50" charset="-128"/>
              </a:rPr>
              <a:t>落とし穴</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a:buFont typeface="Arial"/>
              <a:buChar char="•"/>
            </a:pP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a:buFont typeface="Arial"/>
              <a:buChar char="•"/>
            </a:pP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7563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907">
                                            <p:txEl>
                                              <p:pRg st="0" end="0"/>
                                            </p:txEl>
                                          </p:spTgt>
                                        </p:tgtEl>
                                        <p:attrNameLst>
                                          <p:attrName>style.visibility</p:attrName>
                                        </p:attrNameLst>
                                      </p:cBhvr>
                                      <p:to>
                                        <p:strVal val="visible"/>
                                      </p:to>
                                    </p:set>
                                    <p:animEffect transition="in" filter="fade">
                                      <p:cBhvr>
                                        <p:cTn id="7" dur="750"/>
                                        <p:tgtEl>
                                          <p:spTgt spid="1239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3907">
                                            <p:txEl>
                                              <p:pRg st="1" end="1"/>
                                            </p:txEl>
                                          </p:spTgt>
                                        </p:tgtEl>
                                        <p:attrNameLst>
                                          <p:attrName>style.visibility</p:attrName>
                                        </p:attrNameLst>
                                      </p:cBhvr>
                                      <p:to>
                                        <p:strVal val="visible"/>
                                      </p:to>
                                    </p:set>
                                    <p:animEffect transition="in" filter="fade">
                                      <p:cBhvr>
                                        <p:cTn id="12" dur="750"/>
                                        <p:tgtEl>
                                          <p:spTgt spid="1239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3907">
                                            <p:txEl>
                                              <p:pRg st="2" end="2"/>
                                            </p:txEl>
                                          </p:spTgt>
                                        </p:tgtEl>
                                        <p:attrNameLst>
                                          <p:attrName>style.visibility</p:attrName>
                                        </p:attrNameLst>
                                      </p:cBhvr>
                                      <p:to>
                                        <p:strVal val="visible"/>
                                      </p:to>
                                    </p:set>
                                    <p:animEffect transition="in" filter="fade">
                                      <p:cBhvr>
                                        <p:cTn id="17" dur="750"/>
                                        <p:tgtEl>
                                          <p:spTgt spid="1239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3907">
                                            <p:txEl>
                                              <p:pRg st="3" end="3"/>
                                            </p:txEl>
                                          </p:spTgt>
                                        </p:tgtEl>
                                        <p:attrNameLst>
                                          <p:attrName>style.visibility</p:attrName>
                                        </p:attrNameLst>
                                      </p:cBhvr>
                                      <p:to>
                                        <p:strVal val="visible"/>
                                      </p:to>
                                    </p:set>
                                    <p:animEffect transition="in" filter="fade">
                                      <p:cBhvr>
                                        <p:cTn id="22" dur="750"/>
                                        <p:tgtEl>
                                          <p:spTgt spid="12390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normAutofit/>
          </a:bodyPr>
          <a:lstStyle/>
          <a:p>
            <a:r>
              <a:rPr lang="en-US" dirty="0" err="1">
                <a:latin typeface="メイリオ" panose="020B0604030504040204" pitchFamily="50" charset="-128"/>
                <a:ea typeface="メイリオ" panose="020B0604030504040204" pitchFamily="50" charset="-128"/>
                <a:cs typeface="メイリオ" panose="020B0604030504040204" pitchFamily="50" charset="-128"/>
              </a:rPr>
              <a:t>知的財産</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に関する</a:t>
            </a:r>
            <a:r>
              <a:rPr lang="en-US" dirty="0" err="1">
                <a:latin typeface="メイリオ" panose="020B0604030504040204" pitchFamily="50" charset="-128"/>
                <a:ea typeface="メイリオ" panose="020B0604030504040204" pitchFamily="50" charset="-128"/>
                <a:cs typeface="メイリオ" panose="020B0604030504040204" pitchFamily="50" charset="-128"/>
              </a:rPr>
              <a:t>落とし穴</a:t>
            </a:r>
            <a:endParaRPr 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aphicFrame>
        <p:nvGraphicFramePr>
          <p:cNvPr id="5" name="Group 26"/>
          <p:cNvGraphicFramePr>
            <a:graphicFrameLocks/>
          </p:cNvGraphicFramePr>
          <p:nvPr>
            <p:extLst>
              <p:ext uri="{D42A27DB-BD31-4B8C-83A1-F6EECF244321}">
                <p14:modId xmlns:p14="http://schemas.microsoft.com/office/powerpoint/2010/main" val="3825013818"/>
              </p:ext>
            </p:extLst>
          </p:nvPr>
        </p:nvGraphicFramePr>
        <p:xfrm>
          <a:off x="696000" y="1584000"/>
          <a:ext cx="10800000" cy="4734000"/>
        </p:xfrm>
        <a:graphic>
          <a:graphicData uri="http://schemas.openxmlformats.org/drawingml/2006/table">
            <a:tbl>
              <a:tblPr/>
              <a:tblGrid>
                <a:gridCol w="3600000">
                  <a:extLst>
                    <a:ext uri="{9D8B030D-6E8A-4147-A177-3AD203B41FA5}">
                      <a16:colId xmlns:a16="http://schemas.microsoft.com/office/drawing/2014/main" xmlns="" val="20000"/>
                    </a:ext>
                  </a:extLst>
                </a:gridCol>
                <a:gridCol w="3600000">
                  <a:extLst>
                    <a:ext uri="{9D8B030D-6E8A-4147-A177-3AD203B41FA5}">
                      <a16:colId xmlns:a16="http://schemas.microsoft.com/office/drawing/2014/main" xmlns="" val="20001"/>
                    </a:ext>
                  </a:extLst>
                </a:gridCol>
                <a:gridCol w="3600000">
                  <a:extLst>
                    <a:ext uri="{9D8B030D-6E8A-4147-A177-3AD203B41FA5}">
                      <a16:colId xmlns:a16="http://schemas.microsoft.com/office/drawing/2014/main" xmlns="" val="20002"/>
                    </a:ext>
                  </a:extLst>
                </a:gridCol>
              </a:tblGrid>
              <a:tr h="540000">
                <a:tc>
                  <a:txBody>
                    <a:bodyPr/>
                    <a:lstStyle/>
                    <a:p>
                      <a:pPr marL="342900" marR="0" lvl="0" indent="-342900" algn="ctr" defTabSz="457200" rtl="0" eaLnBrk="1" fontAlgn="base" latinLnBrk="0" hangingPunct="1">
                        <a:lnSpc>
                          <a:spcPct val="100000"/>
                        </a:lnSpc>
                        <a:spcBef>
                          <a:spcPct val="0"/>
                        </a:spcBef>
                        <a:spcAft>
                          <a:spcPct val="0"/>
                        </a:spcAft>
                        <a:buClrTx/>
                        <a:buSzTx/>
                        <a:buFontTx/>
                        <a:buNone/>
                        <a:tabLst/>
                      </a:pPr>
                      <a:r>
                        <a:rPr kumimoji="0" lang="ja-JP" altLang="en-US" sz="16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タイプ</a:t>
                      </a:r>
                      <a:r>
                        <a:rPr kumimoji="0" lang="en-US" sz="1600" b="1"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と説明</a:t>
                      </a:r>
                      <a:endParaRPr kumimoji="0" lang="en-US" sz="28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0654" marR="90654"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発見のされ方</a:t>
                      </a:r>
                      <a:endParaRPr kumimoji="0" lang="en-US" sz="28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0654" marR="90654"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33400" marR="0" lvl="0" indent="-53340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回避策</a:t>
                      </a:r>
                      <a:endParaRPr kumimoji="0" lang="en-US" sz="28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0654" marR="90654"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4194000">
                <a:tc>
                  <a:txBody>
                    <a:bodyPr/>
                    <a:lstStyle/>
                    <a:p>
                      <a:pPr marL="0" indent="-342900" defTabSz="457200" fontAlgn="base">
                        <a:spcBef>
                          <a:spcPct val="0"/>
                        </a:spcBef>
                        <a:spcAft>
                          <a:spcPct val="0"/>
                        </a:spcAft>
                      </a:pPr>
                      <a:r>
                        <a:rPr kumimoji="0" lang="en-US" altLang="ja-JP" sz="1800" b="1" i="0" u="none" strike="noStrike" kern="1200" cap="none" normalizeH="0" baseline="0" dirty="0" err="1">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コピーレフト</a:t>
                      </a:r>
                      <a:r>
                        <a:rPr kumimoji="0" lang="ja-JP" altLang="en-US" sz="1800" b="1" i="0" u="none" strike="noStrike" kern="1200"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型の</a:t>
                      </a:r>
                      <a:r>
                        <a:rPr kumimoji="0" lang="en-US" altLang="ja-JP" sz="1800" b="1" i="0" u="none" strike="noStrike" kern="1200"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FOSS</a:t>
                      </a:r>
                      <a:r>
                        <a:rPr kumimoji="0" lang="ja-JP" altLang="en-US" sz="1800" b="1" i="0" u="none" strike="noStrike" kern="1200"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が</a:t>
                      </a:r>
                      <a:r>
                        <a:rPr kumimoji="0" lang="en-US" sz="1800" b="1" i="0" u="none" strike="noStrike" kern="1200" cap="none" normalizeH="0" baseline="0" dirty="0" err="1">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プロプライエタリ</a:t>
                      </a:r>
                      <a:r>
                        <a:rPr kumimoji="0" lang="ja-JP" altLang="en-US" sz="1800" b="1" i="0" u="none" strike="noStrike" kern="1200"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 コードや</a:t>
                      </a:r>
                      <a:r>
                        <a:rPr kumimoji="0" lang="en-US" sz="1800" b="1" i="0" u="none" strike="noStrike" kern="1200" cap="none" normalizeH="0" baseline="0" dirty="0" err="1">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サード</a:t>
                      </a:r>
                      <a:r>
                        <a:rPr kumimoji="0" lang="en-US" sz="1800" b="1" i="0" u="none" strike="noStrike" kern="1200"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en-US" sz="1800" b="1" i="0" u="none" strike="noStrike" kern="1200" cap="none" normalizeH="0" baseline="0" dirty="0" err="1">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パーティのコード</a:t>
                      </a:r>
                      <a:r>
                        <a:rPr kumimoji="0" lang="ja-JP" altLang="en-US" sz="1800" b="1" i="0" u="none" strike="noStrike" kern="1200"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に意図せずに取り込まれてしまう：</a:t>
                      </a:r>
                      <a:endParaRPr kumimoji="0" lang="en-US" sz="1800" b="1" i="0" u="none" strike="noStrike" kern="1200"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342900" algn="l" defTabSz="4572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34290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この</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タイプ</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の失敗は</a:t>
                      </a:r>
                      <a:r>
                        <a:rPr kumimoji="0" lang="ja-JP" alt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開発プロセス</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においてエンジニアが、</a:t>
                      </a:r>
                      <a:r>
                        <a:rPr kumimoji="0" lang="en-US" altLang="ja-JP"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FOSS</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ポリシーに反し、</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プロプラ</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イ</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エタリ</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にすることを意図した</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ソース</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コードにFOSSコードを追加する</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時</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に起こ</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る</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a:t>
                      </a:r>
                    </a:p>
                  </a:txBody>
                  <a:tcPr marL="92287" marR="92287"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この</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タイプ</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の失敗は、ソースコードをスキャン</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や</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監査実施の結果</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として</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以下と合致可能性があるものとして発見され</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る</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a:t>
                      </a:r>
                    </a:p>
                    <a:p>
                      <a:pPr marL="468000" marR="0" lvl="0" indent="-216000" algn="l" defTabSz="457200" rtl="0" eaLnBrk="0" fontAlgn="base" latinLnBrk="0" hangingPunct="0">
                        <a:lnSpc>
                          <a:spcPct val="100000"/>
                        </a:lnSpc>
                        <a:spcBef>
                          <a:spcPts val="600"/>
                        </a:spcBef>
                        <a:spcAft>
                          <a:spcPct val="0"/>
                        </a:spcAft>
                        <a:buClrTx/>
                        <a:buSzTx/>
                        <a:buFontTx/>
                        <a:buChar char="•"/>
                        <a:tabLst/>
                      </a:pP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FOSS</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ソースコード</a:t>
                      </a:r>
                      <a:endPar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p>
                      <a:pPr marL="468000" marR="0" lvl="0" indent="-216000" algn="l" defTabSz="457200" rtl="0" eaLnBrk="0" fontAlgn="base" latinLnBrk="0" hangingPunct="0">
                        <a:lnSpc>
                          <a:spcPct val="100000"/>
                        </a:lnSpc>
                        <a:spcBef>
                          <a:spcPct val="0"/>
                        </a:spcBef>
                        <a:spcAft>
                          <a:spcPct val="0"/>
                        </a:spcAft>
                        <a:buClrTx/>
                        <a:buSzTx/>
                        <a:buFontTx/>
                        <a:buChar char="•"/>
                        <a:tabLst/>
                      </a:pPr>
                      <a:r>
                        <a:rPr kumimoji="0" 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著作権表示</a:t>
                      </a:r>
                    </a:p>
                    <a:p>
                      <a:pPr marL="742950" marR="0" lvl="1" indent="-285750" algn="l" defTabSz="457200" rtl="0" eaLnBrk="0" fontAlgn="base" latinLnBrk="0" hangingPunct="0">
                        <a:lnSpc>
                          <a:spcPct val="100000"/>
                        </a:lnSpc>
                        <a:spcBef>
                          <a:spcPct val="0"/>
                        </a:spcBef>
                        <a:spcAft>
                          <a:spcPct val="0"/>
                        </a:spcAft>
                        <a:buClrTx/>
                        <a:buSzTx/>
                        <a:buFontTx/>
                        <a:buChar char="•"/>
                        <a:tabLst/>
                      </a:pPr>
                      <a:endParaRPr kumimoji="0" 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l" defTabSz="457200" rtl="0" eaLnBrk="0" fontAlgn="base" latinLnBrk="0" hangingPunct="0">
                        <a:lnSpc>
                          <a:spcPct val="100000"/>
                        </a:lnSpc>
                        <a:spcBef>
                          <a:spcPct val="0"/>
                        </a:spcBef>
                        <a:spcAft>
                          <a:spcPct val="0"/>
                        </a:spcAft>
                        <a:buClrTx/>
                        <a:buSzTx/>
                        <a:buFontTx/>
                        <a:buNone/>
                        <a:tabLst/>
                      </a:pPr>
                      <a:r>
                        <a:rPr kumimoji="0" lang="en-US" sz="1600" b="0" i="0" u="none" strike="noStrike" kern="1200" cap="none" normalizeH="0" baseline="0" dirty="0" err="1">
                          <a:ln>
                            <a:noFill/>
                          </a:ln>
                          <a:solidFill>
                            <a:srgbClr val="292934"/>
                          </a:solidFill>
                          <a:effectLst/>
                          <a:latin typeface="メイリオ" panose="020B0604030504040204" pitchFamily="50" charset="-128"/>
                          <a:ea typeface="メイリオ" panose="020B0604030504040204" pitchFamily="50" charset="-128"/>
                          <a:cs typeface="メイリオ" panose="020B0604030504040204" pitchFamily="50" charset="-128"/>
                        </a:rPr>
                        <a:t>ソースコード自動スキャン</a:t>
                      </a:r>
                      <a:r>
                        <a:rPr kumimoji="0" lang="ja-JP" altLang="en-US" sz="1600" b="0" i="0" u="none" strike="noStrike" kern="1200" cap="none" normalizeH="0" baseline="0" dirty="0">
                          <a:ln>
                            <a:noFill/>
                          </a:ln>
                          <a:solidFill>
                            <a:srgbClr val="292934"/>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en-US" sz="1600" b="0" i="0" u="none" strike="noStrike" kern="1200" cap="none" normalizeH="0" baseline="0" dirty="0" err="1">
                          <a:ln>
                            <a:noFill/>
                          </a:ln>
                          <a:solidFill>
                            <a:srgbClr val="292934"/>
                          </a:solidFill>
                          <a:effectLst/>
                          <a:latin typeface="メイリオ" panose="020B0604030504040204" pitchFamily="50" charset="-128"/>
                          <a:ea typeface="メイリオ" panose="020B0604030504040204" pitchFamily="50" charset="-128"/>
                          <a:cs typeface="メイリオ" panose="020B0604030504040204" pitchFamily="50" charset="-128"/>
                        </a:rPr>
                        <a:t>ツール</a:t>
                      </a:r>
                      <a:r>
                        <a:rPr kumimoji="0" lang="ja-JP" altLang="en-US" sz="1600" b="0" i="0" u="none" strike="noStrike" kern="1200" cap="none" normalizeH="0" baseline="0" dirty="0">
                          <a:ln>
                            <a:noFill/>
                          </a:ln>
                          <a:solidFill>
                            <a:srgbClr val="292934"/>
                          </a:solidFill>
                          <a:effectLst/>
                          <a:latin typeface="メイリオ" panose="020B0604030504040204" pitchFamily="50" charset="-128"/>
                          <a:ea typeface="メイリオ" panose="020B0604030504040204" pitchFamily="50" charset="-128"/>
                          <a:cs typeface="メイリオ" panose="020B0604030504040204" pitchFamily="50" charset="-128"/>
                        </a:rPr>
                        <a:t>は</a:t>
                      </a:r>
                      <a:r>
                        <a:rPr kumimoji="0" lang="en-US" sz="1600" b="0" i="0" u="none" strike="noStrike" kern="1200" cap="none" normalizeH="0" baseline="0" dirty="0" err="1">
                          <a:ln>
                            <a:noFill/>
                          </a:ln>
                          <a:solidFill>
                            <a:srgbClr val="292934"/>
                          </a:solidFill>
                          <a:effectLst/>
                          <a:latin typeface="メイリオ" panose="020B0604030504040204" pitchFamily="50" charset="-128"/>
                          <a:ea typeface="メイリオ" panose="020B0604030504040204" pitchFamily="50" charset="-128"/>
                          <a:cs typeface="メイリオ" panose="020B0604030504040204" pitchFamily="50" charset="-128"/>
                        </a:rPr>
                        <a:t>この目的</a:t>
                      </a:r>
                      <a:r>
                        <a:rPr kumimoji="0" lang="ja-JP" altLang="en-US" sz="1600" b="0" i="0" u="none" strike="noStrike" kern="1200" cap="none" normalizeH="0" baseline="0" dirty="0">
                          <a:ln>
                            <a:noFill/>
                          </a:ln>
                          <a:solidFill>
                            <a:srgbClr val="292934"/>
                          </a:solidFill>
                          <a:effectLst/>
                          <a:latin typeface="メイリオ" panose="020B0604030504040204" pitchFamily="50" charset="-128"/>
                          <a:ea typeface="メイリオ" panose="020B0604030504040204" pitchFamily="50" charset="-128"/>
                          <a:cs typeface="メイリオ" panose="020B0604030504040204" pitchFamily="50" charset="-128"/>
                        </a:rPr>
                        <a:t>のために</a:t>
                      </a:r>
                      <a:r>
                        <a:rPr kumimoji="0" lang="en-US" sz="1600" b="0" i="0" u="none" strike="noStrike" kern="1200" cap="none" normalizeH="0" baseline="0" dirty="0" err="1">
                          <a:ln>
                            <a:noFill/>
                          </a:ln>
                          <a:solidFill>
                            <a:srgbClr val="292934"/>
                          </a:solidFill>
                          <a:effectLst/>
                          <a:latin typeface="メイリオ" panose="020B0604030504040204" pitchFamily="50" charset="-128"/>
                          <a:ea typeface="メイリオ" panose="020B0604030504040204" pitchFamily="50" charset="-128"/>
                          <a:cs typeface="メイリオ" panose="020B0604030504040204" pitchFamily="50" charset="-128"/>
                        </a:rPr>
                        <a:t>使用</a:t>
                      </a:r>
                      <a:r>
                        <a:rPr kumimoji="0" lang="ja-JP" altLang="en-US" sz="1600" b="0" i="0" u="none" strike="noStrike" kern="1200" cap="none" normalizeH="0" baseline="0" dirty="0">
                          <a:ln>
                            <a:noFill/>
                          </a:ln>
                          <a:solidFill>
                            <a:srgbClr val="292934"/>
                          </a:solidFill>
                          <a:effectLst/>
                          <a:latin typeface="メイリオ" panose="020B0604030504040204" pitchFamily="50" charset="-128"/>
                          <a:ea typeface="メイリオ" panose="020B0604030504040204" pitchFamily="50" charset="-128"/>
                          <a:cs typeface="メイリオ" panose="020B0604030504040204" pitchFamily="50" charset="-128"/>
                        </a:rPr>
                        <a:t>することができる。</a:t>
                      </a:r>
                      <a:endParaRPr kumimoji="0" lang="en-US" sz="1600" b="0" i="0" u="none" strike="noStrike" kern="1200" cap="none" normalizeH="0" baseline="0" dirty="0">
                        <a:ln>
                          <a:noFill/>
                        </a:ln>
                        <a:solidFill>
                          <a:srgbClr val="292934"/>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2287" marR="92287"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この</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タイプ</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の失敗は以下の対策によって回避</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できる</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a:t>
                      </a:r>
                    </a:p>
                    <a:p>
                      <a:pPr marL="252000" marR="0" lvl="0" indent="-252000" algn="l" defTabSz="457200" rtl="0" eaLnBrk="0" fontAlgn="base" latinLnBrk="0" hangingPunct="0">
                        <a:lnSpc>
                          <a:spcPct val="100000"/>
                        </a:lnSpc>
                        <a:spcBef>
                          <a:spcPts val="600"/>
                        </a:spcBef>
                        <a:spcAft>
                          <a:spcPct val="0"/>
                        </a:spcAft>
                        <a:buClrTx/>
                        <a:buSzTx/>
                        <a:buFontTx/>
                        <a:buChar char="•"/>
                        <a:tabLst/>
                      </a:pP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コンプライアンス</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上の問題</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各種タイプ／カテゴリーの</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FOSSライセンス</a:t>
                      </a:r>
                      <a:r>
                        <a:rPr kumimoji="0" lang="ja-JP" alt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および</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プロプライエタリ</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ソースコードにFOSSソースコードを</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取り込むことの意味をエンジニアリング部門のスタッフに</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トレーニング</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として</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提供する</a:t>
                      </a:r>
                      <a:endPar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p>
                      <a:pPr marL="252000" marR="0" lvl="0" indent="-252000" algn="l" defTabSz="457200" rtl="0" eaLnBrk="0" fontAlgn="base" latinLnBrk="0" hangingPunct="0">
                        <a:lnSpc>
                          <a:spcPct val="100000"/>
                        </a:lnSpc>
                        <a:spcBef>
                          <a:spcPts val="600"/>
                        </a:spcBef>
                        <a:spcAft>
                          <a:spcPct val="0"/>
                        </a:spcAft>
                        <a:buClrTx/>
                        <a:buSzTx/>
                        <a:buFontTx/>
                        <a:buChar char="•"/>
                        <a:tabLst/>
                      </a:pPr>
                      <a:r>
                        <a:rPr kumimoji="0" 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ビルド環境にお</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いて</a:t>
                      </a: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すべてのソースコードに対し</a:t>
                      </a:r>
                      <a:r>
                        <a:rPr kumimoji="0" lang="ja-JP" alt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a:t>
                      </a: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定期的にソースコード</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スキャンや監査を実施する</a:t>
                      </a:r>
                      <a:endParaRPr kumimoji="0" 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2287" marR="92287"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167176569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normAutofit/>
          </a:bodyPr>
          <a:lstStyle/>
          <a:p>
            <a:r>
              <a:rPr lang="en-US" dirty="0" err="1">
                <a:latin typeface="メイリオ" panose="020B0604030504040204" pitchFamily="50" charset="-128"/>
                <a:ea typeface="メイリオ" panose="020B0604030504040204" pitchFamily="50" charset="-128"/>
                <a:cs typeface="メイリオ" panose="020B0604030504040204" pitchFamily="50" charset="-128"/>
              </a:rPr>
              <a:t>知的財産</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に関する</a:t>
            </a:r>
            <a:r>
              <a:rPr lang="en-US" dirty="0" err="1">
                <a:latin typeface="メイリオ" panose="020B0604030504040204" pitchFamily="50" charset="-128"/>
                <a:ea typeface="メイリオ" panose="020B0604030504040204" pitchFamily="50" charset="-128"/>
                <a:cs typeface="メイリオ" panose="020B0604030504040204" pitchFamily="50" charset="-128"/>
              </a:rPr>
              <a:t>落とし穴</a:t>
            </a:r>
            <a:endParaRPr 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aphicFrame>
        <p:nvGraphicFramePr>
          <p:cNvPr id="5" name="Group 26"/>
          <p:cNvGraphicFramePr>
            <a:graphicFrameLocks/>
          </p:cNvGraphicFramePr>
          <p:nvPr>
            <p:extLst>
              <p:ext uri="{D42A27DB-BD31-4B8C-83A1-F6EECF244321}">
                <p14:modId xmlns:p14="http://schemas.microsoft.com/office/powerpoint/2010/main" val="3484287669"/>
              </p:ext>
            </p:extLst>
          </p:nvPr>
        </p:nvGraphicFramePr>
        <p:xfrm>
          <a:off x="696000" y="1449530"/>
          <a:ext cx="10800000" cy="5314322"/>
        </p:xfrm>
        <a:graphic>
          <a:graphicData uri="http://schemas.openxmlformats.org/drawingml/2006/table">
            <a:tbl>
              <a:tblPr/>
              <a:tblGrid>
                <a:gridCol w="3600000">
                  <a:extLst>
                    <a:ext uri="{9D8B030D-6E8A-4147-A177-3AD203B41FA5}">
                      <a16:colId xmlns:a16="http://schemas.microsoft.com/office/drawing/2014/main" xmlns="" val="20000"/>
                    </a:ext>
                  </a:extLst>
                </a:gridCol>
                <a:gridCol w="3600000">
                  <a:extLst>
                    <a:ext uri="{9D8B030D-6E8A-4147-A177-3AD203B41FA5}">
                      <a16:colId xmlns:a16="http://schemas.microsoft.com/office/drawing/2014/main" xmlns="" val="20001"/>
                    </a:ext>
                  </a:extLst>
                </a:gridCol>
                <a:gridCol w="3600000">
                  <a:extLst>
                    <a:ext uri="{9D8B030D-6E8A-4147-A177-3AD203B41FA5}">
                      <a16:colId xmlns:a16="http://schemas.microsoft.com/office/drawing/2014/main" xmlns="" val="20002"/>
                    </a:ext>
                  </a:extLst>
                </a:gridCol>
              </a:tblGrid>
              <a:tr h="540000">
                <a:tc>
                  <a:txBody>
                    <a:bodyPr/>
                    <a:lstStyle/>
                    <a:p>
                      <a:pPr marL="342900" marR="0" lvl="0" indent="-342900" algn="ctr" defTabSz="457200" rtl="0" eaLnBrk="1" fontAlgn="base" latinLnBrk="0" hangingPunct="1">
                        <a:lnSpc>
                          <a:spcPct val="100000"/>
                        </a:lnSpc>
                        <a:spcBef>
                          <a:spcPct val="0"/>
                        </a:spcBef>
                        <a:spcAft>
                          <a:spcPct val="0"/>
                        </a:spcAft>
                        <a:buClrTx/>
                        <a:buSzTx/>
                        <a:buFontTx/>
                        <a:buNone/>
                        <a:tabLst/>
                      </a:pPr>
                      <a:r>
                        <a:rPr kumimoji="0" lang="ja-JP" altLang="en-US" sz="16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タイプ</a:t>
                      </a:r>
                      <a:r>
                        <a:rPr kumimoji="0" lang="en-US" sz="1600" b="1"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と説明</a:t>
                      </a:r>
                      <a:endParaRPr kumimoji="0" lang="en-US" sz="28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0654" marR="90654"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発見のされ方</a:t>
                      </a:r>
                      <a:endParaRPr kumimoji="0" lang="en-US" sz="28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0654" marR="90654"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33400" marR="0" lvl="0" indent="-53340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回避策</a:t>
                      </a:r>
                      <a:endParaRPr kumimoji="0" lang="en-US" sz="28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0654" marR="90654"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187107">
                <a:tc>
                  <a:txBody>
                    <a:bodyPr/>
                    <a:lstStyle/>
                    <a:p>
                      <a:pPr marL="0" indent="-342900" defTabSz="457200" fontAlgn="base">
                        <a:lnSpc>
                          <a:spcPts val="2160"/>
                        </a:lnSpc>
                        <a:spcBef>
                          <a:spcPct val="0"/>
                        </a:spcBef>
                        <a:spcAft>
                          <a:spcPct val="0"/>
                        </a:spcAft>
                      </a:pPr>
                      <a:r>
                        <a:rPr kumimoji="0" lang="en-US" sz="1800" b="1" i="0" u="none" strike="noStrike" kern="1200" cap="none" normalizeH="0" baseline="0" dirty="0" err="1">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コピーレフト</a:t>
                      </a:r>
                      <a:r>
                        <a:rPr kumimoji="0" lang="ja-JP" altLang="en-US" sz="1800" b="1" i="0" u="none" strike="noStrike" kern="1200"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型の</a:t>
                      </a:r>
                      <a:r>
                        <a:rPr kumimoji="0" lang="en-US" sz="1800" b="1" i="0" u="none" strike="noStrike" kern="1200"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FOSS</a:t>
                      </a:r>
                      <a:r>
                        <a:rPr kumimoji="0" lang="ja-JP" altLang="en-US" sz="1800" b="1" i="0" u="none" strike="noStrike" kern="1200"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と</a:t>
                      </a:r>
                      <a:r>
                        <a:rPr kumimoji="0" lang="en-US" sz="1800" b="1" i="0" u="none" strike="noStrike" kern="1200" cap="none" normalizeH="0" baseline="0" dirty="0" err="1">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プロプライエタリ</a:t>
                      </a:r>
                      <a:r>
                        <a:rPr kumimoji="0" lang="ja-JP" altLang="en-US" sz="1800" b="1" i="0" u="none" strike="noStrike" kern="1200"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 ソフトウェアのソースコードが意図せず</a:t>
                      </a:r>
                      <a:r>
                        <a:rPr kumimoji="0" lang="en-US" sz="1800" b="1" i="0" u="none" strike="noStrike" kern="1200" cap="none" normalizeH="0" baseline="0" dirty="0" err="1">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リンク</a:t>
                      </a:r>
                      <a:r>
                        <a:rPr kumimoji="0" lang="ja-JP" altLang="en-US" sz="1800" b="1" i="0" u="none" strike="noStrike" kern="1200"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されてしまう</a:t>
                      </a:r>
                      <a:endParaRPr kumimoji="0" lang="en-US" sz="1800" b="1" i="0" u="none" strike="noStrike" kern="1200"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342900" algn="l" defTabSz="4572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9900"/>
                        </a:solidFill>
                        <a:effectLst/>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34290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この</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タイプ</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の失敗は</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ライセンスが</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相互に矛盾するか</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両立しないソフトウェア</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を</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リンクした結果起こ</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る</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リンクの法的効果についてはFOSSコミュニティで議論</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の対象となる</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a:t>
                      </a:r>
                      <a:endParaRPr kumimoji="0" lang="en-US" sz="28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0654" marR="90654"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34290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この</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タイプ</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の失敗は異なるソフトウェア</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コンポーネント間の</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リンク</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に対し</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依存</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性</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追跡ツールを使うことで発見</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できる</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a:t>
                      </a:r>
                      <a:endParaRPr kumimoji="0" lang="en-US" sz="28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0654" marR="90654"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この</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タイプ</a:t>
                      </a: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の失敗は以下の対策によって回避</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できる</a:t>
                      </a:r>
                      <a:r>
                        <a:rPr kumimoji="0" 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a:t>
                      </a:r>
                    </a:p>
                    <a:p>
                      <a:pPr marL="252000" marR="0" lvl="0" indent="-252000" algn="l" defTabSz="457200" rtl="0" eaLnBrk="0" fontAlgn="base" latinLnBrk="0" hangingPunct="0">
                        <a:lnSpc>
                          <a:spcPct val="100000"/>
                        </a:lnSpc>
                        <a:spcBef>
                          <a:spcPts val="600"/>
                        </a:spcBef>
                        <a:spcAft>
                          <a:spcPct val="0"/>
                        </a:spcAft>
                        <a:buClrTx/>
                        <a:buSzTx/>
                        <a:buFontTx/>
                        <a:buAutoNum type="arabicPeriod"/>
                        <a:tabLst/>
                      </a:pP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エンジニアリング スタッフをトレーニングし、</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FOSSポリシ</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ー</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の法的見解</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に</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反した</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ライセンスを</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持つ</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ソフトウェア</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コンポーネント</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へ</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リンク</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すること</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を回避</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する</a:t>
                      </a:r>
                      <a:endPar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p>
                      <a:pPr marL="360000" marR="0" lvl="0" indent="-360000" algn="l" defTabSz="457200" rtl="0" eaLnBrk="0" fontAlgn="base" latinLnBrk="0" hangingPunct="0">
                        <a:lnSpc>
                          <a:spcPct val="100000"/>
                        </a:lnSpc>
                        <a:spcBef>
                          <a:spcPts val="600"/>
                        </a:spcBef>
                        <a:spcAft>
                          <a:spcPct val="0"/>
                        </a:spcAft>
                        <a:buClrTx/>
                        <a:buSzTx/>
                        <a:buFontTx/>
                        <a:buAutoNum type="arabicPeriod"/>
                        <a:tabLst/>
                      </a:pP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ビルド環境全体に対し</a:t>
                      </a:r>
                      <a:r>
                        <a:rPr kumimoji="0" lang="ja-JP" alt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a:t>
                      </a: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継続的に依存性追跡ツールを実行する</a:t>
                      </a:r>
                      <a:endParaRPr kumimoji="0" 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0654" marR="90654"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1587215">
                <a:tc>
                  <a:txBody>
                    <a:bodyPr/>
                    <a:lstStyle/>
                    <a:p>
                      <a:pPr marL="0" marR="0" lvl="0" indent="-342900" algn="l" defTabSz="457200" rtl="0" eaLnBrk="1" fontAlgn="base" latinLnBrk="0" hangingPunct="1">
                        <a:lnSpc>
                          <a:spcPts val="2160"/>
                        </a:lnSpc>
                        <a:spcBef>
                          <a:spcPct val="0"/>
                        </a:spcBef>
                        <a:spcAft>
                          <a:spcPct val="0"/>
                        </a:spcAft>
                        <a:buClrTx/>
                        <a:buSzTx/>
                        <a:buFontTx/>
                        <a:buNone/>
                        <a:tabLst/>
                      </a:pPr>
                      <a:r>
                        <a:rPr kumimoji="0" lang="en-US" sz="1800" b="1" i="0" u="none" strike="noStrike" kern="1200" cap="none" normalizeH="0" baseline="0" dirty="0" err="1">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ソースコードの改変</a:t>
                      </a:r>
                      <a:r>
                        <a:rPr kumimoji="0" lang="ja-JP" altLang="en-US" sz="1800" b="1" i="0" u="none" strike="noStrike" kern="1200"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を通じて</a:t>
                      </a:r>
                      <a:r>
                        <a:rPr kumimoji="0" lang="en-US" sz="1800" b="1" i="0" u="none" strike="noStrike" kern="1200"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en-US" sz="1800" b="1" i="0" u="none" strike="noStrike" kern="1200" cap="none" normalizeH="0" baseline="0" dirty="0" err="1">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プロプライエタリのコードが</a:t>
                      </a:r>
                      <a:r>
                        <a:rPr kumimoji="0" lang="ja-JP" altLang="en-US" sz="1800" b="1" i="0" u="none" strike="noStrike" kern="1200"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コピーレフト型の</a:t>
                      </a:r>
                      <a:r>
                        <a:rPr kumimoji="0" lang="en-US" sz="1800" b="1" i="0" u="none" strike="noStrike" kern="1200" cap="none" normalizeH="0" baseline="0" dirty="0" err="1">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FOSSに組み</a:t>
                      </a:r>
                      <a:r>
                        <a:rPr kumimoji="0" lang="ja-JP" altLang="en-US" sz="1800" b="1" i="0" u="none" strike="noStrike" kern="1200"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込まれてしまう</a:t>
                      </a:r>
                      <a:endParaRPr kumimoji="0" lang="en-US" sz="1800" b="1" i="0" u="none" strike="noStrike" kern="1200"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0654" marR="90654"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34290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この</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タイプ</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の失敗は、FOSSコンポーネントに</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組み入れた</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ソースコードを確認・分析する</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ための</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監査やスキャンに</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よって</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発見されることがあ</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る</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a:t>
                      </a:r>
                      <a:endParaRPr kumimoji="0" lang="en-US" sz="28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0654" marR="90654"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この</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タイプ</a:t>
                      </a: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の失敗は以下の対策によって回避</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できる</a:t>
                      </a:r>
                      <a:r>
                        <a:rPr kumimoji="0" 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a:t>
                      </a:r>
                    </a:p>
                    <a:p>
                      <a:pPr marL="360000" marR="0" lvl="0" indent="-360000" algn="l" defTabSz="457200" rtl="0" eaLnBrk="0" fontAlgn="base" latinLnBrk="0" hangingPunct="0">
                        <a:lnSpc>
                          <a:spcPct val="100000"/>
                        </a:lnSpc>
                        <a:spcBef>
                          <a:spcPts val="600"/>
                        </a:spcBef>
                        <a:spcAft>
                          <a:spcPct val="0"/>
                        </a:spcAft>
                        <a:buClrTx/>
                        <a:buSzTx/>
                        <a:buFontTx/>
                        <a:buAutoNum type="arabicPeriod"/>
                        <a:tabLst/>
                      </a:pPr>
                      <a:r>
                        <a:rPr kumimoji="0" 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エンジニアリング スタッフへのトレーニング</a:t>
                      </a:r>
                    </a:p>
                    <a:p>
                      <a:pPr marL="360000" marR="0" lvl="0" indent="-360000" algn="l" defTabSz="457200" rtl="0" eaLnBrk="0" fontAlgn="base" latinLnBrk="0" hangingPunct="0">
                        <a:lnSpc>
                          <a:spcPct val="100000"/>
                        </a:lnSpc>
                        <a:spcBef>
                          <a:spcPts val="600"/>
                        </a:spcBef>
                        <a:spcAft>
                          <a:spcPct val="0"/>
                        </a:spcAft>
                        <a:buClrTx/>
                        <a:buSzTx/>
                        <a:buFontTx/>
                        <a:buAutoNum type="arabicPeriod"/>
                        <a:tabLst/>
                      </a:pPr>
                      <a:r>
                        <a:rPr kumimoji="0" 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定期的なコード監査の実施</a:t>
                      </a:r>
                    </a:p>
                  </a:txBody>
                  <a:tcPr marL="90654" marR="90654"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73030383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normAutofit/>
          </a:bodyPr>
          <a:lstStyle/>
          <a:p>
            <a:r>
              <a:rPr lang="en-US" dirty="0" err="1">
                <a:latin typeface="メイリオ" panose="020B0604030504040204" pitchFamily="50" charset="-128"/>
                <a:ea typeface="メイリオ" panose="020B0604030504040204" pitchFamily="50" charset="-128"/>
                <a:cs typeface="メイリオ" panose="020B0604030504040204" pitchFamily="50" charset="-128"/>
              </a:rPr>
              <a:t>ライセンス</a:t>
            </a:r>
            <a:r>
              <a:rPr 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dirty="0" err="1">
                <a:latin typeface="メイリオ" panose="020B0604030504040204" pitchFamily="50" charset="-128"/>
                <a:ea typeface="メイリオ" panose="020B0604030504040204" pitchFamily="50" charset="-128"/>
                <a:cs typeface="メイリオ" panose="020B0604030504040204" pitchFamily="50" charset="-128"/>
              </a:rPr>
              <a:t>コンプライアンス</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に関する</a:t>
            </a:r>
            <a:r>
              <a:rPr lang="en-US" dirty="0" err="1">
                <a:latin typeface="メイリオ" panose="020B0604030504040204" pitchFamily="50" charset="-128"/>
                <a:ea typeface="メイリオ" panose="020B0604030504040204" pitchFamily="50" charset="-128"/>
                <a:cs typeface="メイリオ" panose="020B0604030504040204" pitchFamily="50" charset="-128"/>
              </a:rPr>
              <a:t>落とし穴</a:t>
            </a:r>
            <a:endParaRPr 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aphicFrame>
        <p:nvGraphicFramePr>
          <p:cNvPr id="4" name="Group 26"/>
          <p:cNvGraphicFramePr>
            <a:graphicFrameLocks noGrp="1"/>
          </p:cNvGraphicFramePr>
          <p:nvPr>
            <p:ph idx="1"/>
            <p:extLst>
              <p:ext uri="{D42A27DB-BD31-4B8C-83A1-F6EECF244321}">
                <p14:modId xmlns:p14="http://schemas.microsoft.com/office/powerpoint/2010/main" val="1140038931"/>
              </p:ext>
            </p:extLst>
          </p:nvPr>
        </p:nvGraphicFramePr>
        <p:xfrm>
          <a:off x="696000" y="1584000"/>
          <a:ext cx="10800000" cy="5023316"/>
        </p:xfrm>
        <a:graphic>
          <a:graphicData uri="http://schemas.openxmlformats.org/drawingml/2006/table">
            <a:tbl>
              <a:tblPr/>
              <a:tblGrid>
                <a:gridCol w="3829847">
                  <a:extLst>
                    <a:ext uri="{9D8B030D-6E8A-4147-A177-3AD203B41FA5}">
                      <a16:colId xmlns:a16="http://schemas.microsoft.com/office/drawing/2014/main" xmlns="" val="20000"/>
                    </a:ext>
                  </a:extLst>
                </a:gridCol>
                <a:gridCol w="6970153">
                  <a:extLst>
                    <a:ext uri="{9D8B030D-6E8A-4147-A177-3AD203B41FA5}">
                      <a16:colId xmlns:a16="http://schemas.microsoft.com/office/drawing/2014/main" xmlns="" val="20001"/>
                    </a:ext>
                  </a:extLst>
                </a:gridCol>
              </a:tblGrid>
              <a:tr h="540000">
                <a:tc>
                  <a:txBody>
                    <a:bodyPr/>
                    <a:lstStyle/>
                    <a:p>
                      <a:pPr marL="342900" marR="0" lvl="0" indent="-342900" algn="ctr" defTabSz="457200" rtl="0" eaLnBrk="1" fontAlgn="base" latinLnBrk="0" hangingPunct="1">
                        <a:lnSpc>
                          <a:spcPct val="100000"/>
                        </a:lnSpc>
                        <a:spcBef>
                          <a:spcPct val="0"/>
                        </a:spcBef>
                        <a:spcAft>
                          <a:spcPct val="0"/>
                        </a:spcAft>
                        <a:buClrTx/>
                        <a:buSzTx/>
                        <a:buFontTx/>
                        <a:buNone/>
                        <a:tabLst/>
                      </a:pPr>
                      <a:r>
                        <a:rPr kumimoji="0" lang="ja-JP" altLang="en-US" sz="16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タイプ</a:t>
                      </a:r>
                      <a:r>
                        <a:rPr kumimoji="0" lang="en-US" sz="1600" b="1"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と説明</a:t>
                      </a:r>
                      <a:r>
                        <a:rPr kumimoji="0" lang="en-US" sz="16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endParaRPr kumimoji="0" lang="en-US" sz="28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0654" marR="90654"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回避策</a:t>
                      </a:r>
                      <a:endParaRPr kumimoji="0" lang="en-US" sz="28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0654" marR="90654"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983457">
                <a:tc>
                  <a:txBody>
                    <a:bodyPr/>
                    <a:lstStyle/>
                    <a:p>
                      <a:pPr marL="0" marR="0" lvl="0" indent="-342900" algn="l" defTabSz="457200" rtl="0" eaLnBrk="1" fontAlgn="base" latinLnBrk="0" hangingPunct="1">
                        <a:lnSpc>
                          <a:spcPct val="100000"/>
                        </a:lnSpc>
                        <a:spcBef>
                          <a:spcPct val="0"/>
                        </a:spcBef>
                        <a:spcAft>
                          <a:spcPct val="0"/>
                        </a:spcAft>
                        <a:buClrTx/>
                        <a:buSzTx/>
                        <a:buFontTx/>
                        <a:buNone/>
                        <a:tabLst/>
                      </a:pPr>
                      <a:r>
                        <a:rPr kumimoji="0" lang="ja-JP" altLang="en-US" sz="1800" b="1" i="0" u="none" strike="noStrike"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添付</a:t>
                      </a:r>
                      <a:r>
                        <a:rPr kumimoji="0" lang="en-US" sz="1800" b="1" i="0" u="none" strike="noStrike" cap="none" normalizeH="0" baseline="0" dirty="0" err="1">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ソースコード</a:t>
                      </a:r>
                      <a:r>
                        <a:rPr kumimoji="0" lang="ja-JP" altLang="en-US" sz="1800" b="1" i="0" u="none" strike="noStrike"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／適切なライセンス、帰属表示、告知／通知</a:t>
                      </a:r>
                      <a:r>
                        <a:rPr kumimoji="0" lang="en-US" sz="1800" b="1" i="0" u="none" strike="noStrike" cap="none" normalizeH="0" baseline="0" dirty="0" err="1">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を提供</a:t>
                      </a:r>
                      <a:r>
                        <a:rPr kumimoji="0" lang="ja-JP" altLang="en-US" sz="1800" b="1" i="0" u="none" strike="noStrike" kern="1200"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しない</a:t>
                      </a:r>
                      <a:r>
                        <a:rPr kumimoji="0" lang="en-US" sz="1800" b="1" i="0" u="none" strike="noStrike" kern="1200"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 </a:t>
                      </a:r>
                    </a:p>
                    <a:p>
                      <a:pPr marL="0" marR="0" lvl="0" indent="-342900" algn="l"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0654" marR="90654"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この</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タイプ</a:t>
                      </a: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の失敗は、製品</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を</a:t>
                      </a: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市場に出す前の段階で</a:t>
                      </a:r>
                      <a:r>
                        <a:rPr kumimoji="0" lang="ja-JP" alt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a:t>
                      </a: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ソースコード</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の全体像を捕捉し、製品のリリース サイクルごとの</a:t>
                      </a: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チェックリスト項目を</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公開</a:t>
                      </a: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することで回避でき</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る</a:t>
                      </a:r>
                      <a:r>
                        <a:rPr kumimoji="0" 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a:t>
                      </a:r>
                    </a:p>
                  </a:txBody>
                  <a:tcPr marL="90654" marR="90654"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1267148">
                <a:tc>
                  <a:txBody>
                    <a:bodyPr/>
                    <a:lstStyle/>
                    <a:p>
                      <a:pPr marL="0" indent="-342900" defTabSz="457200" eaLnBrk="0" fontAlgn="base" hangingPunct="0">
                        <a:spcBef>
                          <a:spcPct val="0"/>
                        </a:spcBef>
                        <a:spcAft>
                          <a:spcPct val="0"/>
                        </a:spcAft>
                      </a:pPr>
                      <a:r>
                        <a:rPr kumimoji="0" lang="en-US" sz="1800" b="1" i="0" u="none" strike="noStrike" cap="none" normalizeH="0" baseline="0" dirty="0" err="1">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間違った</a:t>
                      </a:r>
                      <a:r>
                        <a:rPr kumimoji="0" lang="ja-JP" altLang="en-US" sz="1800" b="1" i="0" u="none" strike="noStrike"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バージョン</a:t>
                      </a:r>
                      <a:r>
                        <a:rPr kumimoji="0" lang="en-US" sz="1800" b="1" i="0" u="none" strike="noStrike" cap="none" normalizeH="0" baseline="0" dirty="0" err="1">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のソースコードを提供してしまう</a:t>
                      </a:r>
                      <a:endParaRPr kumimoji="0" lang="en-US" sz="1800" b="1" i="0" u="none" strike="noStrike"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endParaRPr>
                    </a:p>
                    <a:p>
                      <a:pPr marL="0" indent="-342900" defTabSz="457200" eaLnBrk="0" fontAlgn="base" hangingPunct="0">
                        <a:spcBef>
                          <a:spcPct val="0"/>
                        </a:spcBef>
                        <a:spcAft>
                          <a:spcPct val="0"/>
                        </a:spcAft>
                      </a:pPr>
                      <a:endParaRPr kumimoji="0" lang="en-US" sz="3200" b="0" i="0" u="none" strike="noStrike"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0654" marR="90654"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この</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タイプ</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の失敗は、バイナリの</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バージョン</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に対応したソースコード</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が確実に</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公開</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されるよう</a:t>
                      </a:r>
                      <a:r>
                        <a:rPr kumimoji="0" lang="en-US" altLang="ja-JP"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コンプライアンス</a:t>
                      </a:r>
                      <a:r>
                        <a:rPr kumimoji="0" lang="en-US" altLang="ja-JP"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en-US" altLang="ja-JP"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プロセスに検証ステップを加え</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ることで回避できる。</a:t>
                      </a:r>
                      <a:endParaRPr kumimoji="0" lang="en-US" sz="28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0654" marR="90654"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2027436">
                <a:tc>
                  <a:txBody>
                    <a:bodyPr/>
                    <a:lstStyle/>
                    <a:p>
                      <a:pPr marL="0" indent="-342900" defTabSz="457200" fontAlgn="base">
                        <a:spcBef>
                          <a:spcPct val="0"/>
                        </a:spcBef>
                        <a:spcAft>
                          <a:spcPct val="0"/>
                        </a:spcAft>
                      </a:pPr>
                      <a:r>
                        <a:rPr kumimoji="0" lang="en-US" sz="1800" b="1" i="0" u="none" strike="noStrike" cap="none" normalizeH="0" baseline="0" dirty="0" err="1">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FOSSコンポーネントの改変に対応したソースコードを提供</a:t>
                      </a:r>
                      <a:r>
                        <a:rPr kumimoji="0" lang="ja-JP" altLang="en-US" sz="1800" b="1" i="0" u="none" strike="noStrike"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しない</a:t>
                      </a:r>
                      <a:endParaRPr kumimoji="0" lang="en-US" sz="1800" b="1" i="0" u="none" strike="noStrike" cap="none" normalizeH="0" baseline="0" dirty="0">
                        <a:ln>
                          <a:noFill/>
                        </a:ln>
                        <a:solidFill>
                          <a:srgbClr val="00B0F0"/>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0654" marR="90654"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この</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タイプ</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の失敗は、</a:t>
                      </a:r>
                      <a:r>
                        <a:rPr kumimoji="0" lang="en-US" altLang="ja-JP"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FOSS</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コンポーネントに対応した</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原作のソースコード</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に加え</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改変に対応したソースコード</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が確実に</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公開される</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ようコンプライアンス プロセスに</a:t>
                      </a:r>
                      <a:r>
                        <a:rPr kumimoji="0" lang="en-US" altLang="ja-JP"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検証ステップを加え</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ることで回避できる。</a:t>
                      </a:r>
                      <a:endPar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p>
                      <a:pPr marR="0" lvl="0" algn="l" defTabSz="457200" rtl="0" eaLnBrk="0" fontAlgn="base" latinLnBrk="0" hangingPunct="0">
                        <a:lnSpc>
                          <a:spcPct val="100000"/>
                        </a:lnSpc>
                        <a:spcBef>
                          <a:spcPct val="0"/>
                        </a:spcBef>
                        <a:spcAft>
                          <a:spcPct val="0"/>
                        </a:spcAft>
                        <a:buClrTx/>
                        <a:buSzTx/>
                        <a:tabLst/>
                      </a:pPr>
                      <a:r>
                        <a:rPr kumimoji="0" lang="en-US" sz="2800" b="0" i="0" u="none" strike="noStrike" cap="none" normalizeH="0" baseline="0" dirty="0">
                          <a:ln>
                            <a:noFill/>
                          </a:ln>
                          <a:solidFill>
                            <a:srgbClr val="292934"/>
                          </a:solidFill>
                          <a:effectLst/>
                          <a:latin typeface="メイリオ" panose="020B0604030504040204" pitchFamily="50" charset="-128"/>
                          <a:ea typeface="メイリオ" panose="020B0604030504040204" pitchFamily="50" charset="-128"/>
                          <a:cs typeface="メイリオ" panose="020B0604030504040204" pitchFamily="50" charset="-128"/>
                        </a:rPr>
                        <a:t> </a:t>
                      </a:r>
                    </a:p>
                  </a:txBody>
                  <a:tcPr marL="90654" marR="90654"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84062691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normAutofit/>
          </a:bodyPr>
          <a:lstStyle/>
          <a:p>
            <a:r>
              <a:rPr lang="en-US" dirty="0" err="1">
                <a:latin typeface="メイリオ" panose="020B0604030504040204" pitchFamily="50" charset="-128"/>
                <a:ea typeface="メイリオ" panose="020B0604030504040204" pitchFamily="50" charset="-128"/>
                <a:cs typeface="メイリオ" panose="020B0604030504040204" pitchFamily="50" charset="-128"/>
              </a:rPr>
              <a:t>ライセンス</a:t>
            </a:r>
            <a:r>
              <a:rPr 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dirty="0" err="1">
                <a:latin typeface="メイリオ" panose="020B0604030504040204" pitchFamily="50" charset="-128"/>
                <a:ea typeface="メイリオ" panose="020B0604030504040204" pitchFamily="50" charset="-128"/>
                <a:cs typeface="メイリオ" panose="020B0604030504040204" pitchFamily="50" charset="-128"/>
              </a:rPr>
              <a:t>コンプライアンス</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に関する</a:t>
            </a:r>
            <a:r>
              <a:rPr lang="en-US" dirty="0" err="1">
                <a:latin typeface="メイリオ" panose="020B0604030504040204" pitchFamily="50" charset="-128"/>
                <a:ea typeface="メイリオ" panose="020B0604030504040204" pitchFamily="50" charset="-128"/>
                <a:cs typeface="メイリオ" panose="020B0604030504040204" pitchFamily="50" charset="-128"/>
              </a:rPr>
              <a:t>落とし穴</a:t>
            </a:r>
            <a:endParaRPr 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aphicFrame>
        <p:nvGraphicFramePr>
          <p:cNvPr id="6" name="Group 26"/>
          <p:cNvGraphicFramePr>
            <a:graphicFrameLocks/>
          </p:cNvGraphicFramePr>
          <p:nvPr>
            <p:extLst>
              <p:ext uri="{D42A27DB-BD31-4B8C-83A1-F6EECF244321}">
                <p14:modId xmlns:p14="http://schemas.microsoft.com/office/powerpoint/2010/main" val="1126126666"/>
              </p:ext>
            </p:extLst>
          </p:nvPr>
        </p:nvGraphicFramePr>
        <p:xfrm>
          <a:off x="696000" y="1584000"/>
          <a:ext cx="10800000" cy="4633200"/>
        </p:xfrm>
        <a:graphic>
          <a:graphicData uri="http://schemas.openxmlformats.org/drawingml/2006/table">
            <a:tbl>
              <a:tblPr/>
              <a:tblGrid>
                <a:gridCol w="3829847">
                  <a:extLst>
                    <a:ext uri="{9D8B030D-6E8A-4147-A177-3AD203B41FA5}">
                      <a16:colId xmlns:a16="http://schemas.microsoft.com/office/drawing/2014/main" xmlns="" val="20000"/>
                    </a:ext>
                  </a:extLst>
                </a:gridCol>
                <a:gridCol w="6970153">
                  <a:extLst>
                    <a:ext uri="{9D8B030D-6E8A-4147-A177-3AD203B41FA5}">
                      <a16:colId xmlns:a16="http://schemas.microsoft.com/office/drawing/2014/main" xmlns="" val="20001"/>
                    </a:ext>
                  </a:extLst>
                </a:gridCol>
              </a:tblGrid>
              <a:tr h="540000">
                <a:tc>
                  <a:txBody>
                    <a:bodyPr/>
                    <a:lstStyle/>
                    <a:p>
                      <a:pPr marL="342900" marR="0" lvl="0" indent="-342900" algn="ctr" defTabSz="457200" rtl="0" eaLnBrk="1" fontAlgn="base" latinLnBrk="0" hangingPunct="1">
                        <a:lnSpc>
                          <a:spcPct val="100000"/>
                        </a:lnSpc>
                        <a:spcBef>
                          <a:spcPct val="0"/>
                        </a:spcBef>
                        <a:spcAft>
                          <a:spcPct val="0"/>
                        </a:spcAft>
                        <a:buClrTx/>
                        <a:buSzTx/>
                        <a:buFontTx/>
                        <a:buNone/>
                        <a:tabLst/>
                      </a:pPr>
                      <a:r>
                        <a:rPr kumimoji="0" lang="ja-JP" altLang="en-US" sz="16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タイプ</a:t>
                      </a:r>
                      <a:r>
                        <a:rPr kumimoji="0" lang="en-US" sz="1600" b="1"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と説明</a:t>
                      </a:r>
                      <a:r>
                        <a:rPr kumimoji="0" lang="en-US" sz="16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endParaRPr kumimoji="0" lang="en-US" sz="28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0654" marR="90654"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回避策</a:t>
                      </a:r>
                      <a:endParaRPr kumimoji="0" lang="en-US" sz="28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0654" marR="90654"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4093200">
                <a:tc>
                  <a:txBody>
                    <a:bodyPr/>
                    <a:lstStyle/>
                    <a:p>
                      <a:pPr marL="0" marR="0" lvl="0" indent="-342900" algn="l" defTabSz="457200" rtl="0" eaLnBrk="1" fontAlgn="base" latinLnBrk="0" hangingPunct="1">
                        <a:lnSpc>
                          <a:spcPct val="100000"/>
                        </a:lnSpc>
                        <a:spcBef>
                          <a:spcPct val="0"/>
                        </a:spcBef>
                        <a:spcAft>
                          <a:spcPct val="0"/>
                        </a:spcAft>
                        <a:buClrTx/>
                        <a:buSzTx/>
                        <a:buFontTx/>
                        <a:buNone/>
                        <a:tabLst/>
                      </a:pPr>
                      <a:r>
                        <a:rPr kumimoji="0" lang="x-none" sz="1800" b="1" i="0" u="none" strike="noStrike" kern="1200"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FOSSソースコードの改変に</a:t>
                      </a:r>
                      <a:r>
                        <a:rPr kumimoji="0" lang="ja-JP" altLang="en-US" sz="1800" b="1" i="0" u="none" strike="noStrike" kern="1200"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印付けがされて</a:t>
                      </a:r>
                      <a:r>
                        <a:rPr kumimoji="0" lang="x-none" sz="1800" b="1" i="0" u="none" strike="noStrike" kern="1200"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いない</a:t>
                      </a:r>
                      <a:r>
                        <a:rPr kumimoji="0" lang="x-none" sz="1800" b="1" i="0" u="none" strike="noStrike"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a:t>
                      </a:r>
                    </a:p>
                    <a:p>
                      <a:pPr marL="0" marR="0" lvl="0" indent="-342900" algn="l" defTabSz="4572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9900"/>
                        </a:solidFill>
                        <a:effectLst/>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342900" algn="l" defTabSz="457200" rtl="0" eaLnBrk="1" fontAlgn="base" latinLnBrk="0" hangingPunct="1">
                        <a:lnSpc>
                          <a:spcPct val="100000"/>
                        </a:lnSpc>
                        <a:spcBef>
                          <a:spcPct val="0"/>
                        </a:spcBef>
                        <a:spcAft>
                          <a:spcPct val="0"/>
                        </a:spcAft>
                        <a:buClrTx/>
                        <a:buSzTx/>
                        <a:buFontTx/>
                        <a:buNone/>
                        <a:tabLst/>
                        <a:defRPr/>
                      </a:pPr>
                      <a:r>
                        <a:rPr kumimoji="0" lang="x-none" sz="1600" b="0" i="0" u="none" strike="noStrike" cap="none" normalizeH="0" baseline="0" dirty="0">
                          <a:ln>
                            <a:noFill/>
                          </a:ln>
                          <a:solidFill>
                            <a:srgbClr val="292934"/>
                          </a:solidFill>
                          <a:effectLst/>
                          <a:latin typeface="メイリオ" panose="020B0604030504040204" pitchFamily="50" charset="-128"/>
                          <a:ea typeface="メイリオ" panose="020B0604030504040204" pitchFamily="50" charset="-128"/>
                          <a:cs typeface="メイリオ" panose="020B0604030504040204" pitchFamily="50" charset="-128"/>
                        </a:rPr>
                        <a:t>変更したFOSSのソースコードに</a:t>
                      </a:r>
                      <a:r>
                        <a:rPr kumimoji="0" lang="ja-JP" altLang="en-US" sz="1600" b="0" i="0" u="none" strike="noStrike" cap="none" normalizeH="0" baseline="0" dirty="0" err="1">
                          <a:ln>
                            <a:noFill/>
                          </a:ln>
                          <a:solidFill>
                            <a:srgbClr val="292934"/>
                          </a:solidFill>
                          <a:effectLst/>
                          <a:latin typeface="メイリオ" panose="020B0604030504040204" pitchFamily="50" charset="-128"/>
                          <a:ea typeface="メイリオ" panose="020B0604030504040204" pitchFamily="50" charset="-128"/>
                          <a:cs typeface="メイリオ" panose="020B0604030504040204" pitchFamily="50" charset="-128"/>
                        </a:rPr>
                        <a:t>、</a:t>
                      </a:r>
                      <a:r>
                        <a:rPr kumimoji="0" lang="x-none" altLang="ja-JP" sz="1600" b="0" i="0" u="none" strike="noStrike" kern="1200" cap="none" normalizeH="0" baseline="0" dirty="0">
                          <a:ln>
                            <a:noFill/>
                          </a:ln>
                          <a:solidFill>
                            <a:srgbClr val="292934"/>
                          </a:solidFill>
                          <a:effectLst/>
                          <a:latin typeface="メイリオ" panose="020B0604030504040204" pitchFamily="50" charset="-128"/>
                          <a:ea typeface="メイリオ" panose="020B0604030504040204" pitchFamily="50" charset="-128"/>
                          <a:cs typeface="メイリオ" panose="020B0604030504040204" pitchFamily="50" charset="-128"/>
                        </a:rPr>
                        <a:t>FOSSライセンス</a:t>
                      </a:r>
                      <a:r>
                        <a:rPr kumimoji="0" lang="ja-JP" altLang="en-US" sz="1600" b="0" i="0" u="none" strike="noStrike" kern="1200" cap="none" normalizeH="0" baseline="0" dirty="0">
                          <a:ln>
                            <a:noFill/>
                          </a:ln>
                          <a:solidFill>
                            <a:srgbClr val="292934"/>
                          </a:solidFill>
                          <a:effectLst/>
                          <a:latin typeface="メイリオ" panose="020B0604030504040204" pitchFamily="50" charset="-128"/>
                          <a:ea typeface="メイリオ" panose="020B0604030504040204" pitchFamily="50" charset="-128"/>
                          <a:cs typeface="メイリオ" panose="020B0604030504040204" pitchFamily="50" charset="-128"/>
                        </a:rPr>
                        <a:t>が</a:t>
                      </a:r>
                      <a:r>
                        <a:rPr kumimoji="0" lang="x-none" altLang="ja-JP" sz="1600" b="0" i="0" u="none" strike="noStrike" kern="1200" cap="none" normalizeH="0" baseline="0" dirty="0">
                          <a:ln>
                            <a:noFill/>
                          </a:ln>
                          <a:solidFill>
                            <a:srgbClr val="292934"/>
                          </a:solidFill>
                          <a:effectLst/>
                          <a:latin typeface="メイリオ" panose="020B0604030504040204" pitchFamily="50" charset="-128"/>
                          <a:ea typeface="メイリオ" panose="020B0604030504040204" pitchFamily="50" charset="-128"/>
                          <a:cs typeface="メイリオ" panose="020B0604030504040204" pitchFamily="50" charset="-128"/>
                        </a:rPr>
                        <a:t>要求</a:t>
                      </a:r>
                      <a:r>
                        <a:rPr kumimoji="0" lang="ja-JP" altLang="en-US" sz="1600" b="0" i="0" u="none" strike="noStrike" kern="1200" cap="none" normalizeH="0" baseline="0" dirty="0">
                          <a:ln>
                            <a:noFill/>
                          </a:ln>
                          <a:solidFill>
                            <a:srgbClr val="292934"/>
                          </a:solidFill>
                          <a:effectLst/>
                          <a:latin typeface="メイリオ" panose="020B0604030504040204" pitchFamily="50" charset="-128"/>
                          <a:ea typeface="メイリオ" panose="020B0604030504040204" pitchFamily="50" charset="-128"/>
                          <a:cs typeface="メイリオ" panose="020B0604030504040204" pitchFamily="50" charset="-128"/>
                        </a:rPr>
                        <a:t>する印付け</a:t>
                      </a:r>
                      <a:r>
                        <a:rPr kumimoji="0" lang="x-none" sz="1600" b="0" i="0" u="none" strike="noStrike" kern="1200" cap="none" normalizeH="0" baseline="0" dirty="0">
                          <a:ln>
                            <a:noFill/>
                          </a:ln>
                          <a:solidFill>
                            <a:srgbClr val="292934"/>
                          </a:solidFill>
                          <a:effectLst/>
                          <a:latin typeface="メイリオ" panose="020B0604030504040204" pitchFamily="50" charset="-128"/>
                          <a:ea typeface="メイリオ" panose="020B0604030504040204" pitchFamily="50" charset="-128"/>
                          <a:cs typeface="メイリオ" panose="020B0604030504040204" pitchFamily="50" charset="-128"/>
                        </a:rPr>
                        <a:t>がされていない</a:t>
                      </a:r>
                      <a:r>
                        <a:rPr kumimoji="0" lang="ja-JP" altLang="en-US" sz="1600" b="0" i="0" u="none" strike="noStrike" kern="1200" cap="none" normalizeH="0" baseline="0" dirty="0">
                          <a:ln>
                            <a:noFill/>
                          </a:ln>
                          <a:solidFill>
                            <a:srgbClr val="292934"/>
                          </a:solidFill>
                          <a:effectLst/>
                          <a:latin typeface="メイリオ" panose="020B0604030504040204" pitchFamily="50" charset="-128"/>
                          <a:ea typeface="メイリオ" panose="020B0604030504040204" pitchFamily="50" charset="-128"/>
                          <a:cs typeface="メイリオ" panose="020B0604030504040204" pitchFamily="50" charset="-128"/>
                        </a:rPr>
                        <a:t>（または改変に関する情報がライセンスを満足する</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上で</a:t>
                      </a:r>
                      <a:r>
                        <a:rPr kumimoji="0" lang="ja-JP" altLang="en-US" sz="1600" b="0" i="0" u="none" strike="noStrike" kern="1200" cap="none" normalizeH="0" baseline="0" dirty="0">
                          <a:ln>
                            <a:noFill/>
                          </a:ln>
                          <a:solidFill>
                            <a:srgbClr val="292934"/>
                          </a:solidFill>
                          <a:effectLst/>
                          <a:latin typeface="メイリオ" panose="020B0604030504040204" pitchFamily="50" charset="-128"/>
                          <a:ea typeface="メイリオ" panose="020B0604030504040204" pitchFamily="50" charset="-128"/>
                          <a:cs typeface="メイリオ" panose="020B0604030504040204" pitchFamily="50" charset="-128"/>
                        </a:rPr>
                        <a:t>十分なレベルの詳細さ、明確さとなっていない）。</a:t>
                      </a:r>
                      <a:endParaRPr kumimoji="0" lang="x-none" sz="1600" b="0" i="0" u="none" strike="noStrike" kern="1200" cap="none" normalizeH="0" baseline="0" dirty="0">
                        <a:ln>
                          <a:noFill/>
                        </a:ln>
                        <a:solidFill>
                          <a:srgbClr val="292934"/>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0654" marR="906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33400" marR="0" lvl="0" indent="-53340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この</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タイプ</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の失敗は、以下</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の対策によって</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回避でき</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る</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a:t>
                      </a:r>
                    </a:p>
                    <a:p>
                      <a:pPr marL="360000" marR="0" lvl="0" indent="-360000" algn="l" defTabSz="457200" rtl="0" eaLnBrk="0" fontAlgn="base" latinLnBrk="0" hangingPunct="0">
                        <a:lnSpc>
                          <a:spcPct val="100000"/>
                        </a:lnSpc>
                        <a:spcBef>
                          <a:spcPts val="600"/>
                        </a:spcBef>
                        <a:spcAft>
                          <a:spcPct val="0"/>
                        </a:spcAft>
                        <a:buClrTx/>
                        <a:buSzTx/>
                        <a:buFontTx/>
                        <a:buAutoNum type="arabicPeriod"/>
                        <a:tabLst/>
                      </a:pP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ソースコード</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リリース前の検証ステップでソースコード改変の</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印付けを</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行う</a:t>
                      </a:r>
                      <a:r>
                        <a:rPr kumimoji="0" 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p>
                    <a:p>
                      <a:pPr marL="360000" marR="0" lvl="0" indent="-360000" algn="l" defTabSz="457200" rtl="0" eaLnBrk="0" fontAlgn="base" latinLnBrk="0" hangingPunct="0">
                        <a:lnSpc>
                          <a:spcPct val="100000"/>
                        </a:lnSpc>
                        <a:spcBef>
                          <a:spcPts val="600"/>
                        </a:spcBef>
                        <a:spcAft>
                          <a:spcPct val="0"/>
                        </a:spcAft>
                        <a:buClrTx/>
                        <a:buSzTx/>
                        <a:buFontTx/>
                        <a:buAutoNum type="arabicPeriod"/>
                        <a:tabLst/>
                      </a:pP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エンジニアリング</a:t>
                      </a:r>
                      <a:r>
                        <a:rPr kumimoji="0" 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スタッフにトレーニングを実施</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し、</a:t>
                      </a: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公開される</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すべての</a:t>
                      </a:r>
                      <a:r>
                        <a:rPr kumimoji="0" 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FOSS</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ソフトウェアや</a:t>
                      </a: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プロプライエタリ</a:t>
                      </a:r>
                      <a:r>
                        <a:rPr kumimoji="0" 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ソフトウェアの著作権表示やライセンス情報</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を</a:t>
                      </a:r>
                      <a:r>
                        <a:rPr kumimoji="0" lang="en-US" altLang="ja-JP"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エンジニアリング</a:t>
                      </a:r>
                      <a:r>
                        <a:rPr kumimoji="0" lang="en-US" altLang="ja-JP"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en-US" altLang="ja-JP"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スタッフ</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が確実に更新できるようにする</a:t>
                      </a:r>
                      <a:endParaRPr kumimoji="0" 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0654" marR="906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39567644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normAutofit/>
          </a:bodyPr>
          <a:lstStyle/>
          <a:p>
            <a:r>
              <a:rPr lang="en-US" dirty="0" err="1">
                <a:latin typeface="メイリオ" panose="020B0604030504040204" pitchFamily="50" charset="-128"/>
                <a:ea typeface="メイリオ" panose="020B0604030504040204" pitchFamily="50" charset="-128"/>
                <a:cs typeface="メイリオ" panose="020B0604030504040204" pitchFamily="50" charset="-128"/>
              </a:rPr>
              <a:t>コンプライアンス</a:t>
            </a:r>
            <a:r>
              <a:rPr 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dirty="0" err="1">
                <a:latin typeface="メイリオ" panose="020B0604030504040204" pitchFamily="50" charset="-128"/>
                <a:ea typeface="メイリオ" panose="020B0604030504040204" pitchFamily="50" charset="-128"/>
                <a:cs typeface="メイリオ" panose="020B0604030504040204" pitchFamily="50" charset="-128"/>
              </a:rPr>
              <a:t>プロセス</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における</a:t>
            </a:r>
            <a:r>
              <a:rPr lang="en-US" dirty="0" err="1">
                <a:latin typeface="メイリオ" panose="020B0604030504040204" pitchFamily="50" charset="-128"/>
                <a:ea typeface="メイリオ" panose="020B0604030504040204" pitchFamily="50" charset="-128"/>
                <a:cs typeface="メイリオ" panose="020B0604030504040204" pitchFamily="50" charset="-128"/>
              </a:rPr>
              <a:t>失敗</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aphicFrame>
        <p:nvGraphicFramePr>
          <p:cNvPr id="7" name="Group 26"/>
          <p:cNvGraphicFramePr>
            <a:graphicFrameLocks/>
          </p:cNvGraphicFramePr>
          <p:nvPr>
            <p:extLst>
              <p:ext uri="{D42A27DB-BD31-4B8C-83A1-F6EECF244321}">
                <p14:modId xmlns:p14="http://schemas.microsoft.com/office/powerpoint/2010/main" val="2271000508"/>
              </p:ext>
            </p:extLst>
          </p:nvPr>
        </p:nvGraphicFramePr>
        <p:xfrm>
          <a:off x="696000" y="1584000"/>
          <a:ext cx="10800000" cy="4740600"/>
        </p:xfrm>
        <a:graphic>
          <a:graphicData uri="http://schemas.openxmlformats.org/drawingml/2006/table">
            <a:tbl>
              <a:tblPr/>
              <a:tblGrid>
                <a:gridCol w="2923500">
                  <a:extLst>
                    <a:ext uri="{9D8B030D-6E8A-4147-A177-3AD203B41FA5}">
                      <a16:colId xmlns:a16="http://schemas.microsoft.com/office/drawing/2014/main" xmlns="" val="20000"/>
                    </a:ext>
                  </a:extLst>
                </a:gridCol>
                <a:gridCol w="3938250">
                  <a:extLst>
                    <a:ext uri="{9D8B030D-6E8A-4147-A177-3AD203B41FA5}">
                      <a16:colId xmlns:a16="http://schemas.microsoft.com/office/drawing/2014/main" xmlns="" val="20001"/>
                    </a:ext>
                  </a:extLst>
                </a:gridCol>
                <a:gridCol w="3938250">
                  <a:extLst>
                    <a:ext uri="{9D8B030D-6E8A-4147-A177-3AD203B41FA5}">
                      <a16:colId xmlns:a16="http://schemas.microsoft.com/office/drawing/2014/main" xmlns="" val="20002"/>
                    </a:ext>
                  </a:extLst>
                </a:gridCol>
              </a:tblGrid>
              <a:tr h="540000">
                <a:tc>
                  <a:txBody>
                    <a:bodyPr/>
                    <a:lstStyle/>
                    <a:p>
                      <a:pPr marL="342900" marR="0" lvl="0" indent="-34290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説明</a:t>
                      </a:r>
                      <a:endParaRPr kumimoji="0" lang="en-US" sz="28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0654" marR="90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回避策 </a:t>
                      </a:r>
                      <a:endParaRPr kumimoji="0" lang="en-US" sz="28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0654" marR="90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予防策</a:t>
                      </a:r>
                      <a:endParaRPr kumimoji="0" lang="en-US" sz="28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0654" marR="90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2703058">
                <a:tc>
                  <a:txBody>
                    <a:bodyPr/>
                    <a:lstStyle/>
                    <a:p>
                      <a:pPr marL="0" marR="0" lvl="0" indent="-342900" algn="l"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err="1">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開発者がFOSSの使用について承認を求めない</a:t>
                      </a:r>
                      <a:endParaRPr kumimoji="0" lang="en-US" sz="3200" b="0" i="0" u="none" strike="noStrike"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0654" marR="906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この</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タイプ</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の失敗はその企業のFOSSポリシーやプロセスに従事するエンジニアリング</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スタッフへの</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トレーニングの提供によって</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回避</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できる</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a:t>
                      </a:r>
                    </a:p>
                    <a:p>
                      <a:pPr marL="342900" marR="0" lvl="0" indent="-342900" algn="l" defTabSz="4572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0654" marR="906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この</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タイプ</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の失敗は、以下</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の対策によって</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予防</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できる</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a:t>
                      </a:r>
                    </a:p>
                    <a:p>
                      <a:pPr marL="360000" marR="0" lvl="0" indent="-360000" algn="l" defTabSz="457200" rtl="0" eaLnBrk="0" fontAlgn="base" latinLnBrk="0" hangingPunct="0">
                        <a:lnSpc>
                          <a:spcPct val="100000"/>
                        </a:lnSpc>
                        <a:spcBef>
                          <a:spcPts val="600"/>
                        </a:spcBef>
                        <a:spcAft>
                          <a:spcPct val="0"/>
                        </a:spcAft>
                        <a:buClrTx/>
                        <a:buSzTx/>
                        <a:buFontTx/>
                        <a:buAutoNum type="arabicPeriod"/>
                        <a:tabLst/>
                      </a:pPr>
                      <a:r>
                        <a:rPr kumimoji="0" lang="en-US" altLang="ja-JP"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ソフトウェア</a:t>
                      </a:r>
                      <a:r>
                        <a:rPr kumimoji="0" lang="en-US" altLang="ja-JP"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en-US" altLang="ja-JP"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プラットフォーム全体に対する定期的なスキャン</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を</a:t>
                      </a:r>
                      <a:r>
                        <a:rPr kumimoji="0" lang="en-US" altLang="ja-JP"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実施</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し、</a:t>
                      </a:r>
                      <a:r>
                        <a:rPr kumimoji="0" lang="en-US" altLang="ja-JP"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宣言</a:t>
                      </a:r>
                      <a:r>
                        <a:rPr kumimoji="0" lang="en-US" altLang="ja-JP"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されていない</a:t>
                      </a:r>
                      <a:r>
                        <a:rPr kumimoji="0" lang="ja-JP" altLang="x-none"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a:t>
                      </a:r>
                      <a:r>
                        <a:rPr kumimoji="0" lang="en-US" altLang="ja-JP"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FOSSの使用を検出する</a:t>
                      </a:r>
                      <a:endPar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p>
                      <a:pPr marL="360000" marR="0" lvl="0" indent="-360000" algn="l" defTabSz="457200" rtl="0" eaLnBrk="0" fontAlgn="base" latinLnBrk="0" hangingPunct="0">
                        <a:lnSpc>
                          <a:spcPct val="100000"/>
                        </a:lnSpc>
                        <a:spcBef>
                          <a:spcPts val="600"/>
                        </a:spcBef>
                        <a:spcAft>
                          <a:spcPct val="0"/>
                        </a:spcAft>
                        <a:buClrTx/>
                        <a:buSzTx/>
                        <a:buFontTx/>
                        <a:buAutoNum type="arabicPeriod"/>
                        <a:tabLst/>
                      </a:pP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企業のFOSSポリシーやプロセスに</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従事する</a:t>
                      </a: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エンジニアリング</a:t>
                      </a:r>
                      <a:r>
                        <a:rPr kumimoji="0" 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スタッフ</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に</a:t>
                      </a: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トレーニング</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を</a:t>
                      </a: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提供</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する</a:t>
                      </a:r>
                      <a:endParaRPr kumimoji="0" 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p>
                      <a:pPr marL="360000" marR="0" lvl="0" indent="-360000" algn="l" defTabSz="457200" rtl="0" eaLnBrk="0" fontAlgn="base" latinLnBrk="0" hangingPunct="0">
                        <a:lnSpc>
                          <a:spcPct val="100000"/>
                        </a:lnSpc>
                        <a:spcBef>
                          <a:spcPts val="600"/>
                        </a:spcBef>
                        <a:spcAft>
                          <a:spcPct val="0"/>
                        </a:spcAft>
                        <a:buClrTx/>
                        <a:buSzTx/>
                        <a:buFontTx/>
                        <a:buAutoNum type="arabicPeriod"/>
                        <a:tabLst/>
                      </a:pPr>
                      <a:r>
                        <a:rPr kumimoji="0" 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従業員の人事考課にコンプライアンスを含める</a:t>
                      </a:r>
                    </a:p>
                  </a:txBody>
                  <a:tcPr marL="90654" marR="906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1198320">
                <a:tc>
                  <a:txBody>
                    <a:bodyPr/>
                    <a:lstStyle/>
                    <a:p>
                      <a:pPr marL="0" marR="0" lvl="0" indent="-342900" algn="l"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err="1">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FOSSトレーニングが</a:t>
                      </a:r>
                      <a:r>
                        <a:rPr kumimoji="0" lang="en-US" sz="1800" b="1" i="0" u="none" strike="noStrike"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en-US" sz="1800" b="1" i="0" u="none" strike="noStrike" cap="none" normalizeH="0" baseline="0" dirty="0" err="1">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受講されない</a:t>
                      </a:r>
                      <a:endParaRPr kumimoji="0" lang="en-US" sz="3200" b="0" i="0" u="none" strike="noStrike"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0654" marR="906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この</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タイプ</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の失敗はFOSSトレーニングの修了</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を</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従業員</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の専門性開発計画の一部</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とし</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人事考課の管理対象に</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す</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ることで</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回避</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できる</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endParaRPr kumimoji="0" lang="en-US" sz="28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0654" marR="906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この</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タイプ</a:t>
                      </a: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の失敗は</a:t>
                      </a:r>
                      <a:r>
                        <a:rPr kumimoji="0" 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指定期日</a:t>
                      </a: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まで</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a:t>
                      </a: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FOSSトレーニング受講を</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エンジニアリング スタッフに義務付ける</a:t>
                      </a: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ことで予防でき</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る</a:t>
                      </a:r>
                      <a:r>
                        <a:rPr kumimoji="0" 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ja-JP" alt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a:t>
                      </a:r>
                      <a:endParaRPr kumimoji="0" 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0654" marR="906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197955541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normAutofit/>
          </a:bodyPr>
          <a:lstStyle/>
          <a:p>
            <a:r>
              <a:rPr lang="en-US" dirty="0" err="1">
                <a:latin typeface="メイリオ" panose="020B0604030504040204" pitchFamily="50" charset="-128"/>
                <a:ea typeface="メイリオ" panose="020B0604030504040204" pitchFamily="50" charset="-128"/>
                <a:cs typeface="メイリオ" panose="020B0604030504040204" pitchFamily="50" charset="-128"/>
              </a:rPr>
              <a:t>コンプライアンス</a:t>
            </a:r>
            <a:r>
              <a:rPr 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dirty="0" err="1">
                <a:latin typeface="メイリオ" panose="020B0604030504040204" pitchFamily="50" charset="-128"/>
                <a:ea typeface="メイリオ" panose="020B0604030504040204" pitchFamily="50" charset="-128"/>
                <a:cs typeface="メイリオ" panose="020B0604030504040204" pitchFamily="50" charset="-128"/>
              </a:rPr>
              <a:t>プロセス</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における</a:t>
            </a:r>
            <a:r>
              <a:rPr lang="en-US" dirty="0" err="1">
                <a:latin typeface="メイリオ" panose="020B0604030504040204" pitchFamily="50" charset="-128"/>
                <a:ea typeface="メイリオ" panose="020B0604030504040204" pitchFamily="50" charset="-128"/>
                <a:cs typeface="メイリオ" panose="020B0604030504040204" pitchFamily="50" charset="-128"/>
              </a:rPr>
              <a:t>失敗</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aphicFrame>
        <p:nvGraphicFramePr>
          <p:cNvPr id="6" name="Group 26"/>
          <p:cNvGraphicFramePr>
            <a:graphicFrameLocks/>
          </p:cNvGraphicFramePr>
          <p:nvPr>
            <p:extLst>
              <p:ext uri="{D42A27DB-BD31-4B8C-83A1-F6EECF244321}">
                <p14:modId xmlns:p14="http://schemas.microsoft.com/office/powerpoint/2010/main" val="3731747137"/>
              </p:ext>
            </p:extLst>
          </p:nvPr>
        </p:nvGraphicFramePr>
        <p:xfrm>
          <a:off x="696000" y="1584000"/>
          <a:ext cx="10800000" cy="5213040"/>
        </p:xfrm>
        <a:graphic>
          <a:graphicData uri="http://schemas.openxmlformats.org/drawingml/2006/table">
            <a:tbl>
              <a:tblPr/>
              <a:tblGrid>
                <a:gridCol w="2923500">
                  <a:extLst>
                    <a:ext uri="{9D8B030D-6E8A-4147-A177-3AD203B41FA5}">
                      <a16:colId xmlns:a16="http://schemas.microsoft.com/office/drawing/2014/main" xmlns="" val="20000"/>
                    </a:ext>
                  </a:extLst>
                </a:gridCol>
                <a:gridCol w="3938250">
                  <a:extLst>
                    <a:ext uri="{9D8B030D-6E8A-4147-A177-3AD203B41FA5}">
                      <a16:colId xmlns:a16="http://schemas.microsoft.com/office/drawing/2014/main" xmlns="" val="20001"/>
                    </a:ext>
                  </a:extLst>
                </a:gridCol>
                <a:gridCol w="3938250">
                  <a:extLst>
                    <a:ext uri="{9D8B030D-6E8A-4147-A177-3AD203B41FA5}">
                      <a16:colId xmlns:a16="http://schemas.microsoft.com/office/drawing/2014/main" xmlns="" val="20002"/>
                    </a:ext>
                  </a:extLst>
                </a:gridCol>
              </a:tblGrid>
              <a:tr h="540000">
                <a:tc>
                  <a:txBody>
                    <a:bodyPr/>
                    <a:lstStyle/>
                    <a:p>
                      <a:pPr marL="342900" marR="0" lvl="0" indent="-34290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説明</a:t>
                      </a:r>
                      <a:endParaRPr kumimoji="0" lang="en-US" sz="28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0654" marR="90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回避策 </a:t>
                      </a:r>
                      <a:endParaRPr kumimoji="0" lang="en-US" sz="28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0654" marR="90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予防策</a:t>
                      </a:r>
                      <a:endParaRPr kumimoji="0" lang="en-US" sz="28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0654" marR="90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1095450">
                <a:tc>
                  <a:txBody>
                    <a:bodyPr/>
                    <a:lstStyle/>
                    <a:p>
                      <a:pPr marL="0" marR="0" lvl="0" indent="-342900" algn="l"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err="1">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ソースコードの</a:t>
                      </a:r>
                      <a:r>
                        <a:rPr kumimoji="0" lang="en-US" sz="1800" b="1" i="0" u="none" strike="noStrike"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en-US" sz="1800" b="1" i="0" u="none" strike="noStrike" cap="none" normalizeH="0" baseline="0" dirty="0" err="1">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監査が実施されない</a:t>
                      </a:r>
                      <a:endParaRPr kumimoji="0" lang="en-US" sz="1800" b="0" i="0" u="none" strike="noStrike"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84388" marR="843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この</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タイプ</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の失敗は、以下</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の対策によって</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回避でき</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る</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a:t>
                      </a:r>
                    </a:p>
                    <a:p>
                      <a:pPr marL="360000" marR="0" lvl="0" indent="-360000" algn="l" defTabSz="457200" rtl="0" eaLnBrk="0" fontAlgn="base" latinLnBrk="0" hangingPunct="0">
                        <a:lnSpc>
                          <a:spcPct val="100000"/>
                        </a:lnSpc>
                        <a:spcBef>
                          <a:spcPts val="600"/>
                        </a:spcBef>
                        <a:spcAft>
                          <a:spcPct val="0"/>
                        </a:spcAft>
                        <a:buClrTx/>
                        <a:buSzTx/>
                        <a:buFontTx/>
                        <a:buAutoNum type="arabicPeriod"/>
                        <a:tabLst/>
                      </a:pP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周期的なソースコード</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スキャン／監査の実施</a:t>
                      </a:r>
                      <a:r>
                        <a:rPr kumimoji="0" 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p>
                    <a:p>
                      <a:pPr marL="360000" marR="0" lvl="0" indent="-360000" algn="l" defTabSz="457200" rtl="0" eaLnBrk="0" fontAlgn="base" latinLnBrk="0" hangingPunct="0">
                        <a:lnSpc>
                          <a:spcPct val="100000"/>
                        </a:lnSpc>
                        <a:spcBef>
                          <a:spcPts val="600"/>
                        </a:spcBef>
                        <a:spcAft>
                          <a:spcPct val="0"/>
                        </a:spcAft>
                        <a:buClrTx/>
                        <a:buSzTx/>
                        <a:buFontTx/>
                        <a:buAutoNum type="arabicPeriod"/>
                        <a:tabLst/>
                      </a:pP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定常的に</a:t>
                      </a: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監査を</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反復的</a:t>
                      </a: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開発プロセス</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における</a:t>
                      </a: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マイルストーンと位置付ける</a:t>
                      </a:r>
                      <a:r>
                        <a:rPr kumimoji="0" 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p>
                  </a:txBody>
                  <a:tcPr marL="84388" marR="843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この</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タイプ</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の失敗は、以下</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の対策</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によって予防</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できる</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a:t>
                      </a:r>
                    </a:p>
                    <a:p>
                      <a:pPr marL="533400" marR="0" lvl="0" indent="-533400" algn="l" defTabSz="457200" rtl="0" eaLnBrk="0" fontAlgn="base" latinLnBrk="0" hangingPunct="0">
                        <a:lnSpc>
                          <a:spcPct val="100000"/>
                        </a:lnSpc>
                        <a:spcBef>
                          <a:spcPct val="0"/>
                        </a:spcBef>
                        <a:spcAft>
                          <a:spcPct val="0"/>
                        </a:spcAft>
                        <a:buClrTx/>
                        <a:buSzTx/>
                        <a:buFontTx/>
                        <a:buAutoNum type="arabicPeriod"/>
                        <a:tabLst/>
                      </a:pP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スケジュール遅延とならないよう適切なスタッフを配置する</a:t>
                      </a:r>
                      <a:endPar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p>
                      <a:pPr marL="533400" marR="0" lvl="0" indent="-533400" algn="l" defTabSz="457200" rtl="0" eaLnBrk="0" fontAlgn="base" latinLnBrk="0" hangingPunct="0">
                        <a:lnSpc>
                          <a:spcPct val="100000"/>
                        </a:lnSpc>
                        <a:spcBef>
                          <a:spcPct val="0"/>
                        </a:spcBef>
                        <a:spcAft>
                          <a:spcPct val="0"/>
                        </a:spcAft>
                        <a:buClrTx/>
                        <a:buSzTx/>
                        <a:buFontTx/>
                        <a:buAutoNum type="arabicPeriod"/>
                        <a:tabLst/>
                      </a:pP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定</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期的</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な</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監査を</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確実に実行</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する</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p>
                  </a:txBody>
                  <a:tcPr marL="84388" marR="843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1350720">
                <a:tc>
                  <a:txBody>
                    <a:bodyPr/>
                    <a:lstStyle/>
                    <a:p>
                      <a:pPr marL="0" marR="0" lvl="0" indent="-342900" algn="l" defTabSz="457200" rtl="0" eaLnBrk="1" fontAlgn="base" latinLnBrk="0" hangingPunct="1">
                        <a:lnSpc>
                          <a:spcPct val="100000"/>
                        </a:lnSpc>
                        <a:spcBef>
                          <a:spcPct val="0"/>
                        </a:spcBef>
                        <a:spcAft>
                          <a:spcPct val="0"/>
                        </a:spcAft>
                        <a:buClrTx/>
                        <a:buSzTx/>
                        <a:buFontTx/>
                        <a:buNone/>
                        <a:tabLst/>
                      </a:pPr>
                      <a:r>
                        <a:rPr kumimoji="0" lang="en-US" sz="1800" b="1" i="0" u="none" strike="noStrike" kern="1200" cap="none" normalizeH="0" baseline="0" dirty="0" err="1">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監査で発見された</a:t>
                      </a:r>
                      <a:r>
                        <a:rPr kumimoji="0" lang="en-US" sz="1800" b="1" i="0" u="none" strike="noStrike" kern="1200"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en-US" sz="1800" b="1" i="0" u="none" strike="noStrike" kern="1200" cap="none" normalizeH="0" baseline="0" dirty="0" err="1">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問題（スキャン</a:t>
                      </a:r>
                      <a:r>
                        <a:rPr kumimoji="0" lang="ja-JP" altLang="en-US" sz="1800" b="1" i="0" u="none" strike="noStrike" kern="1200"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en-US" sz="1800" b="1" i="0" u="none" strike="noStrike" kern="1200" cap="none" normalizeH="0" baseline="0" dirty="0" err="1">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ツールや監査</a:t>
                      </a:r>
                      <a:r>
                        <a:rPr kumimoji="0" lang="ja-JP" altLang="en-US" sz="1800" b="1" i="0" u="none" strike="noStrike" kern="1200"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レポートで「ヒット」したもの</a:t>
                      </a:r>
                      <a:r>
                        <a:rPr kumimoji="0" lang="en-US" sz="1800" b="1" i="0" u="none" strike="noStrike" kern="1200"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a:t>
                      </a:r>
                      <a:r>
                        <a:rPr kumimoji="0" lang="en-US" altLang="ja-JP" sz="1800" b="1" i="0" u="none" strike="noStrike" kern="1200" cap="none" normalizeH="0" baseline="0" dirty="0" err="1">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を解決できな</a:t>
                      </a:r>
                      <a:r>
                        <a:rPr kumimoji="0" lang="ja-JP" altLang="en-US" sz="1800" b="1" i="0" u="none" strike="noStrike" kern="1200"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い</a:t>
                      </a:r>
                      <a:endParaRPr kumimoji="0" lang="en-US" sz="1800" b="1" i="0" u="none" strike="noStrike" kern="1200"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84388" marR="843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この</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タイプ</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の失敗は、</a:t>
                      </a:r>
                      <a:r>
                        <a:rPr kumimoji="0" lang="en-US" altLang="ja-JP"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監査レポート</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が未完了の場合に</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コンプライアンス</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チケット</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解決（つまりクローズ</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を許可しないことで</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回避</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できる</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p>
                  </a:txBody>
                  <a:tcPr marL="84388" marR="843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この</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タイプ</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の失敗は</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FOSSコンプライアンス</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プロセス</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承認ステップ</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にブロック機能を実装する</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ことで予防</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できる</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a:t>
                      </a:r>
                    </a:p>
                  </a:txBody>
                  <a:tcPr marL="84388" marR="843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1371600">
                <a:tc>
                  <a:txBody>
                    <a:bodyPr/>
                    <a:lstStyle/>
                    <a:p>
                      <a:pPr marL="0" marR="0" lvl="0" indent="-342900" algn="l"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err="1">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FOSSレビューがタイムリーに</a:t>
                      </a:r>
                      <a:r>
                        <a:rPr kumimoji="0" lang="ja-JP" altLang="en-US" sz="1800" b="1" i="0" u="none" strike="noStrike"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求められ</a:t>
                      </a:r>
                      <a:r>
                        <a:rPr kumimoji="0" lang="en-US" sz="1800" b="1" i="0" u="none" strike="noStrike" cap="none" normalizeH="0" baseline="0" dirty="0" err="1">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ない</a:t>
                      </a:r>
                      <a:endParaRPr kumimoji="0" lang="en-US" sz="1800" b="0" i="0" u="none" strike="noStrike"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84388" marR="843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この</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タイプ</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の失敗は、エンジニアリング</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チームがFOSSソースコードの採用を決定していな</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い場合でも、それより</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早期にFOSSレビュ</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ー </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リクエストを</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開始</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することで回避</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できる</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a:t>
                      </a:r>
                    </a:p>
                  </a:txBody>
                  <a:tcPr marL="84388" marR="843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この</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タイプ</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の失敗は教育を通じて予防</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できる</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a:t>
                      </a:r>
                    </a:p>
                  </a:txBody>
                  <a:tcPr marL="84388" marR="843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114429085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normAutofit/>
          </a:bodyPr>
          <a:lstStyle/>
          <a:p>
            <a:r>
              <a:rPr lang="en-US" dirty="0" err="1">
                <a:latin typeface="メイリオ" panose="020B0604030504040204" pitchFamily="50" charset="-128"/>
                <a:ea typeface="メイリオ" panose="020B0604030504040204" pitchFamily="50" charset="-128"/>
                <a:cs typeface="メイリオ" panose="020B0604030504040204" pitchFamily="50" charset="-128"/>
              </a:rPr>
              <a:t>製品出荷</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前に</a:t>
            </a:r>
            <a:r>
              <a:rPr lang="en-US" dirty="0" err="1">
                <a:latin typeface="メイリオ" panose="020B0604030504040204" pitchFamily="50" charset="-128"/>
                <a:ea typeface="メイリオ" panose="020B0604030504040204" pitchFamily="50" charset="-128"/>
                <a:cs typeface="メイリオ" panose="020B0604030504040204" pitchFamily="50" charset="-128"/>
              </a:rPr>
              <a:t>コンプライアンスを</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確認</a:t>
            </a:r>
            <a:r>
              <a:rPr lang="en-US" dirty="0" err="1">
                <a:latin typeface="メイリオ" panose="020B0604030504040204" pitchFamily="50" charset="-128"/>
                <a:ea typeface="メイリオ" panose="020B0604030504040204" pitchFamily="50" charset="-128"/>
                <a:cs typeface="メイリオ" panose="020B0604030504040204" pitchFamily="50" charset="-128"/>
              </a:rPr>
              <a:t>する</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907" name="Rectangle 3"/>
          <p:cNvSpPr>
            <a:spLocks noGrp="1" noChangeArrowheads="1"/>
          </p:cNvSpPr>
          <p:nvPr>
            <p:ph idx="1"/>
          </p:nvPr>
        </p:nvSpPr>
        <p:spPr/>
        <p:txBody>
          <a:bodyPr>
            <a:normAutofit/>
          </a:bodyPr>
          <a:lstStyle/>
          <a:p>
            <a:pPr>
              <a:buFont typeface="Arial"/>
              <a:buChar char="•"/>
            </a:pPr>
            <a:r>
              <a:rPr lang="en-US" dirty="0" err="1">
                <a:latin typeface="メイリオ" panose="020B0604030504040204" pitchFamily="50" charset="-128"/>
                <a:ea typeface="メイリオ" panose="020B0604030504040204" pitchFamily="50" charset="-128"/>
                <a:cs typeface="メイリオ" panose="020B0604030504040204" pitchFamily="50" charset="-128"/>
              </a:rPr>
              <a:t>企業は製品が</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どのような形態であれ</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en-US" dirty="0" err="1">
                <a:latin typeface="メイリオ" panose="020B0604030504040204" pitchFamily="50" charset="-128"/>
                <a:ea typeface="メイリオ" panose="020B0604030504040204" pitchFamily="50" charset="-128"/>
                <a:cs typeface="メイリオ" panose="020B0604030504040204" pitchFamily="50" charset="-128"/>
              </a:rPr>
              <a:t>出荷される前にコンプライアンスを優先</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して実行</a:t>
            </a:r>
            <a:r>
              <a:rPr lang="en-US" dirty="0" err="1">
                <a:latin typeface="メイリオ" panose="020B0604030504040204" pitchFamily="50" charset="-128"/>
                <a:ea typeface="メイリオ" panose="020B0604030504040204" pitchFamily="50" charset="-128"/>
                <a:cs typeface="メイリオ" panose="020B0604030504040204" pitchFamily="50" charset="-128"/>
              </a:rPr>
              <a:t>しなければな</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らない</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a:buFont typeface="Arial"/>
              <a:buChar char="•"/>
            </a:pPr>
            <a:r>
              <a:rPr lang="en-US" dirty="0" err="1">
                <a:latin typeface="メイリオ" panose="020B0604030504040204" pitchFamily="50" charset="-128"/>
                <a:ea typeface="メイリオ" panose="020B0604030504040204" pitchFamily="50" charset="-128"/>
                <a:cs typeface="メイリオ" panose="020B0604030504040204" pitchFamily="50" charset="-128"/>
              </a:rPr>
              <a:t>コンプライアンスを優先すること</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で以下が</a:t>
            </a:r>
            <a:r>
              <a:rPr lang="en-US" dirty="0" err="1">
                <a:latin typeface="メイリオ" panose="020B0604030504040204" pitchFamily="50" charset="-128"/>
                <a:ea typeface="メイリオ" panose="020B0604030504040204" pitchFamily="50" charset="-128"/>
                <a:cs typeface="メイリオ" panose="020B0604030504040204" pitchFamily="50" charset="-128"/>
              </a:rPr>
              <a:t>促進</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される</a:t>
            </a:r>
            <a:r>
              <a:rPr lang="en-US" dirty="0">
                <a:latin typeface="メイリオ" panose="020B0604030504040204" pitchFamily="50" charset="-128"/>
                <a:ea typeface="メイリオ" panose="020B0604030504040204" pitchFamily="50" charset="-128"/>
                <a:cs typeface="メイリオ" panose="020B0604030504040204" pitchFamily="50" charset="-128"/>
              </a:rPr>
              <a:t>：</a:t>
            </a:r>
          </a:p>
          <a:p>
            <a:pPr lvl="1">
              <a:buFont typeface="Wingdings" panose="05000000000000000000" pitchFamily="2" charset="2"/>
              <a:buChar char="Ø"/>
            </a:pPr>
            <a:r>
              <a:rPr lang="en-US" sz="2400" dirty="0" err="1">
                <a:latin typeface="メイリオ" panose="020B0604030504040204" pitchFamily="50" charset="-128"/>
                <a:ea typeface="メイリオ" panose="020B0604030504040204" pitchFamily="50" charset="-128"/>
                <a:cs typeface="メイリオ" panose="020B0604030504040204" pitchFamily="50" charset="-128"/>
              </a:rPr>
              <a:t>組織内でのFOSSの</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効果的な</a:t>
            </a:r>
            <a:r>
              <a:rPr lang="en-US" sz="2400" dirty="0" err="1">
                <a:latin typeface="メイリオ" panose="020B0604030504040204" pitchFamily="50" charset="-128"/>
                <a:ea typeface="メイリオ" panose="020B0604030504040204" pitchFamily="50" charset="-128"/>
                <a:cs typeface="メイリオ" panose="020B0604030504040204" pitchFamily="50" charset="-128"/>
              </a:rPr>
              <a:t>使用</a:t>
            </a:r>
            <a:endParaRPr lang="en-US" sz="2400"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en-US" sz="2400" dirty="0" err="1">
                <a:latin typeface="メイリオ" panose="020B0604030504040204" pitchFamily="50" charset="-128"/>
                <a:ea typeface="メイリオ" panose="020B0604030504040204" pitchFamily="50" charset="-128"/>
                <a:cs typeface="メイリオ" panose="020B0604030504040204" pitchFamily="50" charset="-128"/>
              </a:rPr>
              <a:t>FOSSコミュニティやFOSS関連組織と</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のより良い</a:t>
            </a:r>
            <a:r>
              <a:rPr lang="en-US" sz="2400" dirty="0" err="1">
                <a:latin typeface="メイリオ" panose="020B0604030504040204" pitchFamily="50" charset="-128"/>
                <a:ea typeface="メイリオ" panose="020B0604030504040204" pitchFamily="50" charset="-128"/>
                <a:cs typeface="メイリオ" panose="020B0604030504040204" pitchFamily="50" charset="-128"/>
              </a:rPr>
              <a:t>関係</a:t>
            </a:r>
            <a:endParaRPr lang="en-US"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x-none" sz="18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x-none" sz="18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691979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907">
                                            <p:txEl>
                                              <p:pRg st="0" end="0"/>
                                            </p:txEl>
                                          </p:spTgt>
                                        </p:tgtEl>
                                        <p:attrNameLst>
                                          <p:attrName>style.visibility</p:attrName>
                                        </p:attrNameLst>
                                      </p:cBhvr>
                                      <p:to>
                                        <p:strVal val="visible"/>
                                      </p:to>
                                    </p:set>
                                    <p:animEffect transition="in" filter="fade">
                                      <p:cBhvr>
                                        <p:cTn id="7" dur="750"/>
                                        <p:tgtEl>
                                          <p:spTgt spid="1239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3907">
                                            <p:txEl>
                                              <p:pRg st="1" end="1"/>
                                            </p:txEl>
                                          </p:spTgt>
                                        </p:tgtEl>
                                        <p:attrNameLst>
                                          <p:attrName>style.visibility</p:attrName>
                                        </p:attrNameLst>
                                      </p:cBhvr>
                                      <p:to>
                                        <p:strVal val="visible"/>
                                      </p:to>
                                    </p:set>
                                    <p:animEffect transition="in" filter="fade">
                                      <p:cBhvr>
                                        <p:cTn id="12" dur="750"/>
                                        <p:tgtEl>
                                          <p:spTgt spid="123907">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3907">
                                            <p:txEl>
                                              <p:pRg st="2" end="2"/>
                                            </p:txEl>
                                          </p:spTgt>
                                        </p:tgtEl>
                                        <p:attrNameLst>
                                          <p:attrName>style.visibility</p:attrName>
                                        </p:attrNameLst>
                                      </p:cBhvr>
                                      <p:to>
                                        <p:strVal val="visible"/>
                                      </p:to>
                                    </p:set>
                                    <p:animEffect transition="in" filter="fade">
                                      <p:cBhvr>
                                        <p:cTn id="15" dur="750"/>
                                        <p:tgtEl>
                                          <p:spTgt spid="123907">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3907">
                                            <p:txEl>
                                              <p:pRg st="3" end="3"/>
                                            </p:txEl>
                                          </p:spTgt>
                                        </p:tgtEl>
                                        <p:attrNameLst>
                                          <p:attrName>style.visibility</p:attrName>
                                        </p:attrNameLst>
                                      </p:cBhvr>
                                      <p:to>
                                        <p:strVal val="visible"/>
                                      </p:to>
                                    </p:set>
                                    <p:animEffect transition="in" filter="fade">
                                      <p:cBhvr>
                                        <p:cTn id="18" dur="750"/>
                                        <p:tgtEl>
                                          <p:spTgt spid="12390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メイリオ" panose="020B0604030504040204" pitchFamily="50" charset="-128"/>
                <a:ea typeface="メイリオ" panose="020B0604030504040204" pitchFamily="50" charset="-128"/>
                <a:cs typeface="メイリオ" panose="020B0604030504040204" pitchFamily="50" charset="-128"/>
              </a:rPr>
              <a:t>コミュニティとの関係を確立する</a:t>
            </a:r>
          </a:p>
        </p:txBody>
      </p:sp>
      <p:sp>
        <p:nvSpPr>
          <p:cNvPr id="3" name="Content Placeholder 2"/>
          <p:cNvSpPr>
            <a:spLocks noGrp="1"/>
          </p:cNvSpPr>
          <p:nvPr>
            <p:ph sz="half" idx="1"/>
          </p:nvPr>
        </p:nvSpPr>
        <p:spPr>
          <a:xfrm>
            <a:off x="609600" y="1673352"/>
            <a:ext cx="5384800" cy="3776061"/>
          </a:xfrm>
        </p:spPr>
        <p:txBody>
          <a:bodyPr>
            <a:normAutofit/>
          </a:bodyPr>
          <a:lstStyle/>
          <a:p>
            <a:pPr marL="0" indent="0">
              <a:buNone/>
            </a:pPr>
            <a:r>
              <a:rPr lang="en-US" sz="2000" dirty="0">
                <a:latin typeface="メイリオ" panose="020B0604030504040204" pitchFamily="50" charset="-128"/>
                <a:ea typeface="メイリオ" panose="020B0604030504040204" pitchFamily="50" charset="-128"/>
                <a:cs typeface="メイリオ" panose="020B0604030504040204" pitchFamily="50" charset="-128"/>
              </a:rPr>
              <a:t>FOSSを商用製品に使用する企業として、FOSSコミュニティと良好な関係を創出し、維持することは非常によいことです。自身が使用し、商用製品にデプロイしているFOSSプロジェクトに関連する特定のコミュニティについては特にそうでしょう。 </a:t>
            </a:r>
          </a:p>
          <a:p>
            <a:pPr marL="0" indent="0">
              <a:buNone/>
            </a:pPr>
            <a:endParaRPr lang="en-US" sz="20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sz="20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Content Placeholder 3"/>
          <p:cNvSpPr>
            <a:spLocks noGrp="1"/>
          </p:cNvSpPr>
          <p:nvPr>
            <p:ph sz="half" idx="2"/>
          </p:nvPr>
        </p:nvSpPr>
        <p:spPr>
          <a:xfrm>
            <a:off x="6197600" y="1673352"/>
            <a:ext cx="5384800" cy="3776061"/>
          </a:xfrm>
        </p:spPr>
        <p:txBody>
          <a:bodyPr vert="horz" lIns="91440" tIns="45720" rIns="91440" bIns="45720" rtlCol="0" anchor="t">
            <a:noAutofit/>
          </a:bodyPr>
          <a:lstStyle/>
          <a:p>
            <a:pPr marL="0" indent="0">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さらに</a:t>
            </a:r>
            <a:r>
              <a:rPr lang="x-none" sz="2000" dirty="0">
                <a:latin typeface="メイリオ" panose="020B0604030504040204" pitchFamily="50" charset="-128"/>
                <a:ea typeface="メイリオ" panose="020B0604030504040204" pitchFamily="50" charset="-128"/>
                <a:cs typeface="メイリオ" panose="020B0604030504040204" pitchFamily="50" charset="-128"/>
              </a:rPr>
              <a:t>、FOSS関連</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組織や団体</a:t>
            </a:r>
            <a:r>
              <a:rPr lang="x-none" sz="2000" dirty="0">
                <a:latin typeface="メイリオ" panose="020B0604030504040204" pitchFamily="50" charset="-128"/>
                <a:ea typeface="メイリオ" panose="020B0604030504040204" pitchFamily="50" charset="-128"/>
                <a:cs typeface="メイリオ" panose="020B0604030504040204" pitchFamily="50" charset="-128"/>
              </a:rPr>
              <a:t>との良好な関係は</a:t>
            </a:r>
            <a:r>
              <a:rPr lang="ja-JP" altLang="en-US" sz="2000" dirty="0" err="1">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コンプライアンスを履行</a:t>
            </a:r>
            <a:r>
              <a:rPr lang="x-none" sz="2000" dirty="0">
                <a:latin typeface="メイリオ" panose="020B0604030504040204" pitchFamily="50" charset="-128"/>
                <a:ea typeface="メイリオ" panose="020B0604030504040204" pitchFamily="50" charset="-128"/>
                <a:cs typeface="メイリオ" panose="020B0604030504040204" pitchFamily="50" charset="-128"/>
              </a:rPr>
              <a:t>する</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最良の</a:t>
            </a:r>
            <a:r>
              <a:rPr lang="x-none" sz="2000" dirty="0">
                <a:latin typeface="メイリオ" panose="020B0604030504040204" pitchFamily="50" charset="-128"/>
                <a:ea typeface="メイリオ" panose="020B0604030504040204" pitchFamily="50" charset="-128"/>
                <a:cs typeface="メイリオ" panose="020B0604030504040204" pitchFamily="50" charset="-128"/>
              </a:rPr>
              <a:t>方法について助言を得</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る上で、大いに</a:t>
            </a:r>
            <a:r>
              <a:rPr lang="x-none" sz="2000" dirty="0">
                <a:latin typeface="メイリオ" panose="020B0604030504040204" pitchFamily="50" charset="-128"/>
                <a:ea typeface="メイリオ" panose="020B0604030504040204" pitchFamily="50" charset="-128"/>
                <a:cs typeface="メイリオ" panose="020B0604030504040204" pitchFamily="50" charset="-128"/>
              </a:rPr>
              <a:t>助けになる</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でしょう。</a:t>
            </a:r>
            <a:r>
              <a:rPr lang="x-none" sz="2000" dirty="0">
                <a:latin typeface="メイリオ" panose="020B0604030504040204" pitchFamily="50" charset="-128"/>
                <a:ea typeface="メイリオ" panose="020B0604030504040204" pitchFamily="50" charset="-128"/>
                <a:cs typeface="メイリオ" panose="020B0604030504040204" pitchFamily="50" charset="-128"/>
              </a:rPr>
              <a:t>また、コンプライアンス上の問題についても助けてくれるでしょう。</a:t>
            </a:r>
            <a:endParaRPr lang="en-US" sz="20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sz="20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x-none" sz="2000" dirty="0">
                <a:latin typeface="メイリオ" panose="020B0604030504040204" pitchFamily="50" charset="-128"/>
                <a:ea typeface="メイリオ" panose="020B0604030504040204" pitchFamily="50" charset="-128"/>
                <a:cs typeface="メイリオ" panose="020B0604030504040204" pitchFamily="50" charset="-128"/>
              </a:rPr>
              <a:t>ソフトウェア コミュニティとの</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良好な</a:t>
            </a:r>
            <a:r>
              <a:rPr lang="x-none" sz="2000" dirty="0">
                <a:latin typeface="メイリオ" panose="020B0604030504040204" pitchFamily="50" charset="-128"/>
                <a:ea typeface="メイリオ" panose="020B0604030504040204" pitchFamily="50" charset="-128"/>
                <a:cs typeface="メイリオ" panose="020B0604030504040204" pitchFamily="50" charset="-128"/>
              </a:rPr>
              <a:t>関係</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もまた、</a:t>
            </a:r>
            <a:r>
              <a:rPr lang="x-none" sz="2000" dirty="0">
                <a:latin typeface="メイリオ" panose="020B0604030504040204" pitchFamily="50" charset="-128"/>
                <a:ea typeface="メイリオ" panose="020B0604030504040204" pitchFamily="50" charset="-128"/>
                <a:cs typeface="メイリオ" panose="020B0604030504040204" pitchFamily="50" charset="-128"/>
              </a:rPr>
              <a:t>双方向コミュニケーション</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に役立つことでしょう。 （たとえばソフトウェアの</a:t>
            </a:r>
            <a:r>
              <a:rPr lang="x-none" altLang="ja-JP" sz="2000" dirty="0">
                <a:latin typeface="メイリオ" panose="020B0604030504040204" pitchFamily="50" charset="-128"/>
                <a:ea typeface="メイリオ" panose="020B0604030504040204" pitchFamily="50" charset="-128"/>
                <a:cs typeface="メイリオ" panose="020B0604030504040204" pitchFamily="50" charset="-128"/>
              </a:rPr>
              <a:t>改良を</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アップストリームに</a:t>
            </a:r>
            <a:r>
              <a:rPr lang="x-none" altLang="ja-JP" sz="2000" dirty="0">
                <a:latin typeface="メイリオ" panose="020B0604030504040204" pitchFamily="50" charset="-128"/>
                <a:ea typeface="メイリオ" panose="020B0604030504040204" pitchFamily="50" charset="-128"/>
                <a:cs typeface="メイリオ" panose="020B0604030504040204" pitchFamily="50" charset="-128"/>
              </a:rPr>
              <a:t>提供</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し、</a:t>
            </a:r>
            <a:r>
              <a:rPr lang="x-none" altLang="ja-JP" sz="2000" dirty="0">
                <a:latin typeface="メイリオ" panose="020B0604030504040204" pitchFamily="50" charset="-128"/>
                <a:ea typeface="メイリオ" panose="020B0604030504040204" pitchFamily="50" charset="-128"/>
                <a:cs typeface="メイリオ" panose="020B0604030504040204" pitchFamily="50" charset="-128"/>
              </a:rPr>
              <a:t>コミュニティのソフトウェア開発者からサポートを</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受けると</a:t>
            </a:r>
            <a:r>
              <a:rPr lang="ja-JP" altLang="en-US" sz="2000">
                <a:latin typeface="メイリオ" panose="020B0604030504040204" pitchFamily="50" charset="-128"/>
                <a:ea typeface="メイリオ" panose="020B0604030504040204" pitchFamily="50" charset="-128"/>
                <a:cs typeface="メイリオ" panose="020B0604030504040204" pitchFamily="50" charset="-128"/>
              </a:rPr>
              <a:t>いったこと</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a:t>
            </a:r>
            <a:endParaRPr lang="x-none" sz="20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sz="20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12065756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normAutofit/>
          </a:bodyPr>
          <a:lstStyle/>
          <a:p>
            <a:r>
              <a:rPr lang="en-US" dirty="0">
                <a:latin typeface="メイリオ" panose="020B0604030504040204" pitchFamily="50" charset="-128"/>
                <a:ea typeface="メイリオ" panose="020B0604030504040204" pitchFamily="50" charset="-128"/>
                <a:cs typeface="メイリオ" panose="020B0604030504040204" pitchFamily="50" charset="-128"/>
              </a:rPr>
              <a:t>理解度チェック</a:t>
            </a:r>
          </a:p>
        </p:txBody>
      </p:sp>
      <p:sp>
        <p:nvSpPr>
          <p:cNvPr id="123907" name="Rectangle 3"/>
          <p:cNvSpPr>
            <a:spLocks noGrp="1" noChangeArrowheads="1"/>
          </p:cNvSpPr>
          <p:nvPr>
            <p:ph idx="1"/>
          </p:nvPr>
        </p:nvSpPr>
        <p:spPr/>
        <p:txBody>
          <a:bodyPr vert="horz" lIns="91440" tIns="45720" rIns="91440" bIns="45720" rtlCol="0" anchor="t">
            <a:normAutofit/>
          </a:bodyPr>
          <a:lstStyle/>
          <a:p>
            <a:pPr>
              <a:buFont typeface="Arial"/>
              <a:buChar char="•"/>
            </a:pPr>
            <a:r>
              <a:rPr lang="en-US" dirty="0" err="1">
                <a:latin typeface="メイリオ" panose="020B0604030504040204" pitchFamily="50" charset="-128"/>
                <a:ea typeface="メイリオ" panose="020B0604030504040204" pitchFamily="50" charset="-128"/>
                <a:cs typeface="メイリオ" panose="020B0604030504040204" pitchFamily="50" charset="-128"/>
              </a:rPr>
              <a:t>FOSSコンプライアンスではどのような</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タイプ</a:t>
            </a:r>
            <a:r>
              <a:rPr lang="en-US" dirty="0" err="1">
                <a:latin typeface="メイリオ" panose="020B0604030504040204" pitchFamily="50" charset="-128"/>
                <a:ea typeface="メイリオ" panose="020B0604030504040204" pitchFamily="50" charset="-128"/>
                <a:cs typeface="メイリオ" panose="020B0604030504040204" pitchFamily="50" charset="-128"/>
              </a:rPr>
              <a:t>の落とし穴がありますか</a:t>
            </a:r>
            <a:r>
              <a:rPr lang="en-US" dirty="0">
                <a:latin typeface="メイリオ" panose="020B0604030504040204" pitchFamily="50" charset="-128"/>
                <a:ea typeface="メイリオ" panose="020B0604030504040204" pitchFamily="50" charset="-128"/>
                <a:cs typeface="メイリオ" panose="020B0604030504040204" pitchFamily="50" charset="-128"/>
              </a:rPr>
              <a:t>？ </a:t>
            </a:r>
          </a:p>
          <a:p>
            <a:pPr>
              <a:buFont typeface="Arial"/>
              <a:buChar char="•"/>
            </a:pPr>
            <a:r>
              <a:rPr lang="en-US" dirty="0" err="1">
                <a:latin typeface="メイリオ" panose="020B0604030504040204" pitchFamily="50" charset="-128"/>
                <a:ea typeface="メイリオ" panose="020B0604030504040204" pitchFamily="50" charset="-128"/>
                <a:cs typeface="メイリオ" panose="020B0604030504040204" pitchFamily="50" charset="-128"/>
              </a:rPr>
              <a:t>知的財産</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に関する</a:t>
            </a:r>
            <a:r>
              <a:rPr lang="en-US" dirty="0">
                <a:latin typeface="メイリオ" panose="020B0604030504040204" pitchFamily="50" charset="-128"/>
                <a:ea typeface="メイリオ" panose="020B0604030504040204" pitchFamily="50" charset="-128"/>
                <a:cs typeface="メイリオ" panose="020B0604030504040204" pitchFamily="50" charset="-128"/>
              </a:rPr>
              <a:t>失敗例を1</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つ</a:t>
            </a:r>
            <a:r>
              <a:rPr lang="en-US" dirty="0" err="1">
                <a:latin typeface="メイリオ" panose="020B0604030504040204" pitchFamily="50" charset="-128"/>
                <a:ea typeface="メイリオ" panose="020B0604030504040204" pitchFamily="50" charset="-128"/>
                <a:cs typeface="メイリオ" panose="020B0604030504040204" pitchFamily="50" charset="-128"/>
              </a:rPr>
              <a:t>挙げてください</a:t>
            </a:r>
            <a:r>
              <a:rPr lang="en-US" dirty="0">
                <a:latin typeface="メイリオ" panose="020B0604030504040204" pitchFamily="50" charset="-128"/>
                <a:ea typeface="メイリオ" panose="020B0604030504040204" pitchFamily="50" charset="-128"/>
                <a:cs typeface="メイリオ" panose="020B0604030504040204" pitchFamily="50" charset="-128"/>
              </a:rPr>
              <a:t>。</a:t>
            </a:r>
          </a:p>
          <a:p>
            <a:pPr>
              <a:buFont typeface="Arial"/>
              <a:buChar char="•"/>
            </a:pPr>
            <a:r>
              <a:rPr lang="en-US" dirty="0" err="1">
                <a:latin typeface="メイリオ" panose="020B0604030504040204" pitchFamily="50" charset="-128"/>
                <a:ea typeface="メイリオ" panose="020B0604030504040204" pitchFamily="50" charset="-128"/>
                <a:cs typeface="メイリオ" panose="020B0604030504040204" pitchFamily="50" charset="-128"/>
              </a:rPr>
              <a:t>ライセンス</a:t>
            </a:r>
            <a:r>
              <a:rPr lang="en-US" dirty="0">
                <a:latin typeface="メイリオ" panose="020B0604030504040204" pitchFamily="50" charset="-128"/>
                <a:ea typeface="メイリオ" panose="020B0604030504040204" pitchFamily="50" charset="-128"/>
                <a:cs typeface="メイリオ" panose="020B0604030504040204" pitchFamily="50" charset="-128"/>
              </a:rPr>
              <a:t> コンプライアンスでの失敗例を1</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つ</a:t>
            </a:r>
            <a:r>
              <a:rPr lang="en-US" dirty="0" err="1">
                <a:latin typeface="メイリオ" panose="020B0604030504040204" pitchFamily="50" charset="-128"/>
                <a:ea typeface="メイリオ" panose="020B0604030504040204" pitchFamily="50" charset="-128"/>
                <a:cs typeface="メイリオ" panose="020B0604030504040204" pitchFamily="50" charset="-128"/>
              </a:rPr>
              <a:t>挙げてください</a:t>
            </a:r>
            <a:r>
              <a:rPr lang="en-US" dirty="0">
                <a:latin typeface="メイリオ" panose="020B0604030504040204" pitchFamily="50" charset="-128"/>
                <a:ea typeface="メイリオ" panose="020B0604030504040204" pitchFamily="50" charset="-128"/>
                <a:cs typeface="メイリオ" panose="020B0604030504040204" pitchFamily="50" charset="-128"/>
              </a:rPr>
              <a:t>。</a:t>
            </a:r>
          </a:p>
          <a:p>
            <a:pPr>
              <a:buFont typeface="Arial"/>
              <a:buChar char="•"/>
            </a:pPr>
            <a:r>
              <a:rPr lang="en-US" dirty="0" err="1">
                <a:latin typeface="メイリオ" panose="020B0604030504040204" pitchFamily="50" charset="-128"/>
                <a:ea typeface="メイリオ" panose="020B0604030504040204" pitchFamily="50" charset="-128"/>
                <a:cs typeface="メイリオ" panose="020B0604030504040204" pitchFamily="50" charset="-128"/>
              </a:rPr>
              <a:t>コンプライアンス</a:t>
            </a:r>
            <a:r>
              <a:rPr lang="en-US" dirty="0">
                <a:latin typeface="メイリオ" panose="020B0604030504040204" pitchFamily="50" charset="-128"/>
                <a:ea typeface="メイリオ" panose="020B0604030504040204" pitchFamily="50" charset="-128"/>
                <a:cs typeface="メイリオ" panose="020B0604030504040204" pitchFamily="50" charset="-128"/>
              </a:rPr>
              <a:t> プロセスでの失敗例を1</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つ</a:t>
            </a:r>
            <a:r>
              <a:rPr lang="en-US" dirty="0" err="1">
                <a:latin typeface="メイリオ" panose="020B0604030504040204" pitchFamily="50" charset="-128"/>
                <a:ea typeface="メイリオ" panose="020B0604030504040204" pitchFamily="50" charset="-128"/>
                <a:cs typeface="メイリオ" panose="020B0604030504040204" pitchFamily="50" charset="-128"/>
              </a:rPr>
              <a:t>挙げてください</a:t>
            </a:r>
            <a:r>
              <a:rPr lang="en-US" dirty="0">
                <a:latin typeface="メイリオ" panose="020B0604030504040204" pitchFamily="50" charset="-128"/>
                <a:ea typeface="メイリオ" panose="020B0604030504040204" pitchFamily="50" charset="-128"/>
                <a:cs typeface="メイリオ" panose="020B0604030504040204" pitchFamily="50" charset="-128"/>
              </a:rPr>
              <a:t>。</a:t>
            </a:r>
          </a:p>
          <a:p>
            <a:r>
              <a:rPr lang="en-US" dirty="0" err="1">
                <a:latin typeface="メイリオ" panose="020B0604030504040204" pitchFamily="50" charset="-128"/>
                <a:ea typeface="メイリオ" panose="020B0604030504040204" pitchFamily="50" charset="-128"/>
                <a:cs typeface="メイリオ" panose="020B0604030504040204" pitchFamily="50" charset="-128"/>
              </a:rPr>
              <a:t>コンプライアンス</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a:t>
            </a:r>
            <a:r>
              <a:rPr lang="en-US" dirty="0" err="1">
                <a:latin typeface="メイリオ" panose="020B0604030504040204" pitchFamily="50" charset="-128"/>
                <a:ea typeface="メイリオ" panose="020B0604030504040204" pitchFamily="50" charset="-128"/>
                <a:cs typeface="メイリオ" panose="020B0604030504040204" pitchFamily="50" charset="-128"/>
              </a:rPr>
              <a:t>優先</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する</a:t>
            </a:r>
            <a:r>
              <a:rPr lang="en-US" dirty="0" err="1">
                <a:latin typeface="メイリオ" panose="020B0604030504040204" pitchFamily="50" charset="-128"/>
                <a:ea typeface="メイリオ" panose="020B0604030504040204" pitchFamily="50" charset="-128"/>
                <a:cs typeface="メイリオ" panose="020B0604030504040204" pitchFamily="50" charset="-128"/>
              </a:rPr>
              <a:t>ことのメリット</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には</a:t>
            </a:r>
            <a:r>
              <a:rPr lang="en-US" dirty="0">
                <a:latin typeface="メイリオ" panose="020B0604030504040204" pitchFamily="50" charset="-128"/>
                <a:ea typeface="メイリオ" panose="020B0604030504040204" pitchFamily="50" charset="-128"/>
                <a:cs typeface="メイリオ" panose="020B0604030504040204" pitchFamily="50" charset="-128"/>
              </a:rPr>
              <a:t>ど</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のような</a:t>
            </a:r>
            <a:r>
              <a:rPr lang="en-US" dirty="0" err="1">
                <a:latin typeface="メイリオ" panose="020B0604030504040204" pitchFamily="50" charset="-128"/>
                <a:ea typeface="メイリオ" panose="020B0604030504040204" pitchFamily="50" charset="-128"/>
                <a:cs typeface="メイリオ" panose="020B0604030504040204" pitchFamily="50" charset="-128"/>
              </a:rPr>
              <a:t>ものがありますか</a:t>
            </a:r>
            <a:r>
              <a:rPr lang="en-US" dirty="0">
                <a:latin typeface="メイリオ" panose="020B0604030504040204" pitchFamily="50" charset="-128"/>
                <a:ea typeface="メイリオ" panose="020B0604030504040204" pitchFamily="50" charset="-128"/>
                <a:cs typeface="メイリオ" panose="020B0604030504040204" pitchFamily="50" charset="-128"/>
              </a:rPr>
              <a:t>？</a:t>
            </a:r>
          </a:p>
          <a:p>
            <a:r>
              <a:rPr lang="en-US" dirty="0" err="1">
                <a:latin typeface="メイリオ" panose="020B0604030504040204" pitchFamily="50" charset="-128"/>
                <a:ea typeface="メイリオ" panose="020B0604030504040204" pitchFamily="50" charset="-128"/>
                <a:cs typeface="メイリオ" panose="020B0604030504040204" pitchFamily="50" charset="-128"/>
              </a:rPr>
              <a:t>コミュニティとの良好な関係を維持するメリットにはど</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のような</a:t>
            </a:r>
            <a:r>
              <a:rPr lang="en-US" dirty="0" err="1">
                <a:latin typeface="メイリオ" panose="020B0604030504040204" pitchFamily="50" charset="-128"/>
                <a:ea typeface="メイリオ" panose="020B0604030504040204" pitchFamily="50" charset="-128"/>
                <a:cs typeface="メイリオ" panose="020B0604030504040204" pitchFamily="50" charset="-128"/>
              </a:rPr>
              <a:t>ものがありますか</a:t>
            </a:r>
            <a:r>
              <a:rPr lang="en-US" dirty="0">
                <a:latin typeface="メイリオ" panose="020B0604030504040204" pitchFamily="50" charset="-128"/>
                <a:ea typeface="メイリオ" panose="020B0604030504040204" pitchFamily="50" charset="-128"/>
                <a:cs typeface="メイリオ" panose="020B0604030504040204" pitchFamily="50" charset="-128"/>
              </a:rPr>
              <a:t>？</a:t>
            </a:r>
          </a:p>
        </p:txBody>
      </p:sp>
    </p:spTree>
    <p:extLst>
      <p:ext uri="{BB962C8B-B14F-4D97-AF65-F5344CB8AC3E}">
        <p14:creationId xmlns:p14="http://schemas.microsoft.com/office/powerpoint/2010/main" val="2086050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907">
                                            <p:txEl>
                                              <p:pRg st="0" end="0"/>
                                            </p:txEl>
                                          </p:spTgt>
                                        </p:tgtEl>
                                        <p:attrNameLst>
                                          <p:attrName>style.visibility</p:attrName>
                                        </p:attrNameLst>
                                      </p:cBhvr>
                                      <p:to>
                                        <p:strVal val="visible"/>
                                      </p:to>
                                    </p:set>
                                    <p:animEffect transition="in" filter="fade">
                                      <p:cBhvr>
                                        <p:cTn id="7" dur="750"/>
                                        <p:tgtEl>
                                          <p:spTgt spid="1239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3907">
                                            <p:txEl>
                                              <p:pRg st="1" end="1"/>
                                            </p:txEl>
                                          </p:spTgt>
                                        </p:tgtEl>
                                        <p:attrNameLst>
                                          <p:attrName>style.visibility</p:attrName>
                                        </p:attrNameLst>
                                      </p:cBhvr>
                                      <p:to>
                                        <p:strVal val="visible"/>
                                      </p:to>
                                    </p:set>
                                    <p:animEffect transition="in" filter="fade">
                                      <p:cBhvr>
                                        <p:cTn id="12" dur="750"/>
                                        <p:tgtEl>
                                          <p:spTgt spid="1239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3907">
                                            <p:txEl>
                                              <p:pRg st="2" end="2"/>
                                            </p:txEl>
                                          </p:spTgt>
                                        </p:tgtEl>
                                        <p:attrNameLst>
                                          <p:attrName>style.visibility</p:attrName>
                                        </p:attrNameLst>
                                      </p:cBhvr>
                                      <p:to>
                                        <p:strVal val="visible"/>
                                      </p:to>
                                    </p:set>
                                    <p:animEffect transition="in" filter="fade">
                                      <p:cBhvr>
                                        <p:cTn id="17" dur="750"/>
                                        <p:tgtEl>
                                          <p:spTgt spid="1239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3907">
                                            <p:txEl>
                                              <p:pRg st="3" end="3"/>
                                            </p:txEl>
                                          </p:spTgt>
                                        </p:tgtEl>
                                        <p:attrNameLst>
                                          <p:attrName>style.visibility</p:attrName>
                                        </p:attrNameLst>
                                      </p:cBhvr>
                                      <p:to>
                                        <p:strVal val="visible"/>
                                      </p:to>
                                    </p:set>
                                    <p:animEffect transition="in" filter="fade">
                                      <p:cBhvr>
                                        <p:cTn id="22" dur="750"/>
                                        <p:tgtEl>
                                          <p:spTgt spid="12390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3907">
                                            <p:txEl>
                                              <p:pRg st="4" end="4"/>
                                            </p:txEl>
                                          </p:spTgt>
                                        </p:tgtEl>
                                        <p:attrNameLst>
                                          <p:attrName>style.visibility</p:attrName>
                                        </p:attrNameLst>
                                      </p:cBhvr>
                                      <p:to>
                                        <p:strVal val="visible"/>
                                      </p:to>
                                    </p:set>
                                    <p:animEffect transition="in" filter="fade">
                                      <p:cBhvr>
                                        <p:cTn id="27" dur="750"/>
                                        <p:tgtEl>
                                          <p:spTgt spid="12390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3907">
                                            <p:txEl>
                                              <p:pRg st="5" end="5"/>
                                            </p:txEl>
                                          </p:spTgt>
                                        </p:tgtEl>
                                        <p:attrNameLst>
                                          <p:attrName>style.visibility</p:attrName>
                                        </p:attrNameLst>
                                      </p:cBhvr>
                                      <p:to>
                                        <p:strVal val="visible"/>
                                      </p:to>
                                    </p:set>
                                    <p:animEffect transition="in" filter="fade">
                                      <p:cBhvr>
                                        <p:cTn id="32" dur="750"/>
                                        <p:tgtEl>
                                          <p:spTgt spid="12390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latin typeface="メイリオ" panose="020B0604030504040204" pitchFamily="50" charset="-128"/>
                <a:ea typeface="メイリオ" panose="020B0604030504040204" pitchFamily="50" charset="-128"/>
                <a:cs typeface="メイリオ" panose="020B0604030504040204" pitchFamily="50" charset="-128"/>
              </a:rPr>
              <a:t>ソフトウェアにおける著作権の概念</a:t>
            </a:r>
            <a:endParaRPr 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Content Placeholder 2"/>
          <p:cNvSpPr>
            <a:spLocks noGrp="1"/>
          </p:cNvSpPr>
          <p:nvPr>
            <p:ph idx="1"/>
          </p:nvPr>
        </p:nvSpPr>
        <p:spPr>
          <a:xfrm>
            <a:off x="608400" y="1611666"/>
            <a:ext cx="10640883" cy="3982309"/>
          </a:xfrm>
        </p:spPr>
        <p:txBody>
          <a:bodyPr vert="horz" lIns="91440" tIns="45720" rIns="91440" bIns="45720" rtlCol="0" anchor="t">
            <a:normAutofit/>
          </a:bodyPr>
          <a:lstStyle/>
          <a:p>
            <a:r>
              <a:rPr lang="en-US" dirty="0" err="1">
                <a:latin typeface="メイリオ" panose="020B0604030504040204" pitchFamily="50" charset="-128"/>
                <a:ea typeface="メイリオ" panose="020B0604030504040204" pitchFamily="50" charset="-128"/>
                <a:cs typeface="メイリオ" panose="020B0604030504040204" pitchFamily="50" charset="-128"/>
              </a:rPr>
              <a:t>基本ルール</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著作権は独創的作品を保護</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する</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r>
              <a:rPr lang="en-US" dirty="0" err="1">
                <a:latin typeface="メイリオ" panose="020B0604030504040204" pitchFamily="50" charset="-128"/>
                <a:ea typeface="メイリオ" panose="020B0604030504040204" pitchFamily="50" charset="-128"/>
                <a:cs typeface="メイリオ" panose="020B0604030504040204" pitchFamily="50" charset="-128"/>
              </a:rPr>
              <a:t>一般的に著作権は、書</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物</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動画、絵画、音楽、地図などの</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著作物に適用される</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r>
              <a:rPr lang="en-US" dirty="0" err="1">
                <a:latin typeface="メイリオ" panose="020B0604030504040204" pitchFamily="50" charset="-128"/>
                <a:ea typeface="メイリオ" panose="020B0604030504040204" pitchFamily="50" charset="-128"/>
                <a:cs typeface="メイリオ" panose="020B0604030504040204" pitchFamily="50" charset="-128"/>
              </a:rPr>
              <a:t>ソフトウェアは、著作権によって保護さ</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れる</a:t>
            </a:r>
            <a:r>
              <a:rPr lang="en-US" dirty="0">
                <a:latin typeface="メイリオ" panose="020B0604030504040204" pitchFamily="50" charset="-128"/>
                <a:ea typeface="メイリオ" panose="020B0604030504040204" pitchFamily="50" charset="-128"/>
                <a:cs typeface="メイリオ" panose="020B0604030504040204" pitchFamily="50" charset="-128"/>
              </a:rPr>
              <a:t>。</a:t>
            </a:r>
          </a:p>
          <a:p>
            <a:pPr lvl="1">
              <a:buFont typeface="Wingdings" panose="05000000000000000000" pitchFamily="2" charset="2"/>
              <a:buChar char="Ø"/>
            </a:pPr>
            <a:r>
              <a:rPr lang="en-US" sz="1800" dirty="0">
                <a:latin typeface="メイリオ" panose="020B0604030504040204" pitchFamily="50" charset="-128"/>
                <a:ea typeface="メイリオ" panose="020B0604030504040204" pitchFamily="50" charset="-128"/>
                <a:cs typeface="メイリオ" panose="020B0604030504040204" pitchFamily="50" charset="-128"/>
              </a:rPr>
              <a:t>（</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特許権で保護される</a:t>
            </a:r>
            <a:r>
              <a:rPr lang="en-US" sz="1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機能</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ではなく</a:t>
            </a:r>
            <a:r>
              <a:rPr lang="ja-JP" altLang="en-US" sz="1800" dirty="0" err="1">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表現</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a:t>
            </a:r>
            <a:r>
              <a:rPr lang="en-US" sz="1800" dirty="0">
                <a:latin typeface="メイリオ" panose="020B0604030504040204" pitchFamily="50" charset="-128"/>
                <a:ea typeface="メイリオ" panose="020B0604030504040204" pitchFamily="50" charset="-128"/>
                <a:cs typeface="メイリオ" panose="020B0604030504040204" pitchFamily="50" charset="-128"/>
              </a:rPr>
              <a:t>（</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実装の細部における独創性</a:t>
            </a:r>
            <a:r>
              <a:rPr lang="en-US" sz="1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が保護される</a:t>
            </a:r>
            <a:endParaRPr lang="en-US" altLang="ja-JP" sz="1800"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バイナリコードとソースコードが含まれる</a:t>
            </a: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a:p>
            <a:r>
              <a:rPr lang="en-US" dirty="0" err="1">
                <a:latin typeface="メイリオ" panose="020B0604030504040204" pitchFamily="50" charset="-128"/>
                <a:ea typeface="メイリオ" panose="020B0604030504040204" pitchFamily="50" charset="-128"/>
                <a:cs typeface="メイリオ" panose="020B0604030504040204" pitchFamily="50" charset="-128"/>
              </a:rPr>
              <a:t>その作品の著作権保有者</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自らが創</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作</a:t>
            </a:r>
            <a:r>
              <a:rPr lang="en-US" dirty="0" err="1">
                <a:latin typeface="メイリオ" panose="020B0604030504040204" pitchFamily="50" charset="-128"/>
                <a:ea typeface="メイリオ" panose="020B0604030504040204" pitchFamily="50" charset="-128"/>
                <a:cs typeface="メイリオ" panose="020B0604030504040204" pitchFamily="50" charset="-128"/>
              </a:rPr>
              <a:t>した作品</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だけを</a:t>
            </a:r>
            <a:r>
              <a:rPr lang="en-US" dirty="0" err="1">
                <a:latin typeface="メイリオ" panose="020B0604030504040204" pitchFamily="50" charset="-128"/>
                <a:ea typeface="メイリオ" panose="020B0604030504040204" pitchFamily="50" charset="-128"/>
                <a:cs typeface="メイリオ" panose="020B0604030504040204" pitchFamily="50" charset="-128"/>
              </a:rPr>
              <a:t>コントロールでき</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他の誰かの独立した創作物はコントロールできない</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著作者の許可なく複製した場合、著作権侵害が生じる可能性がある</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52545319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400" dirty="0">
                <a:latin typeface="メイリオ" panose="020B0604030504040204" pitchFamily="50" charset="-128"/>
                <a:ea typeface="メイリオ" panose="020B0604030504040204" pitchFamily="50" charset="-128"/>
                <a:cs typeface="メイリオ" panose="020B0604030504040204" pitchFamily="50" charset="-128"/>
              </a:rPr>
              <a:t>第8章</a:t>
            </a:r>
          </a:p>
        </p:txBody>
      </p:sp>
      <p:sp>
        <p:nvSpPr>
          <p:cNvPr id="5" name="Text Placeholder 4"/>
          <p:cNvSpPr>
            <a:spLocks noGrp="1"/>
          </p:cNvSpPr>
          <p:nvPr>
            <p:ph type="body" idx="1"/>
          </p:nvPr>
        </p:nvSpPr>
        <p:spPr/>
        <p:txBody>
          <a:bodyPr>
            <a:noAutofit/>
          </a:bodyPr>
          <a:lstStyle/>
          <a:p>
            <a:r>
              <a:rPr lang="ja-JP" altLang="en-US" sz="4800" dirty="0">
                <a:latin typeface="メイリオ" panose="020B0604030504040204" pitchFamily="50" charset="-128"/>
                <a:ea typeface="メイリオ" panose="020B0604030504040204" pitchFamily="50" charset="-128"/>
                <a:cs typeface="メイリオ" panose="020B0604030504040204" pitchFamily="50" charset="-128"/>
              </a:rPr>
              <a:t>開発者向けガイドライン</a:t>
            </a:r>
          </a:p>
        </p:txBody>
      </p:sp>
    </p:spTree>
    <p:extLst>
      <p:ext uri="{BB962C8B-B14F-4D97-AF65-F5344CB8AC3E}">
        <p14:creationId xmlns:p14="http://schemas.microsoft.com/office/powerpoint/2010/main" val="139979529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normAutofit/>
          </a:bodyPr>
          <a:lstStyle/>
          <a:p>
            <a:r>
              <a:rPr lang="ja-JP" altLang="en-US" dirty="0">
                <a:solidFill>
                  <a:schemeClr val="dk2"/>
                </a:solidFill>
                <a:latin typeface="メイリオ" panose="020B0604030504040204" pitchFamily="50" charset="-128"/>
                <a:ea typeface="メイリオ" panose="020B0604030504040204" pitchFamily="50" charset="-128"/>
                <a:cs typeface="メイリオ" panose="020B0604030504040204" pitchFamily="50" charset="-128"/>
                <a:sym typeface="Roboto"/>
              </a:rPr>
              <a:t>開発者向けガイドライン</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907" name="Rectangle 3"/>
          <p:cNvSpPr>
            <a:spLocks noGrp="1" noChangeArrowheads="1"/>
          </p:cNvSpPr>
          <p:nvPr>
            <p:ph idx="1"/>
          </p:nvPr>
        </p:nvSpPr>
        <p:spPr/>
        <p:txBody>
          <a:bodyPr vert="horz" lIns="91440" tIns="45720" rIns="91440" bIns="45720" rtlCol="0" anchor="t">
            <a:normAutofit/>
          </a:bodyPr>
          <a:lstStyle/>
          <a:p>
            <a:pPr lvl="0">
              <a:lnSpc>
                <a:spcPct val="90000"/>
              </a:lnSpc>
              <a:spcBef>
                <a:spcPts val="0"/>
              </a:spcBef>
              <a:buFont typeface="Arial"/>
              <a:buChar char="•"/>
            </a:pPr>
            <a:r>
              <a:rPr lang="ja-JP" altLang="en-US" b="1">
                <a:latin typeface="メイリオ" panose="020B0604030504040204" pitchFamily="50" charset="-128"/>
                <a:ea typeface="メイリオ" panose="020B0604030504040204" pitchFamily="50" charset="-128"/>
                <a:cs typeface="メイリオ" panose="020B0604030504040204" pitchFamily="50" charset="-128"/>
              </a:rPr>
              <a:t>質が高く、十分に</a:t>
            </a:r>
            <a:r>
              <a:rPr lang="ja-JP" altLang="en-US" b="1">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サポートされる</a:t>
            </a:r>
            <a:r>
              <a:rPr lang="en-US" altLang="ja-JP" b="1">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FOSS</a:t>
            </a:r>
            <a:r>
              <a:rPr lang="ja-JP" altLang="en-US" b="1">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コミュニティからコードを選ぶ</a:t>
            </a:r>
          </a:p>
          <a:p>
            <a:pPr lvl="0">
              <a:lnSpc>
                <a:spcPct val="90000"/>
              </a:lnSpc>
              <a:spcBef>
                <a:spcPts val="480"/>
              </a:spcBef>
              <a:buFont typeface="Arial"/>
              <a:buChar char="•"/>
            </a:pPr>
            <a:r>
              <a:rPr lang="ja-JP" altLang="en-US" b="1">
                <a:latin typeface="メイリオ" panose="020B0604030504040204" pitchFamily="50" charset="-128"/>
                <a:ea typeface="メイリオ" panose="020B0604030504040204" pitchFamily="50" charset="-128"/>
                <a:cs typeface="メイリオ" panose="020B0604030504040204" pitchFamily="50" charset="-128"/>
              </a:rPr>
              <a:t>指導</a:t>
            </a:r>
            <a:r>
              <a:rPr lang="ja-JP" altLang="en-US" b="1">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を求める</a:t>
            </a:r>
          </a:p>
          <a:p>
            <a:pPr marL="609600" lvl="1" indent="-342900">
              <a:lnSpc>
                <a:spcPct val="90000"/>
              </a:lnSpc>
              <a:spcBef>
                <a:spcPts val="400"/>
              </a:spcBef>
              <a:buFont typeface="Wingdings" panose="05000000000000000000" pitchFamily="2" charset="2"/>
              <a:buChar char="Ø"/>
            </a:pPr>
            <a:r>
              <a:rPr lang="ja-JP" altLang="en-US">
                <a:latin typeface="メイリオ" panose="020B0604030504040204" pitchFamily="50" charset="-128"/>
                <a:ea typeface="メイリオ" panose="020B0604030504040204" pitchFamily="50" charset="-128"/>
                <a:cs typeface="メイリオ" panose="020B0604030504040204" pitchFamily="50" charset="-128"/>
              </a:rPr>
              <a:t>使用する各</a:t>
            </a:r>
            <a:r>
              <a:rPr lang="en-US" altLang="ja-JP">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a:latin typeface="メイリオ" panose="020B0604030504040204" pitchFamily="50" charset="-128"/>
                <a:ea typeface="メイリオ" panose="020B0604030504040204" pitchFamily="50" charset="-128"/>
                <a:cs typeface="メイリオ" panose="020B0604030504040204" pitchFamily="50" charset="-128"/>
              </a:rPr>
              <a:t>コンポーネントに対し正式な社内承認を求める</a:t>
            </a:r>
          </a:p>
          <a:p>
            <a:pPr marL="609600" lvl="1" indent="-342900">
              <a:lnSpc>
                <a:spcPct val="90000"/>
              </a:lnSpc>
              <a:spcBef>
                <a:spcPts val="400"/>
              </a:spcBef>
              <a:buFont typeface="Wingdings" panose="05000000000000000000" pitchFamily="2" charset="2"/>
              <a:buChar char="Ø"/>
            </a:pPr>
            <a:r>
              <a:rPr lang="ja-JP" altLang="en-US">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レビューされていないコードを内部のソースツリーに</a:t>
            </a:r>
            <a:r>
              <a:rPr lang="ja-JP" altLang="en-US">
                <a:latin typeface="メイリオ" panose="020B0604030504040204" pitchFamily="50" charset="-128"/>
                <a:ea typeface="メイリオ" panose="020B0604030504040204" pitchFamily="50" charset="-128"/>
                <a:cs typeface="メイリオ" panose="020B0604030504040204" pitchFamily="50" charset="-128"/>
              </a:rPr>
              <a:t>チェックインしない</a:t>
            </a:r>
            <a:endParaRPr lang="ja-JP" altLang="en-US">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a:p>
            <a:pPr marL="609600" lvl="1" indent="-342900">
              <a:lnSpc>
                <a:spcPct val="90000"/>
              </a:lnSpc>
              <a:buFont typeface="Wingdings" panose="05000000000000000000" pitchFamily="2" charset="2"/>
              <a:buChar char="Ø"/>
            </a:pPr>
            <a:r>
              <a:rPr lang="ja-JP" altLang="en-US">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外部の</a:t>
            </a:r>
            <a:r>
              <a:rPr lang="en-US" altLang="ja-JP">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FOSS</a:t>
            </a:r>
            <a:r>
              <a:rPr lang="ja-JP" altLang="en-US">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プロジェクトへのコントリビューションに正式</a:t>
            </a:r>
            <a:r>
              <a:rPr lang="ja-JP" altLang="en-US">
                <a:latin typeface="メイリオ" panose="020B0604030504040204" pitchFamily="50" charset="-128"/>
                <a:ea typeface="メイリオ" panose="020B0604030504040204" pitchFamily="50" charset="-128"/>
                <a:cs typeface="メイリオ" panose="020B0604030504040204" pitchFamily="50" charset="-128"/>
                <a:sym typeface="Roboto"/>
              </a:rPr>
              <a:t>な</a:t>
            </a:r>
            <a:r>
              <a:rPr lang="ja-JP" altLang="en-US">
                <a:latin typeface="メイリオ" panose="020B0604030504040204" pitchFamily="50" charset="-128"/>
                <a:ea typeface="メイリオ" panose="020B0604030504040204" pitchFamily="50" charset="-128"/>
                <a:cs typeface="メイリオ" panose="020B0604030504040204" pitchFamily="50" charset="-128"/>
              </a:rPr>
              <a:t>社内</a:t>
            </a:r>
            <a:r>
              <a:rPr lang="ja-JP" altLang="en-US">
                <a:latin typeface="メイリオ" panose="020B0604030504040204" pitchFamily="50" charset="-128"/>
                <a:ea typeface="メイリオ" panose="020B0604030504040204" pitchFamily="50" charset="-128"/>
                <a:cs typeface="メイリオ" panose="020B0604030504040204" pitchFamily="50" charset="-128"/>
                <a:sym typeface="Roboto"/>
              </a:rPr>
              <a:t>承認</a:t>
            </a:r>
            <a:r>
              <a:rPr lang="ja-JP" altLang="en-US">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を求める</a:t>
            </a:r>
          </a:p>
          <a:p>
            <a:pPr lvl="0">
              <a:lnSpc>
                <a:spcPct val="90000"/>
              </a:lnSpc>
              <a:spcBef>
                <a:spcPts val="480"/>
              </a:spcBef>
              <a:buFont typeface="Arial"/>
              <a:buChar char="•"/>
            </a:pPr>
            <a:r>
              <a:rPr lang="ja-JP" altLang="en-US" b="1">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既存のライセンス情報を維持する</a:t>
            </a:r>
            <a:endParaRPr lang="ja-JP" altLang="en-US">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a:p>
            <a:pPr marL="609600" lvl="1" indent="-342900">
              <a:lnSpc>
                <a:spcPct val="90000"/>
              </a:lnSpc>
              <a:buFont typeface="Wingdings" panose="05000000000000000000" pitchFamily="2" charset="2"/>
              <a:buChar char="Ø"/>
            </a:pPr>
            <a:r>
              <a:rPr lang="ja-JP" altLang="en-US">
                <a:latin typeface="メイリオ" panose="020B0604030504040204" pitchFamily="50" charset="-128"/>
                <a:ea typeface="メイリオ" panose="020B0604030504040204" pitchFamily="50" charset="-128"/>
                <a:cs typeface="メイリオ" panose="020B0604030504040204" pitchFamily="50" charset="-128"/>
              </a:rPr>
              <a:t>使用する</a:t>
            </a:r>
            <a:r>
              <a:rPr lang="en-US" altLang="ja-JP">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a:latin typeface="メイリオ" panose="020B0604030504040204" pitchFamily="50" charset="-128"/>
                <a:ea typeface="メイリオ" panose="020B0604030504040204" pitchFamily="50" charset="-128"/>
                <a:cs typeface="メイリオ" panose="020B0604030504040204" pitchFamily="50" charset="-128"/>
              </a:rPr>
              <a:t>コンポーネントに対し、これに備わっている</a:t>
            </a:r>
            <a:r>
              <a:rPr lang="en-US" altLang="ja-JP">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a:latin typeface="メイリオ" panose="020B0604030504040204" pitchFamily="50" charset="-128"/>
                <a:ea typeface="メイリオ" panose="020B0604030504040204" pitchFamily="50" charset="-128"/>
                <a:cs typeface="メイリオ" panose="020B0604030504040204" pitchFamily="50" charset="-128"/>
              </a:rPr>
              <a:t>の著作権情報やその他ライセンス情報を削除するなど、どのような形であっても損なうようなことをしない。すべての著作権と許諾情報は、すべてのコンポーネントで手を加えられないままにする</a:t>
            </a:r>
            <a:endParaRPr lang="ja-JP" altLang="en-US">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a:p>
            <a:pPr marL="609600" lvl="1" indent="-342900">
              <a:lnSpc>
                <a:spcPct val="90000"/>
              </a:lnSpc>
              <a:buFont typeface="Wingdings" panose="05000000000000000000" pitchFamily="2" charset="2"/>
              <a:buChar char="Ø"/>
            </a:pPr>
            <a:r>
              <a:rPr lang="en-US" altLang="ja-JP">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FOSS</a:t>
            </a:r>
            <a:r>
              <a:rPr lang="ja-JP" altLang="en-US">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コンポーネントの名前</a:t>
            </a:r>
            <a:r>
              <a:rPr lang="ja-JP" altLang="en-US">
                <a:latin typeface="メイリオ" panose="020B0604030504040204" pitchFamily="50" charset="-128"/>
                <a:ea typeface="メイリオ" panose="020B0604030504040204" pitchFamily="50" charset="-128"/>
                <a:cs typeface="メイリオ" panose="020B0604030504040204" pitchFamily="50" charset="-128"/>
              </a:rPr>
              <a:t>を変更しない。ただし</a:t>
            </a:r>
            <a:r>
              <a:rPr lang="en-US" altLang="ja-JP">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a:latin typeface="メイリオ" panose="020B0604030504040204" pitchFamily="50" charset="-128"/>
                <a:ea typeface="メイリオ" panose="020B0604030504040204" pitchFamily="50" charset="-128"/>
                <a:cs typeface="メイリオ" panose="020B0604030504040204" pitchFamily="50" charset="-128"/>
              </a:rPr>
              <a:t>のライセンスで求められる場合は除く（たとえば、改変されたバージョンに名前の変更を求める場合がある）</a:t>
            </a:r>
            <a:endParaRPr lang="ja-JP" altLang="en-US">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a:p>
            <a:pPr lvl="0">
              <a:lnSpc>
                <a:spcPct val="90000"/>
              </a:lnSpc>
              <a:spcBef>
                <a:spcPts val="480"/>
              </a:spcBef>
              <a:buFont typeface="Arial"/>
              <a:buChar char="•"/>
            </a:pPr>
            <a:r>
              <a:rPr lang="en-US" altLang="ja-JP" b="1">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FOSS</a:t>
            </a:r>
            <a:r>
              <a:rPr lang="ja-JP" altLang="en-US" b="1">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のレビュープロセスのために</a:t>
            </a:r>
            <a:r>
              <a:rPr lang="en-US" altLang="ja-JP" b="1">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FOSS</a:t>
            </a:r>
            <a:r>
              <a:rPr lang="ja-JP" altLang="en-US" b="1">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プロジェクトの情報を集め、保持する</a:t>
            </a:r>
            <a:endParaRPr lang="ja-JP" altLang="en-US" b="1"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Tree>
    <p:extLst>
      <p:ext uri="{BB962C8B-B14F-4D97-AF65-F5344CB8AC3E}">
        <p14:creationId xmlns:p14="http://schemas.microsoft.com/office/powerpoint/2010/main" val="537112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907">
                                            <p:txEl>
                                              <p:pRg st="0" end="0"/>
                                            </p:txEl>
                                          </p:spTgt>
                                        </p:tgtEl>
                                        <p:attrNameLst>
                                          <p:attrName>style.visibility</p:attrName>
                                        </p:attrNameLst>
                                      </p:cBhvr>
                                      <p:to>
                                        <p:strVal val="visible"/>
                                      </p:to>
                                    </p:set>
                                    <p:animEffect transition="in" filter="fade">
                                      <p:cBhvr>
                                        <p:cTn id="7" dur="750"/>
                                        <p:tgtEl>
                                          <p:spTgt spid="1239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3907">
                                            <p:txEl>
                                              <p:pRg st="1" end="1"/>
                                            </p:txEl>
                                          </p:spTgt>
                                        </p:tgtEl>
                                        <p:attrNameLst>
                                          <p:attrName>style.visibility</p:attrName>
                                        </p:attrNameLst>
                                      </p:cBhvr>
                                      <p:to>
                                        <p:strVal val="visible"/>
                                      </p:to>
                                    </p:set>
                                    <p:animEffect transition="in" filter="fade">
                                      <p:cBhvr>
                                        <p:cTn id="12" dur="750"/>
                                        <p:tgtEl>
                                          <p:spTgt spid="123907">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3907">
                                            <p:txEl>
                                              <p:pRg st="2" end="2"/>
                                            </p:txEl>
                                          </p:spTgt>
                                        </p:tgtEl>
                                        <p:attrNameLst>
                                          <p:attrName>style.visibility</p:attrName>
                                        </p:attrNameLst>
                                      </p:cBhvr>
                                      <p:to>
                                        <p:strVal val="visible"/>
                                      </p:to>
                                    </p:set>
                                    <p:animEffect transition="in" filter="fade">
                                      <p:cBhvr>
                                        <p:cTn id="15" dur="750"/>
                                        <p:tgtEl>
                                          <p:spTgt spid="123907">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3907">
                                            <p:txEl>
                                              <p:pRg st="3" end="3"/>
                                            </p:txEl>
                                          </p:spTgt>
                                        </p:tgtEl>
                                        <p:attrNameLst>
                                          <p:attrName>style.visibility</p:attrName>
                                        </p:attrNameLst>
                                      </p:cBhvr>
                                      <p:to>
                                        <p:strVal val="visible"/>
                                      </p:to>
                                    </p:set>
                                    <p:animEffect transition="in" filter="fade">
                                      <p:cBhvr>
                                        <p:cTn id="18" dur="750"/>
                                        <p:tgtEl>
                                          <p:spTgt spid="123907">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3907">
                                            <p:txEl>
                                              <p:pRg st="4" end="4"/>
                                            </p:txEl>
                                          </p:spTgt>
                                        </p:tgtEl>
                                        <p:attrNameLst>
                                          <p:attrName>style.visibility</p:attrName>
                                        </p:attrNameLst>
                                      </p:cBhvr>
                                      <p:to>
                                        <p:strVal val="visible"/>
                                      </p:to>
                                    </p:set>
                                    <p:animEffect transition="in" filter="fade">
                                      <p:cBhvr>
                                        <p:cTn id="21" dur="750"/>
                                        <p:tgtEl>
                                          <p:spTgt spid="123907">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3907">
                                            <p:txEl>
                                              <p:pRg st="5" end="5"/>
                                            </p:txEl>
                                          </p:spTgt>
                                        </p:tgtEl>
                                        <p:attrNameLst>
                                          <p:attrName>style.visibility</p:attrName>
                                        </p:attrNameLst>
                                      </p:cBhvr>
                                      <p:to>
                                        <p:strVal val="visible"/>
                                      </p:to>
                                    </p:set>
                                    <p:animEffect transition="in" filter="fade">
                                      <p:cBhvr>
                                        <p:cTn id="26" dur="750"/>
                                        <p:tgtEl>
                                          <p:spTgt spid="123907">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3907">
                                            <p:txEl>
                                              <p:pRg st="6" end="6"/>
                                            </p:txEl>
                                          </p:spTgt>
                                        </p:tgtEl>
                                        <p:attrNameLst>
                                          <p:attrName>style.visibility</p:attrName>
                                        </p:attrNameLst>
                                      </p:cBhvr>
                                      <p:to>
                                        <p:strVal val="visible"/>
                                      </p:to>
                                    </p:set>
                                    <p:animEffect transition="in" filter="fade">
                                      <p:cBhvr>
                                        <p:cTn id="29" dur="750"/>
                                        <p:tgtEl>
                                          <p:spTgt spid="123907">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3907">
                                            <p:txEl>
                                              <p:pRg st="7" end="7"/>
                                            </p:txEl>
                                          </p:spTgt>
                                        </p:tgtEl>
                                        <p:attrNameLst>
                                          <p:attrName>style.visibility</p:attrName>
                                        </p:attrNameLst>
                                      </p:cBhvr>
                                      <p:to>
                                        <p:strVal val="visible"/>
                                      </p:to>
                                    </p:set>
                                    <p:animEffect transition="in" filter="fade">
                                      <p:cBhvr>
                                        <p:cTn id="32" dur="750"/>
                                        <p:tgtEl>
                                          <p:spTgt spid="123907">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3907">
                                            <p:txEl>
                                              <p:pRg st="8" end="8"/>
                                            </p:txEl>
                                          </p:spTgt>
                                        </p:tgtEl>
                                        <p:attrNameLst>
                                          <p:attrName>style.visibility</p:attrName>
                                        </p:attrNameLst>
                                      </p:cBhvr>
                                      <p:to>
                                        <p:strVal val="visible"/>
                                      </p:to>
                                    </p:set>
                                    <p:animEffect transition="in" filter="fade">
                                      <p:cBhvr>
                                        <p:cTn id="37" dur="750"/>
                                        <p:tgtEl>
                                          <p:spTgt spid="12390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normAutofit fontScale="90000"/>
          </a:bodyPr>
          <a:lstStyle/>
          <a:p>
            <a:r>
              <a:rPr lang="ja-JP" altLang="en-US" dirty="0">
                <a:solidFill>
                  <a:schemeClr val="dk2"/>
                </a:solidFill>
                <a:latin typeface="メイリオ" panose="020B0604030504040204" pitchFamily="50" charset="-128"/>
                <a:ea typeface="メイリオ" panose="020B0604030504040204" pitchFamily="50" charset="-128"/>
                <a:cs typeface="メイリオ" panose="020B0604030504040204" pitchFamily="50" charset="-128"/>
                <a:sym typeface="Roboto"/>
              </a:rPr>
              <a:t>コンプライアンス プロセスとして</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a:t>
            </a:r>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sym typeface="Roboto"/>
              </a:rPr>
              <a:t/>
            </a:r>
            <a:b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sym typeface="Roboto"/>
              </a:rPr>
            </a:b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要求事項</a:t>
            </a:r>
            <a:r>
              <a:rPr lang="ja-JP" altLang="en-US" dirty="0">
                <a:solidFill>
                  <a:schemeClr val="dk2"/>
                </a:solidFill>
                <a:latin typeface="メイリオ" panose="020B0604030504040204" pitchFamily="50" charset="-128"/>
                <a:ea typeface="メイリオ" panose="020B0604030504040204" pitchFamily="50" charset="-128"/>
                <a:cs typeface="メイリオ" panose="020B0604030504040204" pitchFamily="50" charset="-128"/>
                <a:sym typeface="Roboto"/>
              </a:rPr>
              <a:t>を</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見込む</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コンテンツ プレースホルダー 2">
            <a:extLst>
              <a:ext uri="{FF2B5EF4-FFF2-40B4-BE49-F238E27FC236}">
                <a16:creationId xmlns:a16="http://schemas.microsoft.com/office/drawing/2014/main" xmlns="" id="{BFAC546B-21E1-4A7C-99AD-682A77896262}"/>
              </a:ext>
            </a:extLst>
          </p:cNvPr>
          <p:cNvSpPr>
            <a:spLocks noGrp="1"/>
          </p:cNvSpPr>
          <p:nvPr>
            <p:ph idx="1"/>
          </p:nvPr>
        </p:nvSpPr>
        <p:spPr/>
        <p:txBody>
          <a:bodyPr/>
          <a:lstStyle/>
          <a:p>
            <a:pPr lvl="0">
              <a:lnSpc>
                <a:spcPct val="90000"/>
              </a:lnSpc>
              <a:spcBef>
                <a:spcPts val="0"/>
              </a:spcBef>
              <a:buSzPct val="85772"/>
              <a:buFont typeface="Arial"/>
              <a:buChar char="•"/>
            </a:pPr>
            <a:r>
              <a:rPr lang="ja-JP" altLang="en-US" sz="2220" b="1" dirty="0">
                <a:latin typeface="メイリオ" panose="020B0604030504040204" pitchFamily="50" charset="-128"/>
                <a:ea typeface="メイリオ" panose="020B0604030504040204" pitchFamily="50" charset="-128"/>
                <a:cs typeface="メイリオ" panose="020B0604030504040204" pitchFamily="50" charset="-128"/>
              </a:rPr>
              <a:t>制定された</a:t>
            </a:r>
            <a:r>
              <a:rPr lang="en-US" altLang="ja-JP" sz="2220" b="1"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FOSS</a:t>
            </a:r>
            <a:r>
              <a:rPr lang="ja-JP" altLang="en-US" sz="2220" b="1"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ポリシーを遵守するために求められる時間を作業計画に</a:t>
            </a:r>
            <a:r>
              <a:rPr lang="ja-JP" altLang="en-US" sz="2220" b="1" dirty="0">
                <a:latin typeface="メイリオ" panose="020B0604030504040204" pitchFamily="50" charset="-128"/>
                <a:ea typeface="メイリオ" panose="020B0604030504040204" pitchFamily="50" charset="-128"/>
                <a:cs typeface="メイリオ" panose="020B0604030504040204" pitchFamily="50" charset="-128"/>
                <a:sym typeface="Roboto"/>
              </a:rPr>
              <a:t>織り込む</a:t>
            </a:r>
          </a:p>
          <a:p>
            <a:pPr marL="609600" lvl="1" indent="-342900">
              <a:lnSpc>
                <a:spcPct val="90000"/>
              </a:lnSpc>
              <a:spcBef>
                <a:spcPts val="370"/>
              </a:spcBef>
              <a:buSzPct val="82763"/>
              <a:buFont typeface="Wingdings" panose="05000000000000000000" pitchFamily="2" charset="2"/>
              <a:buChar char="Ø"/>
            </a:pPr>
            <a:r>
              <a:rPr lang="en-US" altLang="ja-JP" sz="1850" dirty="0">
                <a:latin typeface="メイリオ" panose="020B0604030504040204" pitchFamily="50" charset="-128"/>
                <a:ea typeface="メイリオ" panose="020B0604030504040204" pitchFamily="50" charset="-128"/>
                <a:cs typeface="メイリオ" panose="020B0604030504040204" pitchFamily="50" charset="-128"/>
                <a:sym typeface="Roboto"/>
              </a:rPr>
              <a:t>FOSS</a:t>
            </a:r>
            <a:r>
              <a:rPr lang="ja-JP" altLang="en-US" sz="1850" dirty="0">
                <a:latin typeface="メイリオ" panose="020B0604030504040204" pitchFamily="50" charset="-128"/>
                <a:ea typeface="メイリオ" panose="020B0604030504040204" pitchFamily="50" charset="-128"/>
                <a:cs typeface="メイリオ" panose="020B0604030504040204" pitchFamily="50" charset="-128"/>
                <a:sym typeface="Roboto"/>
              </a:rPr>
              <a:t>ソフトウェア使用のための開発者ガイドラインに従う。特に、プロプライエタリもしくはサードパーティのソースコードに（もしくはその逆）取り込んだり</a:t>
            </a:r>
            <a:r>
              <a:rPr lang="ja-JP" altLang="en-US" sz="185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850" dirty="0">
                <a:latin typeface="メイリオ" panose="020B0604030504040204" pitchFamily="50" charset="-128"/>
                <a:ea typeface="メイリオ" panose="020B0604030504040204" pitchFamily="50" charset="-128"/>
                <a:cs typeface="メイリオ" panose="020B0604030504040204" pitchFamily="50" charset="-128"/>
              </a:rPr>
              <a:t>Incorporating</a:t>
            </a:r>
            <a:r>
              <a:rPr lang="ja-JP" altLang="en-US" sz="1850" dirty="0">
                <a:latin typeface="メイリオ" panose="020B0604030504040204" pitchFamily="50" charset="-128"/>
                <a:ea typeface="メイリオ" panose="020B0604030504040204" pitchFamily="50" charset="-128"/>
                <a:cs typeface="メイリオ" panose="020B0604030504040204" pitchFamily="50" charset="-128"/>
              </a:rPr>
              <a:t>）、リンクしたり（</a:t>
            </a:r>
            <a:r>
              <a:rPr lang="en-US" altLang="ja-JP" sz="1850" dirty="0">
                <a:latin typeface="メイリオ" panose="020B0604030504040204" pitchFamily="50" charset="-128"/>
                <a:ea typeface="メイリオ" panose="020B0604030504040204" pitchFamily="50" charset="-128"/>
                <a:cs typeface="メイリオ" panose="020B0604030504040204" pitchFamily="50" charset="-128"/>
              </a:rPr>
              <a:t>Linking</a:t>
            </a:r>
            <a:r>
              <a:rPr lang="ja-JP" altLang="en-US" sz="1850" dirty="0">
                <a:latin typeface="メイリオ" panose="020B0604030504040204" pitchFamily="50" charset="-128"/>
                <a:ea typeface="メイリオ" panose="020B0604030504040204" pitchFamily="50" charset="-128"/>
                <a:cs typeface="メイリオ" panose="020B0604030504040204" pitchFamily="50" charset="-128"/>
              </a:rPr>
              <a:t>）する場合は特に意識する</a:t>
            </a:r>
            <a:endParaRPr lang="ja-JP" altLang="en-US" sz="1850" dirty="0">
              <a:latin typeface="メイリオ" panose="020B0604030504040204" pitchFamily="50" charset="-128"/>
              <a:ea typeface="メイリオ" panose="020B0604030504040204" pitchFamily="50" charset="-128"/>
              <a:cs typeface="メイリオ" panose="020B0604030504040204" pitchFamily="50" charset="-128"/>
              <a:sym typeface="Roboto"/>
            </a:endParaRPr>
          </a:p>
          <a:p>
            <a:pPr marL="609600" lvl="1" indent="-342900">
              <a:lnSpc>
                <a:spcPct val="90000"/>
              </a:lnSpc>
              <a:spcBef>
                <a:spcPts val="370"/>
              </a:spcBef>
              <a:buSzPct val="82763"/>
              <a:buFont typeface="Wingdings" panose="05000000000000000000" pitchFamily="2" charset="2"/>
              <a:buChar char="Ø"/>
            </a:pPr>
            <a:r>
              <a:rPr lang="ja-JP" altLang="en-US" sz="1850" dirty="0">
                <a:latin typeface="メイリオ" panose="020B0604030504040204" pitchFamily="50" charset="-128"/>
                <a:ea typeface="メイリオ" panose="020B0604030504040204" pitchFamily="50" charset="-128"/>
                <a:cs typeface="メイリオ" panose="020B0604030504040204" pitchFamily="50" charset="-128"/>
                <a:sym typeface="Roboto"/>
              </a:rPr>
              <a:t>アーキテクチャ計画をレビューし、両立しない</a:t>
            </a:r>
            <a:r>
              <a:rPr lang="en-US" altLang="ja-JP" sz="1850" dirty="0">
                <a:latin typeface="メイリオ" panose="020B0604030504040204" pitchFamily="50" charset="-128"/>
                <a:ea typeface="メイリオ" panose="020B0604030504040204" pitchFamily="50" charset="-128"/>
                <a:cs typeface="メイリオ" panose="020B0604030504040204" pitchFamily="50" charset="-128"/>
                <a:sym typeface="Roboto"/>
              </a:rPr>
              <a:t>FOSS</a:t>
            </a:r>
            <a:r>
              <a:rPr lang="ja-JP" altLang="en-US" sz="1850" dirty="0">
                <a:latin typeface="メイリオ" panose="020B0604030504040204" pitchFamily="50" charset="-128"/>
                <a:ea typeface="メイリオ" panose="020B0604030504040204" pitchFamily="50" charset="-128"/>
                <a:cs typeface="メイリオ" panose="020B0604030504040204" pitchFamily="50" charset="-128"/>
              </a:rPr>
              <a:t>ライセンスのコンポーネントが混在することを回避する</a:t>
            </a:r>
            <a:endParaRPr lang="ja-JP" altLang="en-US" sz="1850" dirty="0">
              <a:latin typeface="メイリオ" panose="020B0604030504040204" pitchFamily="50" charset="-128"/>
              <a:ea typeface="メイリオ" panose="020B0604030504040204" pitchFamily="50" charset="-128"/>
              <a:cs typeface="メイリオ" panose="020B0604030504040204" pitchFamily="50" charset="-128"/>
              <a:sym typeface="Roboto"/>
            </a:endParaRPr>
          </a:p>
          <a:p>
            <a:pPr lvl="0">
              <a:lnSpc>
                <a:spcPct val="90000"/>
              </a:lnSpc>
              <a:spcBef>
                <a:spcPts val="444"/>
              </a:spcBef>
              <a:buSzPct val="85772"/>
              <a:buFont typeface="Arial"/>
              <a:buChar char="•"/>
            </a:pPr>
            <a:r>
              <a:rPr lang="ja-JP" altLang="en-US" sz="2220" b="1" dirty="0">
                <a:latin typeface="メイリオ" panose="020B0604030504040204" pitchFamily="50" charset="-128"/>
                <a:ea typeface="メイリオ" panose="020B0604030504040204" pitchFamily="50" charset="-128"/>
                <a:cs typeface="メイリオ" panose="020B0604030504040204" pitchFamily="50" charset="-128"/>
                <a:sym typeface="Roboto"/>
              </a:rPr>
              <a:t>コンプライアンスの検証を常に更新する－すべての製品に</a:t>
            </a:r>
            <a:r>
              <a:rPr lang="ja-JP" altLang="en-US" sz="2220" b="1" dirty="0">
                <a:latin typeface="メイリオ" panose="020B0604030504040204" pitchFamily="50" charset="-128"/>
                <a:ea typeface="メイリオ" panose="020B0604030504040204" pitchFamily="50" charset="-128"/>
                <a:cs typeface="メイリオ" panose="020B0604030504040204" pitchFamily="50" charset="-128"/>
              </a:rPr>
              <a:t>対して－</a:t>
            </a:r>
            <a:endParaRPr lang="ja-JP" altLang="en-US" sz="2220" b="1" dirty="0">
              <a:latin typeface="メイリオ" panose="020B0604030504040204" pitchFamily="50" charset="-128"/>
              <a:ea typeface="メイリオ" panose="020B0604030504040204" pitchFamily="50" charset="-128"/>
              <a:cs typeface="メイリオ" panose="020B0604030504040204" pitchFamily="50" charset="-128"/>
              <a:sym typeface="Roboto"/>
            </a:endParaRPr>
          </a:p>
          <a:p>
            <a:pPr marL="609600" lvl="1" indent="-342900">
              <a:lnSpc>
                <a:spcPct val="90000"/>
              </a:lnSpc>
              <a:spcBef>
                <a:spcPts val="370"/>
              </a:spcBef>
              <a:buSzPct val="82763"/>
              <a:buFont typeface="Wingdings" panose="05000000000000000000" pitchFamily="2" charset="2"/>
              <a:buChar char="Ø"/>
            </a:pPr>
            <a:r>
              <a:rPr lang="ja-JP" altLang="en-US" sz="1850" dirty="0">
                <a:latin typeface="メイリオ" panose="020B0604030504040204" pitchFamily="50" charset="-128"/>
                <a:ea typeface="メイリオ" panose="020B0604030504040204" pitchFamily="50" charset="-128"/>
                <a:cs typeface="メイリオ" panose="020B0604030504040204" pitchFamily="50" charset="-128"/>
              </a:rPr>
              <a:t>製品一つ一つごとに</a:t>
            </a:r>
            <a:r>
              <a:rPr lang="ja-JP" altLang="en-US" sz="1850" dirty="0">
                <a:latin typeface="メイリオ" panose="020B0604030504040204" pitchFamily="50" charset="-128"/>
                <a:ea typeface="メイリオ" panose="020B0604030504040204" pitchFamily="50" charset="-128"/>
                <a:cs typeface="メイリオ" panose="020B0604030504040204" pitchFamily="50" charset="-128"/>
                <a:sym typeface="Roboto"/>
              </a:rPr>
              <a:t>コンプライアンスの検証を行う：</a:t>
            </a:r>
            <a:r>
              <a:rPr lang="en-US" altLang="ja-JP" sz="1850"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1850" dirty="0" err="1">
                <a:latin typeface="メイリオ" panose="020B0604030504040204" pitchFamily="50" charset="-128"/>
                <a:ea typeface="メイリオ" panose="020B0604030504040204" pitchFamily="50" charset="-128"/>
                <a:cs typeface="メイリオ" panose="020B0604030504040204" pitchFamily="50" charset="-128"/>
              </a:rPr>
              <a:t>つの</a:t>
            </a:r>
            <a:r>
              <a:rPr lang="ja-JP" altLang="en-US" sz="1850" dirty="0">
                <a:latin typeface="メイリオ" panose="020B0604030504040204" pitchFamily="50" charset="-128"/>
                <a:ea typeface="メイリオ" panose="020B0604030504040204" pitchFamily="50" charset="-128"/>
                <a:cs typeface="メイリオ" panose="020B0604030504040204" pitchFamily="50" charset="-128"/>
              </a:rPr>
              <a:t>製品に対して</a:t>
            </a:r>
            <a:r>
              <a:rPr lang="en-US" altLang="ja-JP" sz="1850"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sz="1850" dirty="0">
                <a:latin typeface="メイリオ" panose="020B0604030504040204" pitchFamily="50" charset="-128"/>
                <a:ea typeface="メイリオ" panose="020B0604030504040204" pitchFamily="50" charset="-128"/>
                <a:cs typeface="メイリオ" panose="020B0604030504040204" pitchFamily="50" charset="-128"/>
              </a:rPr>
              <a:t>パッケージの使用が承認されたことが、他の製品について承認されることを必ずしも意味しないため。</a:t>
            </a:r>
            <a:endParaRPr lang="ja-JP" altLang="en-US" sz="1850" dirty="0">
              <a:latin typeface="メイリオ" panose="020B0604030504040204" pitchFamily="50" charset="-128"/>
              <a:ea typeface="メイリオ" panose="020B0604030504040204" pitchFamily="50" charset="-128"/>
              <a:cs typeface="メイリオ" panose="020B0604030504040204" pitchFamily="50" charset="-128"/>
              <a:sym typeface="Roboto"/>
            </a:endParaRPr>
          </a:p>
          <a:p>
            <a:pPr lvl="0">
              <a:lnSpc>
                <a:spcPct val="90000"/>
              </a:lnSpc>
              <a:spcBef>
                <a:spcPts val="444"/>
              </a:spcBef>
              <a:buSzPct val="85772"/>
              <a:buFont typeface="Arial"/>
              <a:buChar char="•"/>
            </a:pPr>
            <a:r>
              <a:rPr lang="ja-JP" altLang="en-US" sz="2220" b="1" dirty="0">
                <a:latin typeface="メイリオ" panose="020B0604030504040204" pitchFamily="50" charset="-128"/>
                <a:ea typeface="メイリオ" panose="020B0604030504040204" pitchFamily="50" charset="-128"/>
                <a:cs typeface="メイリオ" panose="020B0604030504040204" pitchFamily="50" charset="-128"/>
                <a:sym typeface="Roboto"/>
              </a:rPr>
              <a:t>そして、</a:t>
            </a:r>
            <a:r>
              <a:rPr lang="en-US" altLang="ja-JP" sz="2220" b="1" dirty="0">
                <a:latin typeface="メイリオ" panose="020B0604030504040204" pitchFamily="50" charset="-128"/>
                <a:ea typeface="メイリオ" panose="020B0604030504040204" pitchFamily="50" charset="-128"/>
                <a:cs typeface="メイリオ" panose="020B0604030504040204" pitchFamily="50" charset="-128"/>
                <a:sym typeface="Roboto"/>
              </a:rPr>
              <a:t>FOSS</a:t>
            </a:r>
            <a:r>
              <a:rPr lang="ja-JP" altLang="en-US" sz="2220" b="1" dirty="0">
                <a:latin typeface="メイリオ" panose="020B0604030504040204" pitchFamily="50" charset="-128"/>
                <a:ea typeface="メイリオ" panose="020B0604030504040204" pitchFamily="50" charset="-128"/>
                <a:cs typeface="メイリオ" panose="020B0604030504040204" pitchFamily="50" charset="-128"/>
                <a:sym typeface="Roboto"/>
              </a:rPr>
              <a:t>の新バージョンへのアップグレードごとにそれを行う </a:t>
            </a:r>
          </a:p>
          <a:p>
            <a:pPr marL="609600" lvl="1" indent="-342900">
              <a:lnSpc>
                <a:spcPct val="90000"/>
              </a:lnSpc>
              <a:spcBef>
                <a:spcPts val="370"/>
              </a:spcBef>
              <a:buSzPct val="82763"/>
              <a:buFont typeface="Wingdings" panose="05000000000000000000" pitchFamily="2" charset="2"/>
              <a:buChar char="Ø"/>
            </a:pPr>
            <a:r>
              <a:rPr lang="ja-JP" altLang="en-US" sz="1850" dirty="0">
                <a:latin typeface="メイリオ" panose="020B0604030504040204" pitchFamily="50" charset="-128"/>
                <a:ea typeface="メイリオ" panose="020B0604030504040204" pitchFamily="50" charset="-128"/>
                <a:cs typeface="メイリオ" panose="020B0604030504040204" pitchFamily="50" charset="-128"/>
                <a:sym typeface="Roboto"/>
              </a:rPr>
              <a:t>同じ</a:t>
            </a:r>
            <a:r>
              <a:rPr lang="en-US" altLang="ja-JP" sz="1850" dirty="0">
                <a:latin typeface="メイリオ" panose="020B0604030504040204" pitchFamily="50" charset="-128"/>
                <a:ea typeface="メイリオ" panose="020B0604030504040204" pitchFamily="50" charset="-128"/>
                <a:cs typeface="メイリオ" panose="020B0604030504040204" pitchFamily="50" charset="-128"/>
                <a:sym typeface="Roboto"/>
              </a:rPr>
              <a:t>FOSS</a:t>
            </a:r>
            <a:r>
              <a:rPr lang="ja-JP" altLang="en-US" sz="1850" dirty="0">
                <a:latin typeface="メイリオ" panose="020B0604030504040204" pitchFamily="50" charset="-128"/>
                <a:ea typeface="メイリオ" panose="020B0604030504040204" pitchFamily="50" charset="-128"/>
                <a:cs typeface="メイリオ" panose="020B0604030504040204" pitchFamily="50" charset="-128"/>
                <a:sym typeface="Roboto"/>
              </a:rPr>
              <a:t>コンポーネント</a:t>
            </a:r>
            <a:r>
              <a:rPr lang="ja-JP" altLang="en-US" sz="1850" dirty="0">
                <a:latin typeface="メイリオ" panose="020B0604030504040204" pitchFamily="50" charset="-128"/>
                <a:ea typeface="メイリオ" panose="020B0604030504040204" pitchFamily="50" charset="-128"/>
                <a:cs typeface="メイリオ" panose="020B0604030504040204" pitchFamily="50" charset="-128"/>
              </a:rPr>
              <a:t>の各</a:t>
            </a:r>
            <a:r>
              <a:rPr lang="ja-JP" altLang="en-US" sz="1850" dirty="0">
                <a:latin typeface="メイリオ" panose="020B0604030504040204" pitchFamily="50" charset="-128"/>
                <a:ea typeface="メイリオ" panose="020B0604030504040204" pitchFamily="50" charset="-128"/>
                <a:cs typeface="メイリオ" panose="020B0604030504040204" pitchFamily="50" charset="-128"/>
                <a:sym typeface="Roboto"/>
              </a:rPr>
              <a:t>バージョンがレビューされ承認されることを確かなものとする</a:t>
            </a:r>
          </a:p>
          <a:p>
            <a:pPr marL="609600" lvl="1" indent="-342900">
              <a:lnSpc>
                <a:spcPct val="90000"/>
              </a:lnSpc>
              <a:spcBef>
                <a:spcPts val="370"/>
              </a:spcBef>
              <a:buSzPct val="82763"/>
              <a:buFont typeface="Wingdings" panose="05000000000000000000" pitchFamily="2" charset="2"/>
              <a:buChar char="Ø"/>
            </a:pPr>
            <a:r>
              <a:rPr lang="ja-JP" altLang="en-US" sz="1850" dirty="0">
                <a:latin typeface="メイリオ" panose="020B0604030504040204" pitchFamily="50" charset="-128"/>
                <a:ea typeface="メイリオ" panose="020B0604030504040204" pitchFamily="50" charset="-128"/>
                <a:cs typeface="メイリオ" panose="020B0604030504040204" pitchFamily="50" charset="-128"/>
                <a:sym typeface="Roboto"/>
              </a:rPr>
              <a:t>ある</a:t>
            </a:r>
            <a:r>
              <a:rPr lang="en-US" altLang="ja-JP" sz="1850" dirty="0">
                <a:latin typeface="メイリオ" panose="020B0604030504040204" pitchFamily="50" charset="-128"/>
                <a:ea typeface="メイリオ" panose="020B0604030504040204" pitchFamily="50" charset="-128"/>
                <a:cs typeface="メイリオ" panose="020B0604030504040204" pitchFamily="50" charset="-128"/>
                <a:sym typeface="Roboto"/>
              </a:rPr>
              <a:t>FOSS</a:t>
            </a:r>
            <a:r>
              <a:rPr lang="ja-JP" altLang="en-US" sz="1850" dirty="0">
                <a:latin typeface="メイリオ" panose="020B0604030504040204" pitchFamily="50" charset="-128"/>
                <a:ea typeface="メイリオ" panose="020B0604030504040204" pitchFamily="50" charset="-128"/>
                <a:cs typeface="メイリオ" panose="020B0604030504040204" pitchFamily="50" charset="-128"/>
                <a:sym typeface="Roboto"/>
              </a:rPr>
              <a:t>パッケージのバージョンをアップグレードする</a:t>
            </a:r>
            <a:r>
              <a:rPr lang="ja-JP" altLang="en-US" sz="1850" dirty="0">
                <a:latin typeface="メイリオ" panose="020B0604030504040204" pitchFamily="50" charset="-128"/>
                <a:ea typeface="メイリオ" panose="020B0604030504040204" pitchFamily="50" charset="-128"/>
                <a:cs typeface="メイリオ" panose="020B0604030504040204" pitchFamily="50" charset="-128"/>
              </a:rPr>
              <a:t>時</a:t>
            </a:r>
            <a:r>
              <a:rPr lang="ja-JP" altLang="en-US" sz="1850" dirty="0">
                <a:latin typeface="メイリオ" panose="020B0604030504040204" pitchFamily="50" charset="-128"/>
                <a:ea typeface="メイリオ" panose="020B0604030504040204" pitchFamily="50" charset="-128"/>
                <a:cs typeface="メイリオ" panose="020B0604030504040204" pitchFamily="50" charset="-128"/>
                <a:sym typeface="Roboto"/>
              </a:rPr>
              <a:t>に、新しいバージョンのライセンスが以前に使われていたバージョンのライセンスと同じであることを確認する（バージョンのアップグレードでライセンスが変更される</a:t>
            </a:r>
            <a:r>
              <a:rPr lang="ja-JP" altLang="en-US" sz="1850" dirty="0">
                <a:latin typeface="メイリオ" panose="020B0604030504040204" pitchFamily="50" charset="-128"/>
                <a:ea typeface="メイリオ" panose="020B0604030504040204" pitchFamily="50" charset="-128"/>
                <a:cs typeface="メイリオ" panose="020B0604030504040204" pitchFamily="50" charset="-128"/>
              </a:rPr>
              <a:t>可能性がある）</a:t>
            </a:r>
          </a:p>
          <a:p>
            <a:pPr marL="609600" lvl="1" indent="-342900">
              <a:lnSpc>
                <a:spcPct val="90000"/>
              </a:lnSpc>
              <a:spcBef>
                <a:spcPts val="370"/>
              </a:spcBef>
              <a:buSzPct val="82763"/>
              <a:buFont typeface="Wingdings" panose="05000000000000000000" pitchFamily="2" charset="2"/>
              <a:buChar char="Ø"/>
            </a:pPr>
            <a:r>
              <a:rPr lang="en-US" altLang="ja-JP" sz="1850" dirty="0">
                <a:latin typeface="メイリオ" panose="020B0604030504040204" pitchFamily="50" charset="-128"/>
                <a:ea typeface="メイリオ" panose="020B0604030504040204" pitchFamily="50" charset="-128"/>
                <a:cs typeface="メイリオ" panose="020B0604030504040204" pitchFamily="50" charset="-128"/>
                <a:sym typeface="Roboto"/>
              </a:rPr>
              <a:t>FOSS</a:t>
            </a:r>
            <a:r>
              <a:rPr lang="ja-JP" altLang="en-US" sz="1850" dirty="0">
                <a:latin typeface="メイリオ" panose="020B0604030504040204" pitchFamily="50" charset="-128"/>
                <a:ea typeface="メイリオ" panose="020B0604030504040204" pitchFamily="50" charset="-128"/>
                <a:cs typeface="メイリオ" panose="020B0604030504040204" pitchFamily="50" charset="-128"/>
                <a:sym typeface="Roboto"/>
              </a:rPr>
              <a:t>プロジェクトのライセンスが変更された場合にコンプライアンスの記録がアッ</a:t>
            </a:r>
            <a:r>
              <a:rPr lang="ja-JP" altLang="en-US" sz="1850"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プデートされ、新しいライセンスが矛盾を起こさないことを確かなものとする</a:t>
            </a:r>
            <a:endParaRPr lang="ja-JP" altLang="en-US" sz="2220"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a:p>
            <a:endParaRPr lang="ja-JP" altLang="en-US" dirty="0"/>
          </a:p>
        </p:txBody>
      </p:sp>
    </p:spTree>
    <p:extLst>
      <p:ext uri="{BB962C8B-B14F-4D97-AF65-F5344CB8AC3E}">
        <p14:creationId xmlns:p14="http://schemas.microsoft.com/office/powerpoint/2010/main" val="224381432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normAutofit fontScale="90000"/>
          </a:bodyPr>
          <a:lstStyle/>
          <a:p>
            <a:r>
              <a:rPr lang="ja-JP" altLang="en-US" dirty="0">
                <a:solidFill>
                  <a:schemeClr val="dk2"/>
                </a:solidFill>
                <a:latin typeface="メイリオ" panose="020B0604030504040204" pitchFamily="50" charset="-128"/>
                <a:ea typeface="メイリオ" panose="020B0604030504040204" pitchFamily="50" charset="-128"/>
                <a:cs typeface="メイリオ" panose="020B0604030504040204" pitchFamily="50" charset="-128"/>
                <a:sym typeface="Roboto"/>
              </a:rPr>
              <a:t>コンプライアンス プロセスを</a:t>
            </a:r>
            <a:r>
              <a:rPr lang="en-US" altLang="ja-JP" dirty="0">
                <a:solidFill>
                  <a:schemeClr val="dk2"/>
                </a:solidFill>
                <a:latin typeface="メイリオ" panose="020B0604030504040204" pitchFamily="50" charset="-128"/>
                <a:ea typeface="メイリオ" panose="020B0604030504040204" pitchFamily="50" charset="-128"/>
                <a:cs typeface="メイリオ" panose="020B0604030504040204" pitchFamily="50" charset="-128"/>
                <a:sym typeface="Roboto"/>
              </a:rPr>
              <a:t/>
            </a:r>
            <a:br>
              <a:rPr lang="en-US" altLang="ja-JP" dirty="0">
                <a:solidFill>
                  <a:schemeClr val="dk2"/>
                </a:solidFill>
                <a:latin typeface="メイリオ" panose="020B0604030504040204" pitchFamily="50" charset="-128"/>
                <a:ea typeface="メイリオ" panose="020B0604030504040204" pitchFamily="50" charset="-128"/>
                <a:cs typeface="メイリオ" panose="020B0604030504040204" pitchFamily="50" charset="-128"/>
                <a:sym typeface="Roboto"/>
              </a:rPr>
            </a:br>
            <a:r>
              <a:rPr lang="ja-JP" altLang="en-US" dirty="0">
                <a:solidFill>
                  <a:schemeClr val="dk2"/>
                </a:solidFill>
                <a:latin typeface="メイリオ" panose="020B0604030504040204" pitchFamily="50" charset="-128"/>
                <a:ea typeface="メイリオ" panose="020B0604030504040204" pitchFamily="50" charset="-128"/>
                <a:cs typeface="メイリオ" panose="020B0604030504040204" pitchFamily="50" charset="-128"/>
                <a:sym typeface="Roboto"/>
              </a:rPr>
              <a:t>すべての</a:t>
            </a:r>
            <a:r>
              <a:rPr lang="en-US" altLang="ja-JP" dirty="0">
                <a:solidFill>
                  <a:schemeClr val="dk2"/>
                </a:solidFill>
                <a:latin typeface="メイリオ" panose="020B0604030504040204" pitchFamily="50" charset="-128"/>
                <a:ea typeface="メイリオ" panose="020B0604030504040204" pitchFamily="50" charset="-128"/>
                <a:cs typeface="メイリオ" panose="020B0604030504040204" pitchFamily="50" charset="-128"/>
                <a:sym typeface="Roboto"/>
              </a:rPr>
              <a:t>FOSS</a:t>
            </a:r>
            <a:r>
              <a:rPr lang="ja-JP" altLang="en-US" dirty="0">
                <a:solidFill>
                  <a:schemeClr val="dk2"/>
                </a:solidFill>
                <a:latin typeface="メイリオ" panose="020B0604030504040204" pitchFamily="50" charset="-128"/>
                <a:ea typeface="メイリオ" panose="020B0604030504040204" pitchFamily="50" charset="-128"/>
                <a:cs typeface="メイリオ" panose="020B0604030504040204" pitchFamily="50" charset="-128"/>
                <a:sym typeface="Roboto"/>
              </a:rPr>
              <a:t>コンポーネントに適用する</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コンテンツ プレースホルダー 2">
            <a:extLst>
              <a:ext uri="{FF2B5EF4-FFF2-40B4-BE49-F238E27FC236}">
                <a16:creationId xmlns:a16="http://schemas.microsoft.com/office/drawing/2014/main" xmlns="" id="{BFAC546B-21E1-4A7C-99AD-682A77896262}"/>
              </a:ext>
            </a:extLst>
          </p:cNvPr>
          <p:cNvSpPr>
            <a:spLocks noGrp="1"/>
          </p:cNvSpPr>
          <p:nvPr>
            <p:ph idx="1"/>
          </p:nvPr>
        </p:nvSpPr>
        <p:spPr/>
        <p:txBody>
          <a:bodyPr/>
          <a:lstStyle/>
          <a:p>
            <a:pPr lvl="0">
              <a:spcBef>
                <a:spcPts val="0"/>
              </a:spcBef>
              <a:buFont typeface="Arial"/>
              <a:buChar char="•"/>
            </a:pPr>
            <a:endParaRPr lang="en-US" altLang="ja-JP"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a:p>
            <a:pPr lvl="0">
              <a:spcBef>
                <a:spcPts val="0"/>
              </a:spcBef>
              <a:buFont typeface="Arial"/>
              <a:buChar char="•"/>
            </a:pP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外製（</a:t>
            </a:r>
            <a:r>
              <a:rPr lang="en-US" altLang="ja-JP" b="1" dirty="0">
                <a:latin typeface="メイリオ" panose="020B0604030504040204" pitchFamily="50" charset="-128"/>
                <a:ea typeface="メイリオ" panose="020B0604030504040204" pitchFamily="50" charset="-128"/>
                <a:cs typeface="メイリオ" panose="020B0604030504040204" pitchFamily="50" charset="-128"/>
              </a:rPr>
              <a:t>In-bound</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：外部から入ってくる）ソフトウェア</a:t>
            </a:r>
            <a:endParaRPr lang="en-US" altLang="ja-JP" b="1"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a:p>
            <a:pPr marL="609600" lvl="1" indent="-342900">
              <a:spcBef>
                <a:spcPts val="400"/>
              </a:spcBef>
              <a:buFont typeface="Wingdings" panose="05000000000000000000" pitchFamily="2" charset="2"/>
              <a:buChar char="Ø"/>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サプライヤから納入されるソフトウェアにどういった</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が含まれるかを理解するためのステップをとる</a:t>
            </a:r>
            <a:endParaRPr lang="en-US" altLang="ja-JP"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a:p>
            <a:pPr marL="609600" lvl="1" indent="-342900">
              <a:spcBef>
                <a:spcPts val="400"/>
              </a:spcBef>
              <a:buFont typeface="Wingdings" panose="05000000000000000000" pitchFamily="2" charset="2"/>
              <a:buChar char="Ø"/>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自製品に含まれる</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で</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あろうすべてのソフトウェアに対し負うべき義務を評価する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marL="609600" lvl="1" indent="-342900">
              <a:spcBef>
                <a:spcPts val="400"/>
              </a:spcBef>
              <a:buFont typeface="Wingdings" panose="05000000000000000000" pitchFamily="2" charset="2"/>
              <a:buChar char="Ø"/>
            </a:pPr>
            <a:r>
              <a:rPr lang="ja-JP" altLang="en-US"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ソフトウェア提供者から受領したソースコードは必ず監査する、もしくはその代わりに、ソフトウェア提供者に対し、あらゆるソースコードについてソースコード監査レポートを義務付ける企業ポリシーを策定する</a:t>
            </a:r>
            <a:endParaRPr lang="en-US" altLang="ja-JP"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a:p>
            <a:endParaRPr lang="ja-JP" altLang="en-US" dirty="0"/>
          </a:p>
        </p:txBody>
      </p:sp>
    </p:spTree>
    <p:extLst>
      <p:ext uri="{BB962C8B-B14F-4D97-AF65-F5344CB8AC3E}">
        <p14:creationId xmlns:p14="http://schemas.microsoft.com/office/powerpoint/2010/main" val="20951171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normAutofit/>
          </a:bodyPr>
          <a:lstStyle/>
          <a:p>
            <a:r>
              <a:rPr lang="ja-JP" altLang="en-US" dirty="0">
                <a:solidFill>
                  <a:srgbClr val="D2533C"/>
                </a:solidFill>
                <a:latin typeface="メイリオ" panose="020B0604030504040204" pitchFamily="50" charset="-128"/>
                <a:ea typeface="メイリオ" panose="020B0604030504040204" pitchFamily="50" charset="-128"/>
                <a:cs typeface="メイリオ" panose="020B0604030504040204" pitchFamily="50" charset="-128"/>
                <a:sym typeface="Roboto"/>
              </a:rPr>
              <a:t>理解度チェック</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コンテンツ プレースホルダー 2">
            <a:extLst>
              <a:ext uri="{FF2B5EF4-FFF2-40B4-BE49-F238E27FC236}">
                <a16:creationId xmlns:a16="http://schemas.microsoft.com/office/drawing/2014/main" xmlns="" id="{BFAC546B-21E1-4A7C-99AD-682A77896262}"/>
              </a:ext>
            </a:extLst>
          </p:cNvPr>
          <p:cNvSpPr>
            <a:spLocks noGrp="1"/>
          </p:cNvSpPr>
          <p:nvPr>
            <p:ph idx="1"/>
          </p:nvPr>
        </p:nvSpPr>
        <p:spPr/>
        <p:txBody>
          <a:bodyPr/>
          <a:lstStyle/>
          <a:p>
            <a:pPr lvl="0">
              <a:spcBef>
                <a:spcPts val="0"/>
              </a:spcBef>
              <a:buFont typeface="Arial"/>
              <a:buChar char="•"/>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開発者が</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を取り扱う際に実践すべき一般的なガイドラインをいくつか挙げてください</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0">
              <a:spcBef>
                <a:spcPts val="0"/>
              </a:spcBef>
              <a:buFont typeface="Arial"/>
              <a:buChar char="•"/>
            </a:pPr>
            <a:r>
              <a:rPr lang="en-US" altLang="ja-JP" dirty="0">
                <a:latin typeface="メイリオ" panose="020B0604030504040204" pitchFamily="50" charset="-128"/>
                <a:ea typeface="メイリオ" panose="020B0604030504040204" pitchFamily="50" charset="-128"/>
                <a:cs typeface="メイリオ" panose="020B0604030504040204" pitchFamily="50" charset="-128"/>
                <a:sym typeface="Roboto"/>
              </a:rPr>
              <a:t>FOSS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Roboto"/>
              </a:rPr>
              <a:t>のラインセンス</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ヘッダー情報を削除したり変更したりするべきでしょうか？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0">
              <a:spcBef>
                <a:spcPts val="480"/>
              </a:spcBef>
              <a:buFont typeface="Arial"/>
              <a:buChar char="•"/>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コンプライアンス プロセスにおける重要なステップをいくつか挙げてください</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0">
              <a:spcBef>
                <a:spcPts val="480"/>
              </a:spcBef>
              <a:buFont typeface="Arial"/>
              <a:buChar char="•"/>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以前にレビューした</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コンポーネントの新しいバージョンが発生させうる新たな問題とは、どういったものでしょうか？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0">
              <a:spcBef>
                <a:spcPts val="480"/>
              </a:spcBef>
              <a:spcAft>
                <a:spcPts val="1800"/>
              </a:spcAft>
              <a:buFont typeface="Arial"/>
              <a:buChar char="•"/>
            </a:pPr>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Roboto"/>
              </a:rPr>
              <a:t>外製のソフトウェアについて考慮すべき</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リスク</a:t>
            </a:r>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Roboto"/>
              </a:rPr>
              <a:t>とは何ですか？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sym typeface="Roboto"/>
            </a:endParaRPr>
          </a:p>
          <a:p>
            <a:pPr marL="0" lvl="0" indent="0">
              <a:spcBef>
                <a:spcPts val="480"/>
              </a:spcBef>
              <a:buSzPct val="25000"/>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無償で自由に利用できる開発者向けコンプライアンス基礎教育は</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The Linux Foundation</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から提供されております。詳しくはこちらから：</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Roboto"/>
              </a:rPr>
              <a:t> </a:t>
            </a:r>
            <a:b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Roboto"/>
              </a:rPr>
            </a:br>
            <a:r>
              <a:rPr lang="en-US" altLang="ja-JP" sz="1400" u="sng" dirty="0">
                <a:solidFill>
                  <a:schemeClr val="hlink"/>
                </a:solidFill>
                <a:latin typeface="メイリオ" panose="020B0604030504040204" pitchFamily="50" charset="-128"/>
                <a:ea typeface="メイリオ" panose="020B0604030504040204" pitchFamily="50" charset="-128"/>
                <a:cs typeface="メイリオ" panose="020B0604030504040204" pitchFamily="50" charset="-128"/>
                <a:sym typeface="Roboto Mono"/>
                <a:hlinkClick r:id="rId3"/>
              </a:rPr>
              <a:t>https://training.linuxfoundation.org/linux-courses/open-source-compliance-courses/ compliance-basics-for-developers</a:t>
            </a:r>
          </a:p>
          <a:p>
            <a:endParaRPr lang="ja-JP" altLang="en-US" dirty="0"/>
          </a:p>
        </p:txBody>
      </p:sp>
    </p:spTree>
    <p:extLst>
      <p:ext uri="{BB962C8B-B14F-4D97-AF65-F5344CB8AC3E}">
        <p14:creationId xmlns:p14="http://schemas.microsoft.com/office/powerpoint/2010/main" val="42496613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ソフトウェアに最も関係する</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r>
            <a:br>
              <a:rPr lang="en-US" altLang="ja-JP" dirty="0">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著作権における「権利」</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Content Placeholder 2"/>
          <p:cNvSpPr>
            <a:spLocks noGrp="1"/>
          </p:cNvSpPr>
          <p:nvPr>
            <p:ph idx="1"/>
          </p:nvPr>
        </p:nvSpPr>
        <p:spPr>
          <a:xfrm>
            <a:off x="608400" y="1704280"/>
            <a:ext cx="10685440" cy="4920097"/>
          </a:xfrm>
        </p:spPr>
        <p:txBody>
          <a:bodyPr vert="horz" lIns="91440" tIns="45720" rIns="91440" bIns="45720" rtlCol="0" anchor="t">
            <a:normAutofit fontScale="92500"/>
          </a:bodyPr>
          <a:lstStyle/>
          <a:p>
            <a:r>
              <a:rPr lang="en-US" sz="2600" dirty="0" err="1">
                <a:latin typeface="メイリオ" panose="020B0604030504040204" pitchFamily="50" charset="-128"/>
                <a:ea typeface="メイリオ" panose="020B0604030504040204" pitchFamily="50" charset="-128"/>
                <a:cs typeface="メイリオ" panose="020B0604030504040204" pitchFamily="50" charset="-128"/>
              </a:rPr>
              <a:t>ソフトウェアを</a:t>
            </a:r>
            <a:r>
              <a:rPr lang="en-US" sz="26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600" dirty="0">
                <a:latin typeface="メイリオ" panose="020B0604030504040204" pitchFamily="50" charset="-128"/>
                <a:ea typeface="メイリオ" panose="020B0604030504040204" pitchFamily="50" charset="-128"/>
                <a:cs typeface="メイリオ" panose="020B0604030504040204" pitchFamily="50" charset="-128"/>
              </a:rPr>
              <a:t>「</a:t>
            </a:r>
            <a:r>
              <a:rPr lang="en-US" sz="2600" dirty="0" err="1">
                <a:latin typeface="メイリオ" panose="020B0604030504040204" pitchFamily="50" charset="-128"/>
                <a:ea typeface="メイリオ" panose="020B0604030504040204" pitchFamily="50" charset="-128"/>
                <a:cs typeface="メイリオ" panose="020B0604030504040204" pitchFamily="50" charset="-128"/>
              </a:rPr>
              <a:t>複製</a:t>
            </a:r>
            <a:r>
              <a:rPr lang="ja-JP" altLang="en-US" sz="2600" dirty="0">
                <a:latin typeface="メイリオ" panose="020B0604030504040204" pitchFamily="50" charset="-128"/>
                <a:ea typeface="メイリオ" panose="020B0604030504040204" pitchFamily="50" charset="-128"/>
                <a:cs typeface="メイリオ" panose="020B0604030504040204" pitchFamily="50" charset="-128"/>
              </a:rPr>
              <a:t>」</a:t>
            </a:r>
            <a:r>
              <a:rPr lang="en-US" sz="2600" dirty="0" err="1">
                <a:latin typeface="メイリオ" panose="020B0604030504040204" pitchFamily="50" charset="-128"/>
                <a:ea typeface="メイリオ" panose="020B0604030504040204" pitchFamily="50" charset="-128"/>
                <a:cs typeface="メイリオ" panose="020B0604030504040204" pitchFamily="50" charset="-128"/>
              </a:rPr>
              <a:t>する</a:t>
            </a:r>
            <a:r>
              <a:rPr lang="en-US" sz="2600" dirty="0">
                <a:latin typeface="メイリオ" panose="020B0604030504040204" pitchFamily="50" charset="-128"/>
                <a:ea typeface="メイリオ" panose="020B0604030504040204" pitchFamily="50" charset="-128"/>
                <a:cs typeface="メイリオ" panose="020B0604030504040204" pitchFamily="50" charset="-128"/>
              </a:rPr>
              <a:t> </a:t>
            </a:r>
            <a:r>
              <a:rPr lang="en-US" sz="2600" dirty="0" err="1">
                <a:latin typeface="メイリオ" panose="020B0604030504040204" pitchFamily="50" charset="-128"/>
                <a:ea typeface="メイリオ" panose="020B0604030504040204" pitchFamily="50" charset="-128"/>
                <a:cs typeface="メイリオ" panose="020B0604030504040204" pitchFamily="50" charset="-128"/>
              </a:rPr>
              <a:t>権利</a:t>
            </a:r>
            <a:r>
              <a:rPr lang="ja-JP" altLang="en-US" sz="2600" dirty="0">
                <a:latin typeface="メイリオ" panose="020B0604030504040204" pitchFamily="50" charset="-128"/>
                <a:ea typeface="メイリオ" panose="020B0604030504040204" pitchFamily="50" charset="-128"/>
                <a:cs typeface="メイリオ" panose="020B0604030504040204" pitchFamily="50" charset="-128"/>
              </a:rPr>
              <a:t>：</a:t>
            </a:r>
            <a:r>
              <a:rPr lang="en-US" sz="2600" dirty="0">
                <a:latin typeface="メイリオ" panose="020B0604030504040204" pitchFamily="50" charset="-128"/>
                <a:ea typeface="メイリオ" panose="020B0604030504040204" pitchFamily="50" charset="-128"/>
                <a:cs typeface="メイリオ" panose="020B0604030504040204" pitchFamily="50" charset="-128"/>
              </a:rPr>
              <a:t> </a:t>
            </a:r>
            <a:r>
              <a:rPr lang="en-US" sz="2600" dirty="0" err="1">
                <a:latin typeface="メイリオ" panose="020B0604030504040204" pitchFamily="50" charset="-128"/>
                <a:ea typeface="メイリオ" panose="020B0604030504040204" pitchFamily="50" charset="-128"/>
                <a:cs typeface="メイリオ" panose="020B0604030504040204" pitchFamily="50" charset="-128"/>
              </a:rPr>
              <a:t>コピーを作成する</a:t>
            </a:r>
            <a:r>
              <a:rPr lang="ja-JP" altLang="en-US" sz="2600" dirty="0">
                <a:latin typeface="メイリオ" panose="020B0604030504040204" pitchFamily="50" charset="-128"/>
                <a:ea typeface="メイリオ" panose="020B0604030504040204" pitchFamily="50" charset="-128"/>
                <a:cs typeface="メイリオ" panose="020B0604030504040204" pitchFamily="50" charset="-128"/>
              </a:rPr>
              <a:t>ことができる</a:t>
            </a:r>
            <a:endParaRPr lang="en-US" sz="2600" dirty="0">
              <a:latin typeface="メイリオ" panose="020B0604030504040204" pitchFamily="50" charset="-128"/>
              <a:ea typeface="メイリオ" panose="020B0604030504040204" pitchFamily="50" charset="-128"/>
              <a:cs typeface="メイリオ" panose="020B0604030504040204" pitchFamily="50" charset="-128"/>
            </a:endParaRPr>
          </a:p>
          <a:p>
            <a:r>
              <a:rPr lang="en-US" sz="26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600" dirty="0">
                <a:latin typeface="メイリオ" panose="020B0604030504040204" pitchFamily="50" charset="-128"/>
                <a:ea typeface="メイリオ" panose="020B0604030504040204" pitchFamily="50" charset="-128"/>
                <a:cs typeface="メイリオ" panose="020B0604030504040204" pitchFamily="50" charset="-128"/>
              </a:rPr>
              <a:t>派生的著作物（</a:t>
            </a:r>
            <a:r>
              <a:rPr lang="en-US" altLang="ja-JP" sz="2600" dirty="0">
                <a:latin typeface="メイリオ" panose="020B0604030504040204" pitchFamily="50" charset="-128"/>
                <a:ea typeface="メイリオ" panose="020B0604030504040204" pitchFamily="50" charset="-128"/>
                <a:cs typeface="メイリオ" panose="020B0604030504040204" pitchFamily="50" charset="-128"/>
              </a:rPr>
              <a:t>Derivative work</a:t>
            </a:r>
            <a:r>
              <a:rPr lang="ja-JP" altLang="en-US" sz="2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600" baseline="30000" dirty="0">
                <a:latin typeface="メイリオ" panose="020B0604030504040204" pitchFamily="50" charset="-128"/>
                <a:ea typeface="メイリオ" panose="020B0604030504040204" pitchFamily="50" charset="-128"/>
                <a:cs typeface="メイリオ" panose="020B0604030504040204" pitchFamily="50" charset="-128"/>
              </a:rPr>
              <a:t>※</a:t>
            </a:r>
            <a:r>
              <a:rPr lang="en-US" sz="2600" dirty="0">
                <a:latin typeface="メイリオ" panose="020B0604030504040204" pitchFamily="50" charset="-128"/>
                <a:ea typeface="メイリオ" panose="020B0604030504040204" pitchFamily="50" charset="-128"/>
                <a:cs typeface="メイリオ" panose="020B0604030504040204" pitchFamily="50" charset="-128"/>
              </a:rPr>
              <a:t>」 </a:t>
            </a:r>
            <a:r>
              <a:rPr lang="en-US" sz="2600" dirty="0" err="1">
                <a:latin typeface="メイリオ" panose="020B0604030504040204" pitchFamily="50" charset="-128"/>
                <a:ea typeface="メイリオ" panose="020B0604030504040204" pitchFamily="50" charset="-128"/>
                <a:cs typeface="メイリオ" panose="020B0604030504040204" pitchFamily="50" charset="-128"/>
              </a:rPr>
              <a:t>を作る権利</a:t>
            </a:r>
            <a:r>
              <a:rPr lang="ja-JP" altLang="en-US" sz="2600" dirty="0">
                <a:latin typeface="メイリオ" panose="020B0604030504040204" pitchFamily="50" charset="-128"/>
                <a:ea typeface="メイリオ" panose="020B0604030504040204" pitchFamily="50" charset="-128"/>
                <a:cs typeface="メイリオ" panose="020B0604030504040204" pitchFamily="50" charset="-128"/>
              </a:rPr>
              <a:t>：</a:t>
            </a:r>
            <a:r>
              <a:rPr lang="en-US" sz="2600" dirty="0" err="1">
                <a:latin typeface="メイリオ" panose="020B0604030504040204" pitchFamily="50" charset="-128"/>
                <a:ea typeface="メイリオ" panose="020B0604030504040204" pitchFamily="50" charset="-128"/>
                <a:cs typeface="メイリオ" panose="020B0604030504040204" pitchFamily="50" charset="-128"/>
              </a:rPr>
              <a:t>修正を加える</a:t>
            </a:r>
            <a:r>
              <a:rPr lang="ja-JP" altLang="en-US" sz="2600" dirty="0">
                <a:latin typeface="メイリオ" panose="020B0604030504040204" pitchFamily="50" charset="-128"/>
                <a:ea typeface="メイリオ" panose="020B0604030504040204" pitchFamily="50" charset="-128"/>
                <a:cs typeface="メイリオ" panose="020B0604030504040204" pitchFamily="50" charset="-128"/>
              </a:rPr>
              <a:t>ことができる</a:t>
            </a:r>
            <a:endParaRPr lang="en-US" sz="2600"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ja-JP" altLang="en-US" sz="1900" dirty="0">
                <a:latin typeface="メイリオ" panose="020B0604030504040204" pitchFamily="50" charset="-128"/>
                <a:ea typeface="メイリオ" panose="020B0604030504040204" pitchFamily="50" charset="-128"/>
                <a:cs typeface="メイリオ" panose="020B0604030504040204" pitchFamily="50" charset="-128"/>
              </a:rPr>
              <a:t>派生的著作物</a:t>
            </a:r>
            <a:r>
              <a:rPr lang="en-US" altLang="ja-JP" sz="1900" dirty="0">
                <a:latin typeface="メイリオ" panose="020B0604030504040204" pitchFamily="50" charset="-128"/>
                <a:ea typeface="メイリオ" panose="020B0604030504040204" pitchFamily="50" charset="-128"/>
                <a:cs typeface="メイリオ" panose="020B0604030504040204" pitchFamily="50" charset="-128"/>
              </a:rPr>
              <a:t>(Derivative work)</a:t>
            </a:r>
            <a:r>
              <a:rPr lang="ja-JP" altLang="en-US" sz="1900" dirty="0">
                <a:latin typeface="メイリオ" panose="020B0604030504040204" pitchFamily="50" charset="-128"/>
                <a:ea typeface="メイリオ" panose="020B0604030504040204" pitchFamily="50" charset="-128"/>
                <a:cs typeface="メイリオ" panose="020B0604030504040204" pitchFamily="50" charset="-128"/>
              </a:rPr>
              <a:t>という用語は米国著作権法から来ている</a:t>
            </a:r>
            <a:endParaRPr lang="en-US" altLang="ja-JP" sz="1900"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ja-JP" altLang="en-US" sz="1900" dirty="0">
                <a:latin typeface="メイリオ" panose="020B0604030504040204" pitchFamily="50" charset="-128"/>
                <a:ea typeface="メイリオ" panose="020B0604030504040204" pitchFamily="50" charset="-128"/>
                <a:cs typeface="メイリオ" panose="020B0604030504040204" pitchFamily="50" charset="-128"/>
              </a:rPr>
              <a:t>辞書の定義ではなく、法に基づき特定の意味を成す専門的用語（</a:t>
            </a:r>
            <a:r>
              <a:rPr lang="en-US" altLang="ja-JP" sz="1900" dirty="0">
                <a:latin typeface="メイリオ" panose="020B0604030504040204" pitchFamily="50" charset="-128"/>
                <a:ea typeface="メイリオ" panose="020B0604030504040204" pitchFamily="50" charset="-128"/>
                <a:cs typeface="メイリオ" panose="020B0604030504040204" pitchFamily="50" charset="-128"/>
              </a:rPr>
              <a:t>Term of art</a:t>
            </a:r>
            <a:r>
              <a:rPr lang="ja-JP" altLang="en-US" sz="19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900"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ja-JP" altLang="en-US" sz="1900" dirty="0">
                <a:latin typeface="メイリオ" panose="020B0604030504040204" pitchFamily="50" charset="-128"/>
                <a:ea typeface="メイリオ" panose="020B0604030504040204" pitchFamily="50" charset="-128"/>
                <a:cs typeface="メイリオ" panose="020B0604030504040204" pitchFamily="50" charset="-128"/>
              </a:rPr>
              <a:t>一般的には、原著作物に対し、独自に創造的な作業が十分加えられ、コピー（複製）ではなく独創的な作品であることを示す新たな著作物のことをいう</a:t>
            </a:r>
            <a:endParaRPr lang="en-US" sz="1900" dirty="0">
              <a:latin typeface="メイリオ" panose="020B0604030504040204" pitchFamily="50" charset="-128"/>
              <a:ea typeface="メイリオ" panose="020B0604030504040204" pitchFamily="50" charset="-128"/>
              <a:cs typeface="メイリオ" panose="020B0604030504040204" pitchFamily="50" charset="-128"/>
            </a:endParaRPr>
          </a:p>
          <a:p>
            <a:r>
              <a:rPr lang="en-US" sz="26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600" dirty="0">
                <a:latin typeface="メイリオ" panose="020B0604030504040204" pitchFamily="50" charset="-128"/>
                <a:ea typeface="メイリオ" panose="020B0604030504040204" pitchFamily="50" charset="-128"/>
                <a:cs typeface="メイリオ" panose="020B0604030504040204" pitchFamily="50" charset="-128"/>
              </a:rPr>
              <a:t>「</a:t>
            </a:r>
            <a:r>
              <a:rPr lang="en-US" sz="2600" dirty="0" err="1">
                <a:latin typeface="メイリオ" panose="020B0604030504040204" pitchFamily="50" charset="-128"/>
                <a:ea typeface="メイリオ" panose="020B0604030504040204" pitchFamily="50" charset="-128"/>
                <a:cs typeface="メイリオ" panose="020B0604030504040204" pitchFamily="50" charset="-128"/>
              </a:rPr>
              <a:t>頒布</a:t>
            </a:r>
            <a:r>
              <a:rPr lang="ja-JP" altLang="en-US" sz="2600" dirty="0">
                <a:latin typeface="メイリオ" panose="020B0604030504040204" pitchFamily="50" charset="-128"/>
                <a:ea typeface="メイリオ" panose="020B0604030504040204" pitchFamily="50" charset="-128"/>
                <a:cs typeface="メイリオ" panose="020B0604030504040204" pitchFamily="50" charset="-128"/>
              </a:rPr>
              <a:t>」</a:t>
            </a:r>
            <a:r>
              <a:rPr lang="en-US" sz="2600" dirty="0" err="1">
                <a:latin typeface="メイリオ" panose="020B0604030504040204" pitchFamily="50" charset="-128"/>
                <a:ea typeface="メイリオ" panose="020B0604030504040204" pitchFamily="50" charset="-128"/>
                <a:cs typeface="メイリオ" panose="020B0604030504040204" pitchFamily="50" charset="-128"/>
              </a:rPr>
              <a:t>する権利</a:t>
            </a:r>
            <a:endParaRPr lang="en-US" sz="2600" dirty="0">
              <a:latin typeface="メイリオ" panose="020B0604030504040204" pitchFamily="50" charset="-128"/>
              <a:ea typeface="メイリオ" panose="020B0604030504040204" pitchFamily="50" charset="-128"/>
              <a:cs typeface="メイリオ" panose="020B0604030504040204" pitchFamily="50" charset="-128"/>
            </a:endParaRPr>
          </a:p>
          <a:p>
            <a:pPr lvl="1">
              <a:lnSpc>
                <a:spcPct val="110000"/>
              </a:lnSpc>
              <a:buFont typeface="Wingdings" panose="05000000000000000000" pitchFamily="2" charset="2"/>
              <a:buChar char="Ø"/>
            </a:pPr>
            <a:r>
              <a:rPr lang="ja-JP" altLang="en-US" sz="1900" dirty="0">
                <a:latin typeface="メイリオ" panose="020B0604030504040204" pitchFamily="50" charset="-128"/>
                <a:ea typeface="メイリオ" panose="020B0604030504040204" pitchFamily="50" charset="-128"/>
                <a:cs typeface="メイリオ" panose="020B0604030504040204" pitchFamily="50" charset="-128"/>
              </a:rPr>
              <a:t>頒布</a:t>
            </a:r>
            <a:r>
              <a:rPr lang="en-US" sz="1900" dirty="0" err="1">
                <a:latin typeface="メイリオ" panose="020B0604030504040204" pitchFamily="50" charset="-128"/>
                <a:ea typeface="メイリオ" panose="020B0604030504040204" pitchFamily="50" charset="-128"/>
                <a:cs typeface="メイリオ" panose="020B0604030504040204" pitchFamily="50" charset="-128"/>
              </a:rPr>
              <a:t>とは、一般的にソフトウェア部品のコピーをバイナリ</a:t>
            </a:r>
            <a:r>
              <a:rPr lang="ja-JP" altLang="en-US" sz="1900" dirty="0">
                <a:latin typeface="メイリオ" panose="020B0604030504040204" pitchFamily="50" charset="-128"/>
                <a:ea typeface="メイリオ" panose="020B0604030504040204" pitchFamily="50" charset="-128"/>
                <a:cs typeface="メイリオ" panose="020B0604030504040204" pitchFamily="50" charset="-128"/>
              </a:rPr>
              <a:t>また</a:t>
            </a:r>
            <a:r>
              <a:rPr lang="en-US" sz="1900" dirty="0" err="1">
                <a:latin typeface="メイリオ" panose="020B0604030504040204" pitchFamily="50" charset="-128"/>
                <a:ea typeface="メイリオ" panose="020B0604030504040204" pitchFamily="50" charset="-128"/>
                <a:cs typeface="メイリオ" panose="020B0604030504040204" pitchFamily="50" charset="-128"/>
              </a:rPr>
              <a:t>はソースコードの形態で</a:t>
            </a:r>
            <a:r>
              <a:rPr lang="ja-JP" altLang="en-US" sz="1900" dirty="0" err="1">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900" dirty="0">
                <a:latin typeface="メイリオ" panose="020B0604030504040204" pitchFamily="50" charset="-128"/>
                <a:ea typeface="メイリオ" panose="020B0604030504040204" pitchFamily="50" charset="-128"/>
                <a:cs typeface="メイリオ" panose="020B0604030504040204" pitchFamily="50" charset="-128"/>
              </a:rPr>
              <a:t>他のエンティティ</a:t>
            </a:r>
            <a:r>
              <a:rPr lang="en-US" sz="1900" dirty="0">
                <a:latin typeface="メイリオ" panose="020B0604030504040204" pitchFamily="50" charset="-128"/>
                <a:ea typeface="メイリオ" panose="020B0604030504040204" pitchFamily="50" charset="-128"/>
                <a:cs typeface="メイリオ" panose="020B0604030504040204" pitchFamily="50" charset="-128"/>
              </a:rPr>
              <a:t>（</a:t>
            </a:r>
            <a:r>
              <a:rPr lang="en-US" sz="1900" dirty="0" err="1">
                <a:latin typeface="メイリオ" panose="020B0604030504040204" pitchFamily="50" charset="-128"/>
                <a:ea typeface="メイリオ" panose="020B0604030504040204" pitchFamily="50" charset="-128"/>
                <a:cs typeface="メイリオ" panose="020B0604030504040204" pitchFamily="50" charset="-128"/>
              </a:rPr>
              <a:t>個人や</a:t>
            </a:r>
            <a:r>
              <a:rPr lang="ja-JP" altLang="en-US" sz="1900" dirty="0">
                <a:latin typeface="メイリオ" panose="020B0604030504040204" pitchFamily="50" charset="-128"/>
                <a:ea typeface="メイリオ" panose="020B0604030504040204" pitchFamily="50" charset="-128"/>
                <a:cs typeface="メイリオ" panose="020B0604030504040204" pitchFamily="50" charset="-128"/>
              </a:rPr>
              <a:t>外部の</a:t>
            </a:r>
            <a:r>
              <a:rPr lang="en-US" sz="1900" dirty="0" err="1">
                <a:latin typeface="メイリオ" panose="020B0604030504040204" pitchFamily="50" charset="-128"/>
                <a:ea typeface="メイリオ" panose="020B0604030504040204" pitchFamily="50" charset="-128"/>
                <a:cs typeface="メイリオ" panose="020B0604030504040204" pitchFamily="50" charset="-128"/>
              </a:rPr>
              <a:t>企業</a:t>
            </a:r>
            <a:r>
              <a:rPr lang="ja-JP" altLang="en-US" sz="1900" dirty="0">
                <a:latin typeface="メイリオ" panose="020B0604030504040204" pitchFamily="50" charset="-128"/>
                <a:ea typeface="メイリオ" panose="020B0604030504040204" pitchFamily="50" charset="-128"/>
                <a:cs typeface="メイリオ" panose="020B0604030504040204" pitchFamily="50" charset="-128"/>
              </a:rPr>
              <a:t>・</a:t>
            </a:r>
            <a:r>
              <a:rPr lang="en-US" sz="1900" dirty="0" err="1">
                <a:latin typeface="メイリオ" panose="020B0604030504040204" pitchFamily="50" charset="-128"/>
                <a:ea typeface="メイリオ" panose="020B0604030504040204" pitchFamily="50" charset="-128"/>
                <a:cs typeface="メイリオ" panose="020B0604030504040204" pitchFamily="50" charset="-128"/>
              </a:rPr>
              <a:t>組織</a:t>
            </a:r>
            <a:r>
              <a:rPr lang="en-US" sz="19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900" dirty="0">
                <a:latin typeface="メイリオ" panose="020B0604030504040204" pitchFamily="50" charset="-128"/>
                <a:ea typeface="メイリオ" panose="020B0604030504040204" pitchFamily="50" charset="-128"/>
                <a:cs typeface="メイリオ" panose="020B0604030504040204" pitchFamily="50" charset="-128"/>
              </a:rPr>
              <a:t>に</a:t>
            </a:r>
            <a:r>
              <a:rPr lang="en-US" sz="1900" dirty="0" err="1">
                <a:latin typeface="メイリオ" panose="020B0604030504040204" pitchFamily="50" charset="-128"/>
                <a:ea typeface="メイリオ" panose="020B0604030504040204" pitchFamily="50" charset="-128"/>
                <a:cs typeface="メイリオ" panose="020B0604030504040204" pitchFamily="50" charset="-128"/>
              </a:rPr>
              <a:t>提供する行為とみなされ</a:t>
            </a:r>
            <a:r>
              <a:rPr lang="ja-JP" altLang="en-US" sz="1900" dirty="0">
                <a:latin typeface="メイリオ" panose="020B0604030504040204" pitchFamily="50" charset="-128"/>
                <a:ea typeface="メイリオ" panose="020B0604030504040204" pitchFamily="50" charset="-128"/>
                <a:cs typeface="メイリオ" panose="020B0604030504040204" pitchFamily="50" charset="-128"/>
              </a:rPr>
              <a:t>る</a:t>
            </a:r>
            <a:r>
              <a:rPr lang="en-US" sz="1900" dirty="0">
                <a:latin typeface="メイリオ" panose="020B0604030504040204" pitchFamily="50" charset="-128"/>
                <a:ea typeface="メイリオ" panose="020B0604030504040204" pitchFamily="50" charset="-128"/>
                <a:cs typeface="メイリオ" panose="020B0604030504040204" pitchFamily="50" charset="-128"/>
              </a:rPr>
              <a:t>  </a:t>
            </a:r>
          </a:p>
          <a:p>
            <a:pPr marL="0" indent="0">
              <a:buNone/>
            </a:pP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marL="712788" indent="-531813">
              <a:spcBef>
                <a:spcPts val="600"/>
              </a:spcBef>
              <a:buNone/>
            </a:pPr>
            <a:r>
              <a:rPr lang="en-US" dirty="0">
                <a:latin typeface="メイリオ" panose="020B0604030504040204" pitchFamily="50" charset="-128"/>
                <a:ea typeface="メイリオ" panose="020B0604030504040204" pitchFamily="50" charset="-128"/>
                <a:cs typeface="メイリオ" panose="020B0604030504040204" pitchFamily="50" charset="-128"/>
              </a:rPr>
              <a:t>注</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何をもって</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派生的著作物</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頒布」とするかの解釈はFOSSコミュニティ</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においても、関連する法務関係者の間においても</a:t>
            </a:r>
            <a:r>
              <a:rPr lang="en-US" dirty="0" err="1">
                <a:latin typeface="メイリオ" panose="020B0604030504040204" pitchFamily="50" charset="-128"/>
                <a:ea typeface="メイリオ" panose="020B0604030504040204" pitchFamily="50" charset="-128"/>
                <a:cs typeface="メイリオ" panose="020B0604030504040204" pitchFamily="50" charset="-128"/>
              </a:rPr>
              <a:t>議論</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の対象となっている</a:t>
            </a:r>
            <a:endParaRPr 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テキスト ボックス 3"/>
          <p:cNvSpPr txBox="1"/>
          <p:nvPr/>
        </p:nvSpPr>
        <p:spPr>
          <a:xfrm>
            <a:off x="180000" y="6480000"/>
            <a:ext cx="3775393" cy="307777"/>
          </a:xfrm>
          <a:prstGeom prst="rect">
            <a:avLst/>
          </a:prstGeom>
          <a:noFill/>
        </p:spPr>
        <p:txBody>
          <a:bodyPr wrap="none" rtlCol="0">
            <a:spAutoFit/>
          </a:bodyPr>
          <a:lstStyle/>
          <a:p>
            <a:r>
              <a:rPr kumimoji="1" lang="en-US" altLang="ja-JP" sz="1400" dirty="0">
                <a:latin typeface="ＭＳ ゴシック" panose="020B0609070205080204" pitchFamily="49" charset="-128"/>
                <a:ea typeface="ＭＳ ゴシック" panose="020B0609070205080204" pitchFamily="49" charset="-128"/>
              </a:rPr>
              <a:t>※</a:t>
            </a:r>
            <a:r>
              <a:rPr kumimoji="1" lang="ja-JP" altLang="en-US" sz="1400" dirty="0">
                <a:latin typeface="ＭＳ ゴシック" panose="020B0609070205080204" pitchFamily="49" charset="-128"/>
                <a:ea typeface="ＭＳ ゴシック" panose="020B0609070205080204" pitchFamily="49" charset="-128"/>
              </a:rPr>
              <a:t>日本の著作権法の「二次的著作物」に該当</a:t>
            </a:r>
          </a:p>
        </p:txBody>
      </p:sp>
    </p:spTree>
    <p:extLst>
      <p:ext uri="{BB962C8B-B14F-4D97-AF65-F5344CB8AC3E}">
        <p14:creationId xmlns:p14="http://schemas.microsoft.com/office/powerpoint/2010/main" val="198245057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txDef>
      <a:spPr/>
      <a:bodyPr vert="horz" lIns="91440" tIns="45720" rIns="91440" bIns="45720" rtlCol="0" anchor="t">
        <a:normAutofit/>
      </a:bodyPr>
      <a:lstStyle>
        <a:def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kumimoji="0" sz="1800" b="0" i="0" u="sng" strike="noStrike" kern="1200" cap="none" spc="0" normalizeH="0" baseline="0" noProof="0" dirty="0" err="1">
            <a:ln>
              <a:noFill/>
            </a:ln>
            <a:solidFill>
              <a:srgbClr val="0070C0"/>
            </a:solidFill>
            <a:effectLst/>
            <a:uLnTx/>
            <a:uFillTx/>
            <a:latin typeface="ＭＳ ゴシック" panose="020B0609070205080204" pitchFamily="49" charset="-128"/>
            <a:ea typeface="ＭＳ ゴシック" panose="020B0609070205080204" pitchFamily="49" charset="-128"/>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19752</TotalTime>
  <Words>11292</Words>
  <Application>Microsoft Office PowerPoint</Application>
  <PresentationFormat>ユーザー設定</PresentationFormat>
  <Paragraphs>1692</Paragraphs>
  <Slides>84</Slides>
  <Notes>84</Notes>
  <HiddenSlides>0</HiddenSlides>
  <MMClips>0</MMClips>
  <ScaleCrop>false</ScaleCrop>
  <HeadingPairs>
    <vt:vector size="6" baseType="variant">
      <vt:variant>
        <vt:lpstr>使用されているフォント</vt:lpstr>
      </vt:variant>
      <vt:variant>
        <vt:i4>15</vt:i4>
      </vt:variant>
      <vt:variant>
        <vt:lpstr>テーマ</vt:lpstr>
      </vt:variant>
      <vt:variant>
        <vt:i4>1</vt:i4>
      </vt:variant>
      <vt:variant>
        <vt:lpstr>スライド タイトル</vt:lpstr>
      </vt:variant>
      <vt:variant>
        <vt:i4>84</vt:i4>
      </vt:variant>
    </vt:vector>
  </HeadingPairs>
  <TitlesOfParts>
    <vt:vector size="100" baseType="lpstr">
      <vt:lpstr>Arial</vt:lpstr>
      <vt:lpstr>ＭＳ Ｐゴシック</vt:lpstr>
      <vt:lpstr>ＭＳ ゴシック</vt:lpstr>
      <vt:lpstr>Roboto</vt:lpstr>
      <vt:lpstr>Roboto Condensed</vt:lpstr>
      <vt:lpstr>Times</vt:lpstr>
      <vt:lpstr>Times New Roman</vt:lpstr>
      <vt:lpstr>Lucida Sans Unicode</vt:lpstr>
      <vt:lpstr>Wingdings</vt:lpstr>
      <vt:lpstr>Calibri</vt:lpstr>
      <vt:lpstr>맑은 고딕</vt:lpstr>
      <vt:lpstr>DejaVu Sans</vt:lpstr>
      <vt:lpstr>Roboto Mono</vt:lpstr>
      <vt:lpstr>メイリオ</vt:lpstr>
      <vt:lpstr>돋움</vt:lpstr>
      <vt:lpstr>Clarity</vt:lpstr>
      <vt:lpstr>カリキュラム</vt:lpstr>
      <vt:lpstr>Disclaimer（免責事項）</vt:lpstr>
      <vt:lpstr>OpenChain カリキュラムとは？</vt:lpstr>
      <vt:lpstr>コンテンツ</vt:lpstr>
      <vt:lpstr>FOSS ポリシー</vt:lpstr>
      <vt:lpstr>第1章</vt:lpstr>
      <vt:lpstr>"知的財産”とは何か？</vt:lpstr>
      <vt:lpstr>ソフトウェアにおける著作権の概念</vt:lpstr>
      <vt:lpstr>ソフトウェアに最も関係する 著作権における「権利」</vt:lpstr>
      <vt:lpstr>ソフトウェアにおける特許の概念</vt:lpstr>
      <vt:lpstr>ライセンス</vt:lpstr>
      <vt:lpstr>理解度チェック</vt:lpstr>
      <vt:lpstr>第2章</vt:lpstr>
      <vt:lpstr>FOSSライセンス </vt:lpstr>
      <vt:lpstr>パーミッシブ（寛容）なFOSSライセンス</vt:lpstr>
      <vt:lpstr>ライセンスの互恵性とコピーレフトライセンス</vt:lpstr>
      <vt:lpstr>プロプライエタリライセンス、 もしくはクローズド ソース ライセンス</vt:lpstr>
      <vt:lpstr>その他FOSSではないライセンス</vt:lpstr>
      <vt:lpstr>その他FOSSではないライセンス</vt:lpstr>
      <vt:lpstr>パブリック ドメイン</vt:lpstr>
      <vt:lpstr>ライセンスの両立性（互換性）※</vt:lpstr>
      <vt:lpstr>告知／通知／表示</vt:lpstr>
      <vt:lpstr>マルチライセンス</vt:lpstr>
      <vt:lpstr>理解度チェック</vt:lpstr>
      <vt:lpstr>第3章</vt:lpstr>
      <vt:lpstr>FOSSコンプライアンスのゴール</vt:lpstr>
      <vt:lpstr>履行すべきコンプライアンスの義務には どんなものがあるか？</vt:lpstr>
      <vt:lpstr>FOSSコンプライアンスにおける論点：頒布</vt:lpstr>
      <vt:lpstr>FOSSコンプライアンスにおける論点：改変</vt:lpstr>
      <vt:lpstr>FOSSコンプライアンス プログラム</vt:lpstr>
      <vt:lpstr>コンプライアンスを実践する</vt:lpstr>
      <vt:lpstr>コンプライアンスのメリット</vt:lpstr>
      <vt:lpstr>理解度チェック</vt:lpstr>
      <vt:lpstr>第4章</vt:lpstr>
      <vt:lpstr>そのコンポーネントをどう使うのか？</vt:lpstr>
      <vt:lpstr>取り込む（Incorporation）</vt:lpstr>
      <vt:lpstr>リンクする（Linking）</vt:lpstr>
      <vt:lpstr>改変する（Modification）</vt:lpstr>
      <vt:lpstr>翻訳する（Translation）</vt:lpstr>
      <vt:lpstr>開発ツール</vt:lpstr>
      <vt:lpstr>FOSSコンポーネントをどのように頒布するか？</vt:lpstr>
      <vt:lpstr>理解度チェック</vt:lpstr>
      <vt:lpstr>第5章</vt:lpstr>
      <vt:lpstr>FOSSレビュー</vt:lpstr>
      <vt:lpstr>FOSSレビューの開始</vt:lpstr>
      <vt:lpstr>どのような情報を集める必要があるか？</vt:lpstr>
      <vt:lpstr>FOSSレビューチーム</vt:lpstr>
      <vt:lpstr>提案されたFOSSの使用を分析する</vt:lpstr>
      <vt:lpstr>ソースコード スキャン ツール</vt:lpstr>
      <vt:lpstr>FOSSレビューの遂行</vt:lpstr>
      <vt:lpstr>FOSSレビューの監督</vt:lpstr>
      <vt:lpstr>理解度チェック</vt:lpstr>
      <vt:lpstr>第6章</vt:lpstr>
      <vt:lpstr>概要</vt:lpstr>
      <vt:lpstr>中・小規模企業のチェックリストの例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理解度チェック</vt:lpstr>
      <vt:lpstr>第7章</vt:lpstr>
      <vt:lpstr>コンプライアンスの落とし穴</vt:lpstr>
      <vt:lpstr>知的財産に関する落とし穴</vt:lpstr>
      <vt:lpstr>知的財産に関する落とし穴</vt:lpstr>
      <vt:lpstr>ライセンス コンプライアンスに関する落とし穴</vt:lpstr>
      <vt:lpstr>ライセンス コンプライアンスに関する落とし穴</vt:lpstr>
      <vt:lpstr>コンプライアンス プロセスにおける失敗</vt:lpstr>
      <vt:lpstr>コンプライアンス プロセスにおける失敗</vt:lpstr>
      <vt:lpstr>製品出荷前にコンプライアンスを確認する</vt:lpstr>
      <vt:lpstr>コミュニティとの関係を確立する</vt:lpstr>
      <vt:lpstr>理解度チェック</vt:lpstr>
      <vt:lpstr>第8章</vt:lpstr>
      <vt:lpstr>開発者向けガイドライン</vt:lpstr>
      <vt:lpstr>コンプライアンス プロセスとしての 要求事項を見込む</vt:lpstr>
      <vt:lpstr>コンプライアンス プロセスを すべてのFOSSコンポーネントに適用する</vt:lpstr>
      <vt:lpstr>理解度チェック</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OpenChain Curriculum Japanese for Spec v1.1</dc:title>
  <dc:creator>The Linux Foundation Japan</dc:creator>
  <cp:lastModifiedBy>The Linux Foundation Japan</cp:lastModifiedBy>
  <cp:revision>985</cp:revision>
  <cp:lastPrinted>2017-10-26T22:18:50Z</cp:lastPrinted>
  <dcterms:created xsi:type="dcterms:W3CDTF">2013-07-15T20:26:40Z</dcterms:created>
  <dcterms:modified xsi:type="dcterms:W3CDTF">2017-11-14T21:00:27Z</dcterms:modified>
</cp:coreProperties>
</file>